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Merriweather" panose="00000500000000000000" pitchFamily="2" charset="0"/>
      <p:regular r:id="rId14"/>
      <p:bold r:id="rId15"/>
      <p:italic r:id="rId16"/>
      <p:boldItalic r:id="rId17"/>
    </p:embeddedFont>
    <p:embeddedFont>
      <p:font typeface="Poppins" panose="000005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hAH02cE0PqN0Ir3RAq+Y+yTjrD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25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4472607ac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7" name="Google Shape;197;g34472607ac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4472607ac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g34472607ac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147cd375cc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g3147cd375cc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47cd375cc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7" name="Google Shape;137;g3147cd375cc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4472607ac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g34472607ac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4472607ac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g34472607ac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4472607acb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g34472607ac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D3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4658273" y="-280563"/>
            <a:ext cx="3042484" cy="3830354"/>
          </a:xfrm>
          <a:custGeom>
            <a:avLst/>
            <a:gdLst/>
            <a:ahLst/>
            <a:cxnLst/>
            <a:rect l="l" t="t" r="r" b="b"/>
            <a:pathLst>
              <a:path w="10769854" h="13558774" extrusionOk="0">
                <a:moveTo>
                  <a:pt x="5384927" y="0"/>
                </a:moveTo>
                <a:cubicBezTo>
                  <a:pt x="3387471" y="0"/>
                  <a:pt x="1534668" y="323469"/>
                  <a:pt x="0" y="875665"/>
                </a:cubicBezTo>
                <a:lnTo>
                  <a:pt x="0" y="12683109"/>
                </a:lnTo>
                <a:cubicBezTo>
                  <a:pt x="1534668" y="13235051"/>
                  <a:pt x="3387471" y="13558774"/>
                  <a:pt x="5384927" y="13558774"/>
                </a:cubicBezTo>
                <a:cubicBezTo>
                  <a:pt x="7382383" y="13558774"/>
                  <a:pt x="9235187" y="13235305"/>
                  <a:pt x="10769854" y="12683109"/>
                </a:cubicBezTo>
                <a:lnTo>
                  <a:pt x="10769854" y="875665"/>
                </a:lnTo>
                <a:cubicBezTo>
                  <a:pt x="9235186" y="323469"/>
                  <a:pt x="7382129" y="0"/>
                  <a:pt x="5384927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60368" r="-27164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11378911" y="4436374"/>
            <a:ext cx="3042484" cy="3830354"/>
          </a:xfrm>
          <a:custGeom>
            <a:avLst/>
            <a:gdLst/>
            <a:ahLst/>
            <a:cxnLst/>
            <a:rect l="l" t="t" r="r" b="b"/>
            <a:pathLst>
              <a:path w="10769854" h="13558774" extrusionOk="0">
                <a:moveTo>
                  <a:pt x="5384927" y="0"/>
                </a:moveTo>
                <a:cubicBezTo>
                  <a:pt x="3387471" y="0"/>
                  <a:pt x="1534668" y="323469"/>
                  <a:pt x="0" y="875665"/>
                </a:cubicBezTo>
                <a:lnTo>
                  <a:pt x="0" y="12683109"/>
                </a:lnTo>
                <a:cubicBezTo>
                  <a:pt x="1534668" y="13235051"/>
                  <a:pt x="3387471" y="13558774"/>
                  <a:pt x="5384927" y="13558774"/>
                </a:cubicBezTo>
                <a:cubicBezTo>
                  <a:pt x="7382383" y="13558774"/>
                  <a:pt x="9235187" y="13235305"/>
                  <a:pt x="10769854" y="12683109"/>
                </a:cubicBezTo>
                <a:lnTo>
                  <a:pt x="10769854" y="875665"/>
                </a:lnTo>
                <a:cubicBezTo>
                  <a:pt x="9235186" y="323469"/>
                  <a:pt x="7382129" y="0"/>
                  <a:pt x="5384927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44650" r="-44650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14661383" y="6093716"/>
            <a:ext cx="3042484" cy="3830354"/>
          </a:xfrm>
          <a:custGeom>
            <a:avLst/>
            <a:gdLst/>
            <a:ahLst/>
            <a:cxnLst/>
            <a:rect l="l" t="t" r="r" b="b"/>
            <a:pathLst>
              <a:path w="10769854" h="13558774" extrusionOk="0">
                <a:moveTo>
                  <a:pt x="5384927" y="0"/>
                </a:moveTo>
                <a:cubicBezTo>
                  <a:pt x="3387471" y="0"/>
                  <a:pt x="1534668" y="323469"/>
                  <a:pt x="0" y="875665"/>
                </a:cubicBezTo>
                <a:lnTo>
                  <a:pt x="0" y="12683109"/>
                </a:lnTo>
                <a:cubicBezTo>
                  <a:pt x="1534668" y="13235051"/>
                  <a:pt x="3387471" y="13558774"/>
                  <a:pt x="5384927" y="13558774"/>
                </a:cubicBezTo>
                <a:cubicBezTo>
                  <a:pt x="7382383" y="13558774"/>
                  <a:pt x="9235187" y="13235305"/>
                  <a:pt x="10769854" y="12683109"/>
                </a:cubicBezTo>
                <a:lnTo>
                  <a:pt x="10769854" y="875665"/>
                </a:lnTo>
                <a:cubicBezTo>
                  <a:pt x="9235186" y="323469"/>
                  <a:pt x="7382129" y="0"/>
                  <a:pt x="5384927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44650" r="-44650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" name="Google Shape;87;p1"/>
          <p:cNvCxnSpPr/>
          <p:nvPr/>
        </p:nvCxnSpPr>
        <p:spPr>
          <a:xfrm>
            <a:off x="451480" y="3657716"/>
            <a:ext cx="1669800" cy="0"/>
          </a:xfrm>
          <a:prstGeom prst="straightConnector1">
            <a:avLst/>
          </a:prstGeom>
          <a:noFill/>
          <a:ln w="47625" cap="flat" cmpd="sng">
            <a:solidFill>
              <a:srgbClr val="FBD27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" name="Google Shape;88;p1"/>
          <p:cNvSpPr/>
          <p:nvPr/>
        </p:nvSpPr>
        <p:spPr>
          <a:xfrm>
            <a:off x="11408344" y="-280563"/>
            <a:ext cx="3048702" cy="1471622"/>
          </a:xfrm>
          <a:custGeom>
            <a:avLst/>
            <a:gdLst/>
            <a:ahLst/>
            <a:cxnLst/>
            <a:rect l="l" t="t" r="r" b="b"/>
            <a:pathLst>
              <a:path w="3048702" h="1471622" extrusionOk="0">
                <a:moveTo>
                  <a:pt x="0" y="0"/>
                </a:moveTo>
                <a:lnTo>
                  <a:pt x="3048702" y="0"/>
                </a:lnTo>
                <a:lnTo>
                  <a:pt x="3048702" y="1471622"/>
                </a:lnTo>
                <a:lnTo>
                  <a:pt x="0" y="1471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89;p1"/>
          <p:cNvSpPr/>
          <p:nvPr/>
        </p:nvSpPr>
        <p:spPr>
          <a:xfrm>
            <a:off x="390655" y="1926830"/>
            <a:ext cx="2943316" cy="943823"/>
          </a:xfrm>
          <a:custGeom>
            <a:avLst/>
            <a:gdLst/>
            <a:ahLst/>
            <a:cxnLst/>
            <a:rect l="l" t="t" r="r" b="b"/>
            <a:pathLst>
              <a:path w="2943316" h="943823" extrusionOk="0">
                <a:moveTo>
                  <a:pt x="0" y="0"/>
                </a:moveTo>
                <a:lnTo>
                  <a:pt x="2943316" y="0"/>
                </a:lnTo>
                <a:lnTo>
                  <a:pt x="2943316" y="943823"/>
                </a:lnTo>
                <a:lnTo>
                  <a:pt x="0" y="94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90;p1"/>
          <p:cNvSpPr/>
          <p:nvPr/>
        </p:nvSpPr>
        <p:spPr>
          <a:xfrm>
            <a:off x="8256550" y="7281525"/>
            <a:ext cx="2936898" cy="2349898"/>
          </a:xfrm>
          <a:custGeom>
            <a:avLst/>
            <a:gdLst/>
            <a:ahLst/>
            <a:cxnLst/>
            <a:rect l="l" t="t" r="r" b="b"/>
            <a:pathLst>
              <a:path w="10583418" h="7704582" extrusionOk="0">
                <a:moveTo>
                  <a:pt x="5291709" y="0"/>
                </a:moveTo>
                <a:cubicBezTo>
                  <a:pt x="3328797" y="0"/>
                  <a:pt x="1508125" y="317881"/>
                  <a:pt x="0" y="860552"/>
                </a:cubicBezTo>
                <a:lnTo>
                  <a:pt x="0" y="6844030"/>
                </a:lnTo>
                <a:cubicBezTo>
                  <a:pt x="1508125" y="7386448"/>
                  <a:pt x="3328797" y="7704582"/>
                  <a:pt x="5291709" y="7704582"/>
                </a:cubicBezTo>
                <a:cubicBezTo>
                  <a:pt x="7254622" y="7704582"/>
                  <a:pt x="9075166" y="7386701"/>
                  <a:pt x="10583418" y="6844030"/>
                </a:cubicBezTo>
                <a:lnTo>
                  <a:pt x="10583418" y="860552"/>
                </a:lnTo>
                <a:cubicBezTo>
                  <a:pt x="9075166" y="317881"/>
                  <a:pt x="7254240" y="0"/>
                  <a:pt x="5291709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4221" r="-4221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390650" y="4379350"/>
            <a:ext cx="75693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40+ Years of</a:t>
            </a:r>
            <a:endParaRPr sz="5000" b="1" i="0" u="none" strike="noStrike" cap="none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Building Communities</a:t>
            </a:r>
            <a:endParaRPr sz="5000" b="1" i="0" u="none" strike="noStrike" cap="none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Changing Lives</a:t>
            </a:r>
            <a:endParaRPr sz="5000" b="1" i="0" u="none" strike="noStrike" cap="none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16694330" y="9924078"/>
            <a:ext cx="6876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9"/>
              <a:buFont typeface="Arial"/>
              <a:buNone/>
            </a:pPr>
            <a:r>
              <a:rPr lang="en-US" b="1" i="0" u="none" strike="noStrike" cap="none">
                <a:solidFill>
                  <a:srgbClr val="26AB37"/>
                </a:solidFill>
                <a:latin typeface="Poppins"/>
                <a:ea typeface="Poppins"/>
                <a:cs typeface="Poppins"/>
                <a:sym typeface="Poppins"/>
              </a:rPr>
              <a:t>March 2025</a:t>
            </a:r>
            <a:endParaRPr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8179242" y="5288241"/>
            <a:ext cx="3048702" cy="1471622"/>
          </a:xfrm>
          <a:custGeom>
            <a:avLst/>
            <a:gdLst/>
            <a:ahLst/>
            <a:cxnLst/>
            <a:rect l="l" t="t" r="r" b="b"/>
            <a:pathLst>
              <a:path w="3048702" h="1471622" extrusionOk="0">
                <a:moveTo>
                  <a:pt x="0" y="0"/>
                </a:moveTo>
                <a:lnTo>
                  <a:pt x="3048702" y="0"/>
                </a:lnTo>
                <a:lnTo>
                  <a:pt x="3048702" y="1471622"/>
                </a:lnTo>
                <a:lnTo>
                  <a:pt x="0" y="1471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94;p1"/>
          <p:cNvSpPr/>
          <p:nvPr/>
        </p:nvSpPr>
        <p:spPr>
          <a:xfrm>
            <a:off x="11410382" y="8797652"/>
            <a:ext cx="3048702" cy="2171481"/>
          </a:xfrm>
          <a:custGeom>
            <a:avLst/>
            <a:gdLst/>
            <a:ahLst/>
            <a:cxnLst/>
            <a:rect l="l" t="t" r="r" b="b"/>
            <a:pathLst>
              <a:path w="3048702" h="2171481" extrusionOk="0">
                <a:moveTo>
                  <a:pt x="0" y="0"/>
                </a:moveTo>
                <a:lnTo>
                  <a:pt x="3048702" y="0"/>
                </a:lnTo>
                <a:lnTo>
                  <a:pt x="3048702" y="2171481"/>
                </a:lnTo>
                <a:lnTo>
                  <a:pt x="0" y="2171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5" name="Google Shape;95;p1"/>
          <p:cNvSpPr/>
          <p:nvPr/>
        </p:nvSpPr>
        <p:spPr>
          <a:xfrm>
            <a:off x="14632417" y="4079566"/>
            <a:ext cx="3048702" cy="1471622"/>
          </a:xfrm>
          <a:custGeom>
            <a:avLst/>
            <a:gdLst/>
            <a:ahLst/>
            <a:cxnLst/>
            <a:rect l="l" t="t" r="r" b="b"/>
            <a:pathLst>
              <a:path w="3048702" h="1471622" extrusionOk="0">
                <a:moveTo>
                  <a:pt x="0" y="0"/>
                </a:moveTo>
                <a:lnTo>
                  <a:pt x="3048702" y="0"/>
                </a:lnTo>
                <a:lnTo>
                  <a:pt x="3048702" y="1471622"/>
                </a:lnTo>
                <a:lnTo>
                  <a:pt x="0" y="1471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96" name="Google Shape;96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64650" y="-361625"/>
            <a:ext cx="3042475" cy="503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411474" y="1704031"/>
            <a:ext cx="3042475" cy="2219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4472607acb_0_45"/>
          <p:cNvSpPr/>
          <p:nvPr/>
        </p:nvSpPr>
        <p:spPr>
          <a:xfrm>
            <a:off x="16570401" y="9532649"/>
            <a:ext cx="1377798" cy="441814"/>
          </a:xfrm>
          <a:custGeom>
            <a:avLst/>
            <a:gdLst/>
            <a:ahLst/>
            <a:cxnLst/>
            <a:rect l="l" t="t" r="r" b="b"/>
            <a:pathLst>
              <a:path w="1377798" h="441814" extrusionOk="0">
                <a:moveTo>
                  <a:pt x="0" y="0"/>
                </a:moveTo>
                <a:lnTo>
                  <a:pt x="1377798" y="0"/>
                </a:lnTo>
                <a:lnTo>
                  <a:pt x="1377798" y="441814"/>
                </a:lnTo>
                <a:lnTo>
                  <a:pt x="0" y="441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0" name="Google Shape;200;g34472607acb_0_45"/>
          <p:cNvSpPr txBox="1"/>
          <p:nvPr/>
        </p:nvSpPr>
        <p:spPr>
          <a:xfrm>
            <a:off x="1079400" y="1880300"/>
            <a:ext cx="6964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>
                <a:solidFill>
                  <a:srgbClr val="1B3D31"/>
                </a:solidFill>
                <a:latin typeface="Merriweather"/>
                <a:ea typeface="Merriweather"/>
                <a:cs typeface="Merriweather"/>
                <a:sym typeface="Merriweather"/>
              </a:rPr>
              <a:t>Good Neighbor Policy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34472607acb_0_45"/>
          <p:cNvSpPr/>
          <p:nvPr/>
        </p:nvSpPr>
        <p:spPr>
          <a:xfrm rot="5400000">
            <a:off x="146276" y="9194505"/>
            <a:ext cx="490682" cy="1140816"/>
          </a:xfrm>
          <a:custGeom>
            <a:avLst/>
            <a:gdLst/>
            <a:ahLst/>
            <a:cxnLst/>
            <a:rect l="l" t="t" r="r" b="b"/>
            <a:pathLst>
              <a:path w="490682" h="1140816" extrusionOk="0">
                <a:moveTo>
                  <a:pt x="0" y="0"/>
                </a:moveTo>
                <a:lnTo>
                  <a:pt x="490682" y="0"/>
                </a:lnTo>
                <a:lnTo>
                  <a:pt x="490682" y="1140816"/>
                </a:lnTo>
                <a:lnTo>
                  <a:pt x="0" y="1140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2" name="Google Shape;202;g34472607acb_0_45"/>
          <p:cNvSpPr txBox="1"/>
          <p:nvPr/>
        </p:nvSpPr>
        <p:spPr>
          <a:xfrm>
            <a:off x="336011" y="9641088"/>
            <a:ext cx="402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3" name="Google Shape;203;g34472607acb_0_45"/>
          <p:cNvCxnSpPr/>
          <p:nvPr/>
        </p:nvCxnSpPr>
        <p:spPr>
          <a:xfrm>
            <a:off x="1079405" y="2935050"/>
            <a:ext cx="1669800" cy="0"/>
          </a:xfrm>
          <a:prstGeom prst="straightConnector1">
            <a:avLst/>
          </a:prstGeom>
          <a:noFill/>
          <a:ln w="47625" cap="flat" cmpd="sng">
            <a:solidFill>
              <a:srgbClr val="FBD27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4" name="Google Shape;204;g34472607acb_0_45"/>
          <p:cNvSpPr txBox="1"/>
          <p:nvPr/>
        </p:nvSpPr>
        <p:spPr>
          <a:xfrm>
            <a:off x="706505" y="3376600"/>
            <a:ext cx="6964800" cy="50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marR="0" lvl="1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2600"/>
              <a:buFont typeface="Poppins"/>
              <a:buChar char="•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Westhab will work with all local residents and community stakeholders to be an active and accountable neighbor.</a:t>
            </a: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1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2600"/>
              <a:buFont typeface="Poppins"/>
              <a:buChar char="•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We will create a local Community Advisory Board that meets regularly.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1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2600"/>
              <a:buFont typeface="Poppins"/>
              <a:buChar char="•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We will prioritize hiring from the local community.</a:t>
            </a: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5" name="Google Shape;205;g34472607acb_0_45" title="Picture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90975" y="680445"/>
            <a:ext cx="7565100" cy="4255200"/>
          </a:xfrm>
          <a:prstGeom prst="roundRect">
            <a:avLst>
              <a:gd name="adj" fmla="val 5848"/>
            </a:avLst>
          </a:prstGeom>
          <a:noFill/>
          <a:ln>
            <a:noFill/>
          </a:ln>
        </p:spPr>
      </p:pic>
      <p:pic>
        <p:nvPicPr>
          <p:cNvPr id="206" name="Google Shape;206;g34472607acb_0_45" title="Picture12.jpg"/>
          <p:cNvPicPr preferRelativeResize="0"/>
          <p:nvPr/>
        </p:nvPicPr>
        <p:blipFill rotWithShape="1">
          <a:blip r:embed="rId6">
            <a:alphaModFix/>
          </a:blip>
          <a:srcRect r="30618"/>
          <a:stretch/>
        </p:blipFill>
        <p:spPr>
          <a:xfrm>
            <a:off x="12730275" y="5146550"/>
            <a:ext cx="4737300" cy="3840600"/>
          </a:xfrm>
          <a:prstGeom prst="roundRect">
            <a:avLst>
              <a:gd name="adj" fmla="val 6531"/>
            </a:avLst>
          </a:prstGeom>
          <a:noFill/>
          <a:ln>
            <a:noFill/>
          </a:ln>
        </p:spPr>
      </p:pic>
      <p:pic>
        <p:nvPicPr>
          <p:cNvPr id="207" name="Google Shape;207;g34472607acb_0_45" title="volunteering_crea.jpg"/>
          <p:cNvPicPr preferRelativeResize="0"/>
          <p:nvPr/>
        </p:nvPicPr>
        <p:blipFill rotWithShape="1">
          <a:blip r:embed="rId7">
            <a:alphaModFix/>
          </a:blip>
          <a:srcRect l="19651" r="19639"/>
          <a:stretch/>
        </p:blipFill>
        <p:spPr>
          <a:xfrm>
            <a:off x="8390875" y="5146550"/>
            <a:ext cx="4145100" cy="3840600"/>
          </a:xfrm>
          <a:prstGeom prst="roundRect">
            <a:avLst>
              <a:gd name="adj" fmla="val 7416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D3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4472607acb_0_67"/>
          <p:cNvSpPr/>
          <p:nvPr/>
        </p:nvSpPr>
        <p:spPr>
          <a:xfrm>
            <a:off x="7672343" y="476855"/>
            <a:ext cx="2943316" cy="943823"/>
          </a:xfrm>
          <a:custGeom>
            <a:avLst/>
            <a:gdLst/>
            <a:ahLst/>
            <a:cxnLst/>
            <a:rect l="l" t="t" r="r" b="b"/>
            <a:pathLst>
              <a:path w="2943316" h="943823" extrusionOk="0">
                <a:moveTo>
                  <a:pt x="0" y="0"/>
                </a:moveTo>
                <a:lnTo>
                  <a:pt x="2943316" y="0"/>
                </a:lnTo>
                <a:lnTo>
                  <a:pt x="2943316" y="943823"/>
                </a:lnTo>
                <a:lnTo>
                  <a:pt x="0" y="94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3" name="Google Shape;213;g34472607acb_0_67"/>
          <p:cNvSpPr txBox="1"/>
          <p:nvPr/>
        </p:nvSpPr>
        <p:spPr>
          <a:xfrm>
            <a:off x="3633125" y="1858200"/>
            <a:ext cx="108030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Coyle Street Family Residence</a:t>
            </a:r>
            <a:endParaRPr sz="5000" b="1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3800" b="1" i="1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 Pathway To Permanent Housing</a:t>
            </a:r>
            <a:endParaRPr sz="3800" b="1" i="1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4" name="Google Shape;214;g34472607acb_0_67"/>
          <p:cNvSpPr txBox="1"/>
          <p:nvPr/>
        </p:nvSpPr>
        <p:spPr>
          <a:xfrm>
            <a:off x="2795947" y="4068600"/>
            <a:ext cx="11021100" cy="53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marR="0" lvl="1" indent="-431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"/>
              <a:buChar char="•"/>
            </a:pPr>
            <a:r>
              <a:rPr lang="en-US"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Families With Children.</a:t>
            </a:r>
            <a:endParaRPr sz="3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1" indent="-431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"/>
              <a:buChar char="•"/>
            </a:pPr>
            <a:r>
              <a:rPr lang="en-US"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24/7/365 Security.</a:t>
            </a:r>
            <a:endParaRPr sz="3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1" indent="-431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"/>
              <a:buChar char="•"/>
            </a:pPr>
            <a:r>
              <a:rPr lang="en-US"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On-Site Youth Programming.</a:t>
            </a:r>
            <a:endParaRPr sz="3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1" indent="-431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"/>
              <a:buChar char="•"/>
            </a:pPr>
            <a:r>
              <a:rPr lang="en-US"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Modern, Attractive Design.</a:t>
            </a:r>
            <a:endParaRPr sz="3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"/>
              <a:buChar char="•"/>
            </a:pPr>
            <a:r>
              <a:rPr lang="en-US"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Accountable, active nonprofit owner / manager committed to our Good Neighbor Policy.</a:t>
            </a:r>
            <a:endParaRPr sz="3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"/>
          <p:cNvSpPr txBox="1"/>
          <p:nvPr/>
        </p:nvSpPr>
        <p:spPr>
          <a:xfrm>
            <a:off x="1397700" y="2374100"/>
            <a:ext cx="15492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lang="en-US" sz="2500" b="1" i="0" u="none" strike="noStrike" cap="none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Westhab delivers hope and opportunity and fosters vibrant communities by: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 txBox="1"/>
          <p:nvPr/>
        </p:nvSpPr>
        <p:spPr>
          <a:xfrm>
            <a:off x="1203250" y="5933742"/>
            <a:ext cx="3663300" cy="3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600" b="1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Affordable Housing</a:t>
            </a:r>
            <a:endParaRPr sz="2600" b="1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600" b="0" i="0" u="none" strike="noStrike" cap="none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Creating high-quality homes that are affordable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5246851" y="5933742"/>
            <a:ext cx="36633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600" b="1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Pathways to Permanent Housing</a:t>
            </a:r>
            <a:endParaRPr sz="2600" b="1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Helping our neighbors get back on their feet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9333109" y="5933758"/>
            <a:ext cx="36633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600" b="1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Employment Services</a:t>
            </a:r>
            <a:endParaRPr sz="2600" b="1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Training for good jobs with pathways </a:t>
            </a:r>
            <a:r>
              <a:rPr lang="en-US" sz="2600" b="0" i="0" u="none" strike="noStrike" cap="none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to a living wage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5"/>
          <p:cNvSpPr txBox="1"/>
          <p:nvPr/>
        </p:nvSpPr>
        <p:spPr>
          <a:xfrm>
            <a:off x="13419342" y="5933758"/>
            <a:ext cx="36633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600" b="1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Youth Services</a:t>
            </a:r>
            <a:endParaRPr sz="2600" b="1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600" b="0" i="0" u="none" strike="noStrike" cap="none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Empowering youth 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600" b="0" i="0" u="none" strike="noStrike" cap="none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to reach their full potential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5246850" y="488286"/>
            <a:ext cx="7794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rgbClr val="1B3D31"/>
                </a:solidFill>
                <a:latin typeface="Merriweather"/>
                <a:ea typeface="Merriweather"/>
                <a:cs typeface="Merriweather"/>
                <a:sym typeface="Merriweather"/>
              </a:rPr>
              <a:t>Our Approach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>
            <a:off x="1205412" y="3258300"/>
            <a:ext cx="3658982" cy="2435352"/>
          </a:xfrm>
          <a:custGeom>
            <a:avLst/>
            <a:gdLst/>
            <a:ahLst/>
            <a:cxnLst/>
            <a:rect l="l" t="t" r="r" b="b"/>
            <a:pathLst>
              <a:path w="10380091" h="6908800" extrusionOk="0">
                <a:moveTo>
                  <a:pt x="254000" y="0"/>
                </a:moveTo>
                <a:cubicBezTo>
                  <a:pt x="113665" y="0"/>
                  <a:pt x="0" y="113665"/>
                  <a:pt x="0" y="254000"/>
                </a:cubicBezTo>
                <a:lnTo>
                  <a:pt x="0" y="6654800"/>
                </a:lnTo>
                <a:cubicBezTo>
                  <a:pt x="0" y="6794881"/>
                  <a:pt x="113411" y="6908546"/>
                  <a:pt x="253492" y="6908800"/>
                </a:cubicBezTo>
                <a:lnTo>
                  <a:pt x="10126599" y="6908800"/>
                </a:lnTo>
                <a:cubicBezTo>
                  <a:pt x="10266680" y="6908546"/>
                  <a:pt x="10380091" y="6794881"/>
                  <a:pt x="10380091" y="6654800"/>
                </a:cubicBezTo>
                <a:lnTo>
                  <a:pt x="10380091" y="254000"/>
                </a:lnTo>
                <a:cubicBezTo>
                  <a:pt x="10380091" y="113665"/>
                  <a:pt x="10266426" y="0"/>
                  <a:pt x="10126091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7" r="-34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/>
          <p:nvPr/>
        </p:nvSpPr>
        <p:spPr>
          <a:xfrm>
            <a:off x="9334340" y="3258300"/>
            <a:ext cx="3658982" cy="2435352"/>
          </a:xfrm>
          <a:custGeom>
            <a:avLst/>
            <a:gdLst/>
            <a:ahLst/>
            <a:cxnLst/>
            <a:rect l="l" t="t" r="r" b="b"/>
            <a:pathLst>
              <a:path w="10380091" h="6908800" extrusionOk="0">
                <a:moveTo>
                  <a:pt x="254000" y="0"/>
                </a:moveTo>
                <a:cubicBezTo>
                  <a:pt x="113665" y="0"/>
                  <a:pt x="0" y="113665"/>
                  <a:pt x="0" y="254000"/>
                </a:cubicBezTo>
                <a:lnTo>
                  <a:pt x="0" y="6654800"/>
                </a:lnTo>
                <a:cubicBezTo>
                  <a:pt x="0" y="6794881"/>
                  <a:pt x="113411" y="6908546"/>
                  <a:pt x="253492" y="6908800"/>
                </a:cubicBezTo>
                <a:lnTo>
                  <a:pt x="10126599" y="6908800"/>
                </a:lnTo>
                <a:cubicBezTo>
                  <a:pt x="10266680" y="6908546"/>
                  <a:pt x="10380091" y="6794881"/>
                  <a:pt x="10380091" y="6654800"/>
                </a:cubicBezTo>
                <a:lnTo>
                  <a:pt x="10380091" y="254000"/>
                </a:lnTo>
                <a:cubicBezTo>
                  <a:pt x="10380091" y="113665"/>
                  <a:pt x="10266426" y="0"/>
                  <a:pt x="1012609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1" b="-421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/>
          <p:nvPr/>
        </p:nvSpPr>
        <p:spPr>
          <a:xfrm>
            <a:off x="13423687" y="3258300"/>
            <a:ext cx="3658982" cy="2435352"/>
          </a:xfrm>
          <a:custGeom>
            <a:avLst/>
            <a:gdLst/>
            <a:ahLst/>
            <a:cxnLst/>
            <a:rect l="l" t="t" r="r" b="b"/>
            <a:pathLst>
              <a:path w="10380091" h="6908800" extrusionOk="0">
                <a:moveTo>
                  <a:pt x="254000" y="0"/>
                </a:moveTo>
                <a:cubicBezTo>
                  <a:pt x="113665" y="0"/>
                  <a:pt x="0" y="113665"/>
                  <a:pt x="0" y="254000"/>
                </a:cubicBezTo>
                <a:lnTo>
                  <a:pt x="0" y="6654800"/>
                </a:lnTo>
                <a:cubicBezTo>
                  <a:pt x="0" y="6794881"/>
                  <a:pt x="113411" y="6908546"/>
                  <a:pt x="253492" y="6908800"/>
                </a:cubicBezTo>
                <a:lnTo>
                  <a:pt x="10126599" y="6908800"/>
                </a:lnTo>
                <a:cubicBezTo>
                  <a:pt x="10266680" y="6908546"/>
                  <a:pt x="10380091" y="6794881"/>
                  <a:pt x="10380091" y="6654800"/>
                </a:cubicBezTo>
                <a:lnTo>
                  <a:pt x="10380091" y="254000"/>
                </a:lnTo>
                <a:cubicBezTo>
                  <a:pt x="10380091" y="113665"/>
                  <a:pt x="10266426" y="0"/>
                  <a:pt x="10126091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40" r="-38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5"/>
          <p:cNvSpPr/>
          <p:nvPr/>
        </p:nvSpPr>
        <p:spPr>
          <a:xfrm>
            <a:off x="16570401" y="9532649"/>
            <a:ext cx="1377798" cy="441814"/>
          </a:xfrm>
          <a:custGeom>
            <a:avLst/>
            <a:gdLst/>
            <a:ahLst/>
            <a:cxnLst/>
            <a:rect l="l" t="t" r="r" b="b"/>
            <a:pathLst>
              <a:path w="1377798" h="441814" extrusionOk="0">
                <a:moveTo>
                  <a:pt x="0" y="0"/>
                </a:moveTo>
                <a:lnTo>
                  <a:pt x="1377798" y="0"/>
                </a:lnTo>
                <a:lnTo>
                  <a:pt x="1377798" y="441814"/>
                </a:lnTo>
                <a:lnTo>
                  <a:pt x="0" y="441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2" name="Google Shape;112;p5"/>
          <p:cNvSpPr/>
          <p:nvPr/>
        </p:nvSpPr>
        <p:spPr>
          <a:xfrm rot="5400000">
            <a:off x="146276" y="9194505"/>
            <a:ext cx="490682" cy="1140816"/>
          </a:xfrm>
          <a:custGeom>
            <a:avLst/>
            <a:gdLst/>
            <a:ahLst/>
            <a:cxnLst/>
            <a:rect l="l" t="t" r="r" b="b"/>
            <a:pathLst>
              <a:path w="490682" h="1140816" extrusionOk="0">
                <a:moveTo>
                  <a:pt x="0" y="0"/>
                </a:moveTo>
                <a:lnTo>
                  <a:pt x="490682" y="0"/>
                </a:lnTo>
                <a:lnTo>
                  <a:pt x="490682" y="1140816"/>
                </a:lnTo>
                <a:lnTo>
                  <a:pt x="0" y="1140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3" name="Google Shape;113;p5"/>
          <p:cNvSpPr txBox="1"/>
          <p:nvPr/>
        </p:nvSpPr>
        <p:spPr>
          <a:xfrm>
            <a:off x="336011" y="9641088"/>
            <a:ext cx="402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5"/>
          <p:cNvCxnSpPr/>
          <p:nvPr/>
        </p:nvCxnSpPr>
        <p:spPr>
          <a:xfrm>
            <a:off x="8309100" y="1678911"/>
            <a:ext cx="1669800" cy="0"/>
          </a:xfrm>
          <a:prstGeom prst="straightConnector1">
            <a:avLst/>
          </a:prstGeom>
          <a:noFill/>
          <a:ln w="47625" cap="flat" cmpd="sng">
            <a:solidFill>
              <a:srgbClr val="FBD27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5" name="Google Shape;11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71187" y="3255137"/>
            <a:ext cx="3663300" cy="2441700"/>
          </a:xfrm>
          <a:prstGeom prst="roundRect">
            <a:avLst>
              <a:gd name="adj" fmla="val 434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"/>
          <p:cNvSpPr txBox="1"/>
          <p:nvPr/>
        </p:nvSpPr>
        <p:spPr>
          <a:xfrm>
            <a:off x="941432" y="5345239"/>
            <a:ext cx="3093527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Provided 4,034 transitional, affordable, and supportive homes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9"/>
          <p:cNvSpPr txBox="1"/>
          <p:nvPr/>
        </p:nvSpPr>
        <p:spPr>
          <a:xfrm>
            <a:off x="11153391" y="5345239"/>
            <a:ext cx="26721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Placed 898 homeless households into permanent housing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9"/>
          <p:cNvSpPr txBox="1"/>
          <p:nvPr/>
        </p:nvSpPr>
        <p:spPr>
          <a:xfrm>
            <a:off x="4233442" y="5345239"/>
            <a:ext cx="3177014" cy="155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Opened two shelters dedicated to serving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asylum seeker population in NY.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" name="Google Shape;123;p9"/>
          <p:cNvSpPr/>
          <p:nvPr/>
        </p:nvSpPr>
        <p:spPr>
          <a:xfrm rot="5400000">
            <a:off x="146276" y="9194505"/>
            <a:ext cx="490682" cy="1140816"/>
          </a:xfrm>
          <a:custGeom>
            <a:avLst/>
            <a:gdLst/>
            <a:ahLst/>
            <a:cxnLst/>
            <a:rect l="l" t="t" r="r" b="b"/>
            <a:pathLst>
              <a:path w="490682" h="1140816" extrusionOk="0">
                <a:moveTo>
                  <a:pt x="0" y="0"/>
                </a:moveTo>
                <a:lnTo>
                  <a:pt x="490682" y="0"/>
                </a:lnTo>
                <a:lnTo>
                  <a:pt x="490682" y="1140816"/>
                </a:lnTo>
                <a:lnTo>
                  <a:pt x="0" y="1140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4" name="Google Shape;124;p9"/>
          <p:cNvSpPr txBox="1"/>
          <p:nvPr/>
        </p:nvSpPr>
        <p:spPr>
          <a:xfrm>
            <a:off x="336011" y="9641088"/>
            <a:ext cx="402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9" title="2024 Impact Number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925" y="0"/>
            <a:ext cx="16718150" cy="940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47cd375cc_0_186"/>
          <p:cNvSpPr/>
          <p:nvPr/>
        </p:nvSpPr>
        <p:spPr>
          <a:xfrm>
            <a:off x="5680324" y="0"/>
            <a:ext cx="15445584" cy="10287000"/>
          </a:xfrm>
          <a:custGeom>
            <a:avLst/>
            <a:gdLst/>
            <a:ahLst/>
            <a:cxnLst/>
            <a:rect l="l" t="t" r="r" b="b"/>
            <a:pathLst>
              <a:path w="15445584" h="10287000" extrusionOk="0">
                <a:moveTo>
                  <a:pt x="0" y="0"/>
                </a:moveTo>
                <a:lnTo>
                  <a:pt x="15445584" y="0"/>
                </a:lnTo>
                <a:lnTo>
                  <a:pt x="154455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1" name="Google Shape;131;g3147cd375cc_0_186"/>
          <p:cNvSpPr/>
          <p:nvPr/>
        </p:nvSpPr>
        <p:spPr>
          <a:xfrm rot="5400000">
            <a:off x="-747379" y="-1036553"/>
            <a:ext cx="12360106" cy="12360106"/>
          </a:xfrm>
          <a:custGeom>
            <a:avLst/>
            <a:gdLst/>
            <a:ahLst/>
            <a:cxnLst/>
            <a:rect l="l" t="t" r="r" b="b"/>
            <a:pathLst>
              <a:path w="12360106" h="12360106" extrusionOk="0">
                <a:moveTo>
                  <a:pt x="0" y="0"/>
                </a:moveTo>
                <a:lnTo>
                  <a:pt x="12360106" y="0"/>
                </a:lnTo>
                <a:lnTo>
                  <a:pt x="12360106" y="12360106"/>
                </a:lnTo>
                <a:lnTo>
                  <a:pt x="0" y="12360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2" name="Google Shape;132;g3147cd375cc_0_186"/>
          <p:cNvSpPr txBox="1"/>
          <p:nvPr/>
        </p:nvSpPr>
        <p:spPr>
          <a:xfrm>
            <a:off x="951725" y="1792100"/>
            <a:ext cx="8961900" cy="6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72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What You Can Expect</a:t>
            </a:r>
            <a:endParaRPr sz="72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48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7800" b="1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Coyle Street Family Center</a:t>
            </a:r>
            <a:endParaRPr sz="7800" b="1" i="0" u="none" strike="noStrike" cap="none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3" name="Google Shape;133;g3147cd375cc_0_186"/>
          <p:cNvSpPr/>
          <p:nvPr/>
        </p:nvSpPr>
        <p:spPr>
          <a:xfrm rot="5400000">
            <a:off x="146276" y="9194505"/>
            <a:ext cx="490682" cy="1140816"/>
          </a:xfrm>
          <a:custGeom>
            <a:avLst/>
            <a:gdLst/>
            <a:ahLst/>
            <a:cxnLst/>
            <a:rect l="l" t="t" r="r" b="b"/>
            <a:pathLst>
              <a:path w="490682" h="1140816" extrusionOk="0">
                <a:moveTo>
                  <a:pt x="0" y="0"/>
                </a:moveTo>
                <a:lnTo>
                  <a:pt x="490682" y="0"/>
                </a:lnTo>
                <a:lnTo>
                  <a:pt x="490682" y="1140816"/>
                </a:lnTo>
                <a:lnTo>
                  <a:pt x="0" y="1140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4" name="Google Shape;134;g3147cd375cc_0_186"/>
          <p:cNvSpPr txBox="1"/>
          <p:nvPr/>
        </p:nvSpPr>
        <p:spPr>
          <a:xfrm>
            <a:off x="336011" y="9641088"/>
            <a:ext cx="402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47cd375cc_0_131"/>
          <p:cNvSpPr txBox="1"/>
          <p:nvPr/>
        </p:nvSpPr>
        <p:spPr>
          <a:xfrm>
            <a:off x="9139238" y="5333047"/>
            <a:ext cx="9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3147cd375cc_0_131"/>
          <p:cNvSpPr/>
          <p:nvPr/>
        </p:nvSpPr>
        <p:spPr>
          <a:xfrm>
            <a:off x="16570401" y="9532649"/>
            <a:ext cx="1377798" cy="441814"/>
          </a:xfrm>
          <a:custGeom>
            <a:avLst/>
            <a:gdLst/>
            <a:ahLst/>
            <a:cxnLst/>
            <a:rect l="l" t="t" r="r" b="b"/>
            <a:pathLst>
              <a:path w="1377798" h="441814" extrusionOk="0">
                <a:moveTo>
                  <a:pt x="0" y="0"/>
                </a:moveTo>
                <a:lnTo>
                  <a:pt x="1377798" y="0"/>
                </a:lnTo>
                <a:lnTo>
                  <a:pt x="1377798" y="441814"/>
                </a:lnTo>
                <a:lnTo>
                  <a:pt x="0" y="441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g3147cd375cc_0_131"/>
          <p:cNvSpPr/>
          <p:nvPr/>
        </p:nvSpPr>
        <p:spPr>
          <a:xfrm rot="5400000">
            <a:off x="146276" y="9194505"/>
            <a:ext cx="490682" cy="1140816"/>
          </a:xfrm>
          <a:custGeom>
            <a:avLst/>
            <a:gdLst/>
            <a:ahLst/>
            <a:cxnLst/>
            <a:rect l="l" t="t" r="r" b="b"/>
            <a:pathLst>
              <a:path w="490682" h="1140816" extrusionOk="0">
                <a:moveTo>
                  <a:pt x="0" y="0"/>
                </a:moveTo>
                <a:lnTo>
                  <a:pt x="490682" y="0"/>
                </a:lnTo>
                <a:lnTo>
                  <a:pt x="490682" y="1140816"/>
                </a:lnTo>
                <a:lnTo>
                  <a:pt x="0" y="1140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2" name="Google Shape;142;g3147cd375cc_0_131"/>
          <p:cNvSpPr txBox="1"/>
          <p:nvPr/>
        </p:nvSpPr>
        <p:spPr>
          <a:xfrm>
            <a:off x="431175" y="3267925"/>
            <a:ext cx="6789300" cy="5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2600"/>
              <a:buFont typeface="Poppins"/>
              <a:buChar char="•"/>
            </a:pPr>
            <a:r>
              <a:rPr lang="en-US" sz="2600" b="1" u="sng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100%</a:t>
            </a:r>
            <a:r>
              <a:rPr lang="en-US" sz="2600" b="1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Families With Children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en-US" sz="2600" b="1" u="sng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No</a:t>
            </a: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 Single Adults. </a:t>
            </a:r>
            <a:r>
              <a:rPr lang="en-US" sz="2600" b="1" u="sng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No</a:t>
            </a:r>
            <a:r>
              <a:rPr lang="en-US" sz="2600" b="1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Unaccompanied Youth.)</a:t>
            </a: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2600"/>
              <a:buFont typeface="Poppins"/>
              <a:buChar char="•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175 Individual Apartments, each with kitchens and bathrooms</a:t>
            </a: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8001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2600"/>
              <a:buFont typeface="Poppins"/>
              <a:buChar char="•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A rear Playground, on-site service offices and meeting space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2600"/>
              <a:buFont typeface="Poppins"/>
              <a:buChar char="•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24/7/365 Trained, Professional Security Team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3" name="Google Shape;143;g3147cd375cc_0_131"/>
          <p:cNvSpPr txBox="1"/>
          <p:nvPr/>
        </p:nvSpPr>
        <p:spPr>
          <a:xfrm>
            <a:off x="336011" y="9641088"/>
            <a:ext cx="402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g3147cd375cc_0_131"/>
          <p:cNvCxnSpPr/>
          <p:nvPr/>
        </p:nvCxnSpPr>
        <p:spPr>
          <a:xfrm>
            <a:off x="964580" y="2757500"/>
            <a:ext cx="1669800" cy="0"/>
          </a:xfrm>
          <a:prstGeom prst="straightConnector1">
            <a:avLst/>
          </a:prstGeom>
          <a:noFill/>
          <a:ln w="47625" cap="flat" cmpd="sng">
            <a:solidFill>
              <a:srgbClr val="FBD27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5" name="Google Shape;145;g3147cd375cc_0_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0532" y="1640905"/>
            <a:ext cx="6442200" cy="7005300"/>
          </a:xfrm>
          <a:prstGeom prst="roundRect">
            <a:avLst>
              <a:gd name="adj" fmla="val 3983"/>
            </a:avLst>
          </a:prstGeom>
          <a:noFill/>
          <a:ln>
            <a:noFill/>
          </a:ln>
        </p:spPr>
      </p:pic>
      <p:sp>
        <p:nvSpPr>
          <p:cNvPr id="146" name="Google Shape;146;g3147cd375cc_0_131"/>
          <p:cNvSpPr txBox="1"/>
          <p:nvPr/>
        </p:nvSpPr>
        <p:spPr>
          <a:xfrm>
            <a:off x="869400" y="1508675"/>
            <a:ext cx="6213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1B3D31"/>
                </a:solidFill>
                <a:latin typeface="Merriweather"/>
                <a:ea typeface="Merriweather"/>
                <a:cs typeface="Merriweather"/>
                <a:sym typeface="Merriweather"/>
              </a:rPr>
              <a:t>Program  Design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472607acb_0_5"/>
          <p:cNvSpPr txBox="1"/>
          <p:nvPr/>
        </p:nvSpPr>
        <p:spPr>
          <a:xfrm>
            <a:off x="9139238" y="4952047"/>
            <a:ext cx="9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34472607acb_0_5"/>
          <p:cNvSpPr/>
          <p:nvPr/>
        </p:nvSpPr>
        <p:spPr>
          <a:xfrm>
            <a:off x="16570401" y="9532649"/>
            <a:ext cx="1377798" cy="441814"/>
          </a:xfrm>
          <a:custGeom>
            <a:avLst/>
            <a:gdLst/>
            <a:ahLst/>
            <a:cxnLst/>
            <a:rect l="l" t="t" r="r" b="b"/>
            <a:pathLst>
              <a:path w="1377798" h="441814" extrusionOk="0">
                <a:moveTo>
                  <a:pt x="0" y="0"/>
                </a:moveTo>
                <a:lnTo>
                  <a:pt x="1377798" y="0"/>
                </a:lnTo>
                <a:lnTo>
                  <a:pt x="1377798" y="441814"/>
                </a:lnTo>
                <a:lnTo>
                  <a:pt x="0" y="441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3" name="Google Shape;153;g34472607acb_0_5"/>
          <p:cNvSpPr/>
          <p:nvPr/>
        </p:nvSpPr>
        <p:spPr>
          <a:xfrm rot="5400000">
            <a:off x="146276" y="9194505"/>
            <a:ext cx="490682" cy="1140816"/>
          </a:xfrm>
          <a:custGeom>
            <a:avLst/>
            <a:gdLst/>
            <a:ahLst/>
            <a:cxnLst/>
            <a:rect l="l" t="t" r="r" b="b"/>
            <a:pathLst>
              <a:path w="490682" h="1140816" extrusionOk="0">
                <a:moveTo>
                  <a:pt x="0" y="0"/>
                </a:moveTo>
                <a:lnTo>
                  <a:pt x="490682" y="0"/>
                </a:lnTo>
                <a:lnTo>
                  <a:pt x="490682" y="1140816"/>
                </a:lnTo>
                <a:lnTo>
                  <a:pt x="0" y="1140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4" name="Google Shape;154;g34472607acb_0_5"/>
          <p:cNvSpPr txBox="1"/>
          <p:nvPr/>
        </p:nvSpPr>
        <p:spPr>
          <a:xfrm>
            <a:off x="810105" y="3575625"/>
            <a:ext cx="69648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2600"/>
              <a:buFont typeface="Poppins"/>
              <a:buChar char="•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New construction, built to the same standard and quality as brand-new affordable housing.</a:t>
            </a: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2600"/>
              <a:buFont typeface="Poppins"/>
              <a:buChar char="•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Thoughtful, modern design and  extensive landscaping and attractive streetscape.</a:t>
            </a: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8001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2600"/>
              <a:buFont typeface="Poppins"/>
              <a:buChar char="•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The potential to convert to permanent affordable housing in the future.</a:t>
            </a: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" name="Google Shape;155;g34472607acb_0_5"/>
          <p:cNvSpPr txBox="1"/>
          <p:nvPr/>
        </p:nvSpPr>
        <p:spPr>
          <a:xfrm>
            <a:off x="336011" y="9641088"/>
            <a:ext cx="402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6" name="Google Shape;156;g34472607acb_0_5"/>
          <p:cNvCxnSpPr/>
          <p:nvPr/>
        </p:nvCxnSpPr>
        <p:spPr>
          <a:xfrm>
            <a:off x="1397580" y="3093425"/>
            <a:ext cx="1669800" cy="0"/>
          </a:xfrm>
          <a:prstGeom prst="straightConnector1">
            <a:avLst/>
          </a:prstGeom>
          <a:noFill/>
          <a:ln w="47625" cap="flat" cmpd="sng">
            <a:solidFill>
              <a:srgbClr val="FBD27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7" name="Google Shape;157;g34472607acb_0_5"/>
          <p:cNvSpPr txBox="1"/>
          <p:nvPr/>
        </p:nvSpPr>
        <p:spPr>
          <a:xfrm>
            <a:off x="1259925" y="1895675"/>
            <a:ext cx="5550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1B3D31"/>
                </a:solidFill>
                <a:latin typeface="Merriweather"/>
                <a:ea typeface="Merriweather"/>
                <a:cs typeface="Merriweather"/>
                <a:sym typeface="Merriweather"/>
              </a:rPr>
              <a:t>Building Design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8" name="Google Shape;158;g34472607acb_0_5" title="AUFGANG_COYLE STREET_FTE_03 - 003.jpg"/>
          <p:cNvPicPr preferRelativeResize="0"/>
          <p:nvPr/>
        </p:nvPicPr>
        <p:blipFill rotWithShape="1">
          <a:blip r:embed="rId5">
            <a:alphaModFix/>
          </a:blip>
          <a:srcRect t="9324" b="3613"/>
          <a:stretch/>
        </p:blipFill>
        <p:spPr>
          <a:xfrm>
            <a:off x="8601375" y="1130956"/>
            <a:ext cx="8637600" cy="4560900"/>
          </a:xfrm>
          <a:prstGeom prst="roundRect">
            <a:avLst>
              <a:gd name="adj" fmla="val 4872"/>
            </a:avLst>
          </a:prstGeom>
          <a:noFill/>
          <a:ln>
            <a:noFill/>
          </a:ln>
        </p:spPr>
      </p:pic>
      <p:pic>
        <p:nvPicPr>
          <p:cNvPr id="159" name="Google Shape;159;g34472607acb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20575" y="5798938"/>
            <a:ext cx="5018400" cy="3251400"/>
          </a:xfrm>
          <a:prstGeom prst="roundRect">
            <a:avLst>
              <a:gd name="adj" fmla="val 6460"/>
            </a:avLst>
          </a:prstGeom>
          <a:noFill/>
          <a:ln>
            <a:noFill/>
          </a:ln>
        </p:spPr>
      </p:pic>
      <p:pic>
        <p:nvPicPr>
          <p:cNvPr id="160" name="Google Shape;160;g34472607acb_0_5"/>
          <p:cNvPicPr preferRelativeResize="0"/>
          <p:nvPr/>
        </p:nvPicPr>
        <p:blipFill rotWithShape="1">
          <a:blip r:embed="rId7">
            <a:alphaModFix/>
          </a:blip>
          <a:srcRect b="31595"/>
          <a:stretch/>
        </p:blipFill>
        <p:spPr>
          <a:xfrm>
            <a:off x="8601375" y="5798937"/>
            <a:ext cx="3463500" cy="3251400"/>
          </a:xfrm>
          <a:prstGeom prst="roundRect">
            <a:avLst>
              <a:gd name="adj" fmla="val 7845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4472607acb_0_23"/>
          <p:cNvSpPr txBox="1"/>
          <p:nvPr/>
        </p:nvSpPr>
        <p:spPr>
          <a:xfrm>
            <a:off x="9139238" y="4952047"/>
            <a:ext cx="9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34472607acb_0_23"/>
          <p:cNvSpPr/>
          <p:nvPr/>
        </p:nvSpPr>
        <p:spPr>
          <a:xfrm>
            <a:off x="16570401" y="9532649"/>
            <a:ext cx="1377798" cy="441814"/>
          </a:xfrm>
          <a:custGeom>
            <a:avLst/>
            <a:gdLst/>
            <a:ahLst/>
            <a:cxnLst/>
            <a:rect l="l" t="t" r="r" b="b"/>
            <a:pathLst>
              <a:path w="1377798" h="441814" extrusionOk="0">
                <a:moveTo>
                  <a:pt x="0" y="0"/>
                </a:moveTo>
                <a:lnTo>
                  <a:pt x="1377798" y="0"/>
                </a:lnTo>
                <a:lnTo>
                  <a:pt x="1377798" y="441814"/>
                </a:lnTo>
                <a:lnTo>
                  <a:pt x="0" y="441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7" name="Google Shape;167;g34472607acb_0_23"/>
          <p:cNvSpPr/>
          <p:nvPr/>
        </p:nvSpPr>
        <p:spPr>
          <a:xfrm rot="5400000">
            <a:off x="146276" y="9194505"/>
            <a:ext cx="490682" cy="1140816"/>
          </a:xfrm>
          <a:custGeom>
            <a:avLst/>
            <a:gdLst/>
            <a:ahLst/>
            <a:cxnLst/>
            <a:rect l="l" t="t" r="r" b="b"/>
            <a:pathLst>
              <a:path w="490682" h="1140816" extrusionOk="0">
                <a:moveTo>
                  <a:pt x="0" y="0"/>
                </a:moveTo>
                <a:lnTo>
                  <a:pt x="490682" y="0"/>
                </a:lnTo>
                <a:lnTo>
                  <a:pt x="490682" y="1140816"/>
                </a:lnTo>
                <a:lnTo>
                  <a:pt x="0" y="1140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8" name="Google Shape;168;g34472607acb_0_23"/>
          <p:cNvSpPr txBox="1"/>
          <p:nvPr/>
        </p:nvSpPr>
        <p:spPr>
          <a:xfrm>
            <a:off x="962025" y="1226100"/>
            <a:ext cx="6964800" cy="78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>
                <a:solidFill>
                  <a:srgbClr val="1B3D31"/>
                </a:solidFill>
                <a:latin typeface="Merriweather"/>
                <a:ea typeface="Merriweather"/>
                <a:cs typeface="Merriweather"/>
                <a:sym typeface="Merriweather"/>
              </a:rPr>
              <a:t>Staffing</a:t>
            </a:r>
            <a:endParaRPr sz="5000" b="1">
              <a:solidFill>
                <a:srgbClr val="1B3D3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Coyle will have a robust team of social services professionals: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1500"/>
              <a:buFont typeface="Poppins"/>
              <a:buChar char="●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Program Director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1500"/>
              <a:buFont typeface="Poppins"/>
              <a:buChar char="●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Case Managers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1500"/>
              <a:buFont typeface="Poppins"/>
              <a:buChar char="●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Housing Specialists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1500"/>
              <a:buFont typeface="Poppins"/>
              <a:buChar char="●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Employment Counselors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1500"/>
              <a:buFont typeface="Poppins"/>
              <a:buChar char="●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Recreation Specialists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1600"/>
              <a:buFont typeface="Poppins"/>
              <a:buChar char="●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24/7/365 Security Team 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9" name="Google Shape;169;g34472607acb_0_23"/>
          <p:cNvSpPr txBox="1"/>
          <p:nvPr/>
        </p:nvSpPr>
        <p:spPr>
          <a:xfrm>
            <a:off x="336011" y="9641088"/>
            <a:ext cx="402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" name="Google Shape;170;g34472607acb_0_23"/>
          <p:cNvCxnSpPr/>
          <p:nvPr/>
        </p:nvCxnSpPr>
        <p:spPr>
          <a:xfrm>
            <a:off x="962030" y="2277975"/>
            <a:ext cx="1669800" cy="0"/>
          </a:xfrm>
          <a:prstGeom prst="straightConnector1">
            <a:avLst/>
          </a:prstGeom>
          <a:noFill/>
          <a:ln w="47625" cap="flat" cmpd="sng">
            <a:solidFill>
              <a:srgbClr val="FBD27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1" name="Google Shape;171;g34472607acb_0_23" title="2023-03-31-Westhab_Preview-33.jpg"/>
          <p:cNvPicPr preferRelativeResize="0"/>
          <p:nvPr/>
        </p:nvPicPr>
        <p:blipFill rotWithShape="1">
          <a:blip r:embed="rId5">
            <a:alphaModFix/>
          </a:blip>
          <a:srcRect l="19351" r="19351"/>
          <a:stretch/>
        </p:blipFill>
        <p:spPr>
          <a:xfrm>
            <a:off x="8113594" y="1640925"/>
            <a:ext cx="6442200" cy="7005000"/>
          </a:xfrm>
          <a:prstGeom prst="roundRect">
            <a:avLst>
              <a:gd name="adj" fmla="val 4389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4472607acb_0_34"/>
          <p:cNvSpPr txBox="1"/>
          <p:nvPr/>
        </p:nvSpPr>
        <p:spPr>
          <a:xfrm>
            <a:off x="9139238" y="4952047"/>
            <a:ext cx="9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34472607acb_0_34"/>
          <p:cNvSpPr/>
          <p:nvPr/>
        </p:nvSpPr>
        <p:spPr>
          <a:xfrm>
            <a:off x="16570401" y="9532649"/>
            <a:ext cx="1377798" cy="441814"/>
          </a:xfrm>
          <a:custGeom>
            <a:avLst/>
            <a:gdLst/>
            <a:ahLst/>
            <a:cxnLst/>
            <a:rect l="l" t="t" r="r" b="b"/>
            <a:pathLst>
              <a:path w="1377798" h="441814" extrusionOk="0">
                <a:moveTo>
                  <a:pt x="0" y="0"/>
                </a:moveTo>
                <a:lnTo>
                  <a:pt x="1377798" y="0"/>
                </a:lnTo>
                <a:lnTo>
                  <a:pt x="1377798" y="441814"/>
                </a:lnTo>
                <a:lnTo>
                  <a:pt x="0" y="441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8" name="Google Shape;178;g34472607acb_0_34"/>
          <p:cNvSpPr/>
          <p:nvPr/>
        </p:nvSpPr>
        <p:spPr>
          <a:xfrm rot="5400000">
            <a:off x="146276" y="9194505"/>
            <a:ext cx="490682" cy="1140816"/>
          </a:xfrm>
          <a:custGeom>
            <a:avLst/>
            <a:gdLst/>
            <a:ahLst/>
            <a:cxnLst/>
            <a:rect l="l" t="t" r="r" b="b"/>
            <a:pathLst>
              <a:path w="490682" h="1140816" extrusionOk="0">
                <a:moveTo>
                  <a:pt x="0" y="0"/>
                </a:moveTo>
                <a:lnTo>
                  <a:pt x="490682" y="0"/>
                </a:lnTo>
                <a:lnTo>
                  <a:pt x="490682" y="1140816"/>
                </a:lnTo>
                <a:lnTo>
                  <a:pt x="0" y="1140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9" name="Google Shape;179;g34472607acb_0_34"/>
          <p:cNvSpPr txBox="1"/>
          <p:nvPr/>
        </p:nvSpPr>
        <p:spPr>
          <a:xfrm>
            <a:off x="898530" y="1526250"/>
            <a:ext cx="6964800" cy="7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>
                <a:solidFill>
                  <a:srgbClr val="1B3D31"/>
                </a:solidFill>
                <a:latin typeface="Merriweather"/>
                <a:ea typeface="Merriweather"/>
                <a:cs typeface="Merriweather"/>
                <a:sym typeface="Merriweather"/>
              </a:rPr>
              <a:t>Program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All Families Will Be: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1500"/>
              <a:buFont typeface="Poppins"/>
              <a:buChar char="●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Assigned a case manager.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1500"/>
              <a:buFont typeface="Poppins"/>
              <a:buChar char="●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Referred for medical services.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1500"/>
              <a:buFont typeface="Poppins"/>
              <a:buChar char="●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Actively engaged in finding permanent housing.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1500"/>
              <a:buFont typeface="Poppins"/>
              <a:buChar char="●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Actively engaged in securing employment.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1500"/>
              <a:buFont typeface="Poppins"/>
              <a:buChar char="●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All school-age children will be enrolled in school.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" name="Google Shape;180;g34472607acb_0_34"/>
          <p:cNvSpPr txBox="1"/>
          <p:nvPr/>
        </p:nvSpPr>
        <p:spPr>
          <a:xfrm>
            <a:off x="336011" y="9641088"/>
            <a:ext cx="402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1" name="Google Shape;181;g34472607acb_0_34"/>
          <p:cNvCxnSpPr/>
          <p:nvPr/>
        </p:nvCxnSpPr>
        <p:spPr>
          <a:xfrm>
            <a:off x="898530" y="2520500"/>
            <a:ext cx="1669800" cy="0"/>
          </a:xfrm>
          <a:prstGeom prst="straightConnector1">
            <a:avLst/>
          </a:prstGeom>
          <a:noFill/>
          <a:ln w="47625" cap="flat" cmpd="sng">
            <a:solidFill>
              <a:srgbClr val="FBD27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2" name="Google Shape;182;g34472607acb_0_34" title="dayspring staff listen to their camper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6950" y="2175675"/>
            <a:ext cx="9509400" cy="6338400"/>
          </a:xfrm>
          <a:prstGeom prst="roundRect">
            <a:avLst>
              <a:gd name="adj" fmla="val 4335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"/>
          <p:cNvSpPr/>
          <p:nvPr/>
        </p:nvSpPr>
        <p:spPr>
          <a:xfrm>
            <a:off x="16570401" y="9532649"/>
            <a:ext cx="1377798" cy="441814"/>
          </a:xfrm>
          <a:custGeom>
            <a:avLst/>
            <a:gdLst/>
            <a:ahLst/>
            <a:cxnLst/>
            <a:rect l="l" t="t" r="r" b="b"/>
            <a:pathLst>
              <a:path w="1377798" h="441814" extrusionOk="0">
                <a:moveTo>
                  <a:pt x="0" y="0"/>
                </a:moveTo>
                <a:lnTo>
                  <a:pt x="1377798" y="0"/>
                </a:lnTo>
                <a:lnTo>
                  <a:pt x="1377798" y="441814"/>
                </a:lnTo>
                <a:lnTo>
                  <a:pt x="0" y="441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8" name="Google Shape;188;p6"/>
          <p:cNvSpPr txBox="1"/>
          <p:nvPr/>
        </p:nvSpPr>
        <p:spPr>
          <a:xfrm>
            <a:off x="1115705" y="2324850"/>
            <a:ext cx="6492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rgbClr val="1B3D31"/>
                </a:solidFill>
                <a:latin typeface="Merriweather"/>
                <a:ea typeface="Merriweather"/>
                <a:cs typeface="Merriweather"/>
                <a:sym typeface="Merriweather"/>
              </a:rPr>
              <a:t>Youth Services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"/>
          <p:cNvSpPr/>
          <p:nvPr/>
        </p:nvSpPr>
        <p:spPr>
          <a:xfrm rot="5400000">
            <a:off x="146276" y="9194505"/>
            <a:ext cx="490682" cy="1140816"/>
          </a:xfrm>
          <a:custGeom>
            <a:avLst/>
            <a:gdLst/>
            <a:ahLst/>
            <a:cxnLst/>
            <a:rect l="l" t="t" r="r" b="b"/>
            <a:pathLst>
              <a:path w="490682" h="1140816" extrusionOk="0">
                <a:moveTo>
                  <a:pt x="0" y="0"/>
                </a:moveTo>
                <a:lnTo>
                  <a:pt x="490682" y="0"/>
                </a:lnTo>
                <a:lnTo>
                  <a:pt x="490682" y="1140816"/>
                </a:lnTo>
                <a:lnTo>
                  <a:pt x="0" y="1140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0" name="Google Shape;190;p6"/>
          <p:cNvSpPr txBox="1"/>
          <p:nvPr/>
        </p:nvSpPr>
        <p:spPr>
          <a:xfrm>
            <a:off x="336011" y="9641088"/>
            <a:ext cx="402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Google Shape;191;p6"/>
          <p:cNvCxnSpPr/>
          <p:nvPr/>
        </p:nvCxnSpPr>
        <p:spPr>
          <a:xfrm>
            <a:off x="1108280" y="3318113"/>
            <a:ext cx="1669800" cy="0"/>
          </a:xfrm>
          <a:prstGeom prst="straightConnector1">
            <a:avLst/>
          </a:prstGeom>
          <a:noFill/>
          <a:ln w="47625" cap="flat" cmpd="sng">
            <a:solidFill>
              <a:srgbClr val="FBD27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2" name="Google Shape;192;p6"/>
          <p:cNvPicPr preferRelativeResize="0"/>
          <p:nvPr/>
        </p:nvPicPr>
        <p:blipFill rotWithShape="1">
          <a:blip r:embed="rId5">
            <a:alphaModFix/>
          </a:blip>
          <a:srcRect l="17669" t="19801" r="13040" b="7797"/>
          <a:stretch/>
        </p:blipFill>
        <p:spPr>
          <a:xfrm>
            <a:off x="13241275" y="2019238"/>
            <a:ext cx="3974400" cy="6229200"/>
          </a:xfrm>
          <a:prstGeom prst="roundRect">
            <a:avLst>
              <a:gd name="adj" fmla="val 5858"/>
            </a:avLst>
          </a:prstGeom>
          <a:noFill/>
          <a:ln>
            <a:noFill/>
          </a:ln>
        </p:spPr>
      </p:pic>
      <p:sp>
        <p:nvSpPr>
          <p:cNvPr id="193" name="Google Shape;193;p6"/>
          <p:cNvSpPr txBox="1"/>
          <p:nvPr/>
        </p:nvSpPr>
        <p:spPr>
          <a:xfrm>
            <a:off x="738305" y="3873138"/>
            <a:ext cx="6964800" cy="40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marR="0" lvl="1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2600"/>
              <a:buFont typeface="Poppins"/>
              <a:buChar char="•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After-school tutoring, enrichment, and recreation for all resident children.</a:t>
            </a: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1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2600"/>
              <a:buFont typeface="Poppins"/>
              <a:buChar char="•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On-site recreation / homework room.</a:t>
            </a: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marR="0" lvl="1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B3D31"/>
              </a:buClr>
              <a:buSzPts val="2600"/>
              <a:buFont typeface="Poppins"/>
              <a:buChar char="•"/>
            </a:pPr>
            <a:r>
              <a:rPr lang="en-US" sz="2600">
                <a:solidFill>
                  <a:srgbClr val="1B3D31"/>
                </a:solidFill>
                <a:latin typeface="Poppins"/>
                <a:ea typeface="Poppins"/>
                <a:cs typeface="Poppins"/>
                <a:sym typeface="Poppins"/>
              </a:rPr>
              <a:t>Custom-designed rear playground.</a:t>
            </a:r>
            <a:endParaRPr sz="26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1B3D3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4" name="Google Shape;194;p6" title="LH playground.jpeg"/>
          <p:cNvPicPr preferRelativeResize="0"/>
          <p:nvPr/>
        </p:nvPicPr>
        <p:blipFill rotWithShape="1">
          <a:blip r:embed="rId6">
            <a:alphaModFix/>
          </a:blip>
          <a:srcRect r="6393"/>
          <a:stretch/>
        </p:blipFill>
        <p:spPr>
          <a:xfrm>
            <a:off x="8555075" y="2038450"/>
            <a:ext cx="4373400" cy="6229200"/>
          </a:xfrm>
          <a:prstGeom prst="roundRect">
            <a:avLst>
              <a:gd name="adj" fmla="val 5388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Microsoft Office PowerPoint</Application>
  <PresentationFormat>Custom</PresentationFormat>
  <Paragraphs>91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Merriweather</vt:lpstr>
      <vt:lpstr>Poppins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Laura</dc:creator>
  <cp:lastModifiedBy>Laura Singer</cp:lastModifiedBy>
  <cp:revision>1</cp:revision>
  <dcterms:created xsi:type="dcterms:W3CDTF">2006-08-16T00:00:00Z</dcterms:created>
  <dcterms:modified xsi:type="dcterms:W3CDTF">2025-03-25T12:04:28Z</dcterms:modified>
</cp:coreProperties>
</file>