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Lst>
  <p:sldSz cy="6858000" cx="12192000"/>
  <p:notesSz cx="6858000" cy="9144000"/>
  <p:embeddedFontLst>
    <p:embeddedFont>
      <p:font typeface="Roboto Mono"/>
      <p:regular r:id="rId55"/>
      <p:bold r:id="rId56"/>
      <p:italic r:id="rId57"/>
      <p:boldItalic r:id="rId58"/>
    </p:embeddedFont>
    <p:embeddedFont>
      <p:font typeface="Gill Sans"/>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iqAkVwzJ2/Riyd+I8gWpVn42KC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5AEC3F-E5C0-469D-9640-7B0AC3AD67AD}">
  <a:tblStyle styleId="{805AEC3F-E5C0-469D-9640-7B0AC3AD67A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1" Type="http://customschemas.google.com/relationships/presentationmetadata" Target="meta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GillSans-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RobotoMono-regular.fntdata"/><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RobotoMono-italic.fntdata"/><Relationship Id="rId12" Type="http://schemas.openxmlformats.org/officeDocument/2006/relationships/slide" Target="slides/slide4.xml"/><Relationship Id="rId56" Type="http://schemas.openxmlformats.org/officeDocument/2006/relationships/font" Target="fonts/RobotoMono-bold.fntdata"/><Relationship Id="rId15" Type="http://schemas.openxmlformats.org/officeDocument/2006/relationships/slide" Target="slides/slide7.xml"/><Relationship Id="rId59" Type="http://schemas.openxmlformats.org/officeDocument/2006/relationships/font" Target="fonts/GillSans-regular.fntdata"/><Relationship Id="rId14" Type="http://schemas.openxmlformats.org/officeDocument/2006/relationships/slide" Target="slides/slide6.xml"/><Relationship Id="rId58" Type="http://schemas.openxmlformats.org/officeDocument/2006/relationships/font" Target="fonts/RobotoMono-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eb4b23d64f_2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eb4b23d64f_2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eb4b23d64f_2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ec786d999a_47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g2ec786d999a_4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c786d999a_35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ec786d999a_35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ec786d999a_35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ec786d999a_47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g2ec786d999a_47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a0bffe40c6_18_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2a0bffe40c6_18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a0bffe40c6_26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a0bffe40c6_26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2a0bffe40c6_26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bba100c965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bba100c965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2bba100c965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ec4e9429c0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ec4e9429c0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2ec4e9429c0_1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c4e9429c0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ec4e9429c0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Graduating Class at ReelWorks, Borough Implemented Project in Manhattan from Cycle 1 </a:t>
            </a:r>
            <a:endParaRPr/>
          </a:p>
        </p:txBody>
      </p:sp>
      <p:sp>
        <p:nvSpPr>
          <p:cNvPr id="429" name="Google Shape;429;g2ec4e9429c0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c786d999a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2ec786d999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a057c19e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2a057c19e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b01b62fe2_1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g2bb01b62fe2_1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bb01b62fe2_1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g2bb01b62fe2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ec786d999a_3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g2ec786d999a_3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c786d999a_3_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2ec786d999a_3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b01b62fe2_1_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g2bb01b62fe2_1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ec786d999a_14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g2ec786d999a_14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eb2008a68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eb2008a683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eb2008a68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74029efccf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g274029efccf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eb4b23d64f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36363"/>
              </a:lnSpc>
              <a:spcBef>
                <a:spcPts val="1200"/>
              </a:spcBef>
              <a:spcAft>
                <a:spcPts val="0"/>
              </a:spcAft>
              <a:buClr>
                <a:schemeClr val="dk1"/>
              </a:buClr>
              <a:buSzPts val="1100"/>
              <a:buChar char="●"/>
            </a:pPr>
            <a:r>
              <a:rPr b="1" lang="en-US" sz="1100">
                <a:highlight>
                  <a:srgbClr val="FFFFFF"/>
                </a:highlight>
                <a:latin typeface="Arial"/>
                <a:ea typeface="Arial"/>
                <a:cs typeface="Arial"/>
                <a:sym typeface="Arial"/>
              </a:rPr>
              <a:t>Updates:</a:t>
            </a:r>
            <a:endParaRPr b="1" sz="1100">
              <a:highlight>
                <a:srgbClr val="FFFFFF"/>
              </a:highlight>
              <a:latin typeface="Arial"/>
              <a:ea typeface="Arial"/>
              <a:cs typeface="Arial"/>
              <a:sym typeface="Arial"/>
            </a:endParaRPr>
          </a:p>
          <a:p>
            <a:pPr indent="-298450" lvl="1" marL="914400" rtl="0" algn="l">
              <a:lnSpc>
                <a:spcPct val="136363"/>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The charter requires the city to produce a citywide racial equity plan, inclusive of individual agency racial equity plans, on a biennial basis. Per the charter, the city's racial equity plan should encompass: 1) Outcome measures 2) Short and long-term goals 3) Strategies to reduce racial disparities</a:t>
            </a:r>
            <a:endParaRPr sz="1100">
              <a:highlight>
                <a:srgbClr val="FFFFFF"/>
              </a:highlight>
              <a:latin typeface="Arial"/>
              <a:ea typeface="Arial"/>
              <a:cs typeface="Arial"/>
              <a:sym typeface="Arial"/>
            </a:endParaRPr>
          </a:p>
          <a:p>
            <a:pPr indent="-298450" lvl="1" marL="914400" rtl="0" algn="l">
              <a:lnSpc>
                <a:spcPct val="136363"/>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The Commission on Racial Equity ensures community voice is bought into the process –- proposing community equity priorities and outcome indicators for possible inclusion in the plan. </a:t>
            </a:r>
            <a:endParaRPr sz="1100">
              <a:highlight>
                <a:srgbClr val="FFFFFF"/>
              </a:highlight>
              <a:latin typeface="Arial"/>
              <a:ea typeface="Arial"/>
              <a:cs typeface="Arial"/>
              <a:sym typeface="Arial"/>
            </a:endParaRPr>
          </a:p>
          <a:p>
            <a:pPr indent="-298450" lvl="1" marL="914400" rtl="0" algn="l">
              <a:lnSpc>
                <a:spcPct val="136363"/>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The MOERJ team has been working diligently to roll out the city's inaugural citywide racial equity plan. We have designed a planning process that is first and foremost focused on structural reform and moving government towards equity and justice in greater unison. To get at the heart of this, our planning process is focused on the core levers of government: budget, staffing, procurement, service delivery, and policymaking, to name a few. This is not a mere compliance exercise, but an opportunity for the city to pursue long-term transformation. Agencies are examining their priorities relative to the foundational values of the charter, assessing disparity data and community equity priorities, and developing short-, mid-term, and long-term goals and strategies that are responsive. </a:t>
            </a:r>
            <a:endParaRPr sz="1100">
              <a:highlight>
                <a:srgbClr val="FFFFFF"/>
              </a:highlight>
              <a:latin typeface="Arial"/>
              <a:ea typeface="Arial"/>
              <a:cs typeface="Arial"/>
              <a:sym typeface="Arial"/>
            </a:endParaRPr>
          </a:p>
          <a:p>
            <a:pPr indent="-298450" lvl="1" marL="914400" rtl="0" algn="l">
              <a:lnSpc>
                <a:spcPct val="136363"/>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Over the past months, our team has worked on multiple fronts to ensure a successful racial equity planning process. We have briefed senior leaders, identified planning teams across agencies, developed planning tools, and led full-day training workshops. We are providing continuous support to agencies throughout the process through dedicated office hours and 1:1 technical assistance sessions.</a:t>
            </a:r>
            <a:endParaRPr sz="1100">
              <a:highlight>
                <a:srgbClr val="FFFFFF"/>
              </a:highlight>
              <a:latin typeface="Arial"/>
              <a:ea typeface="Arial"/>
              <a:cs typeface="Arial"/>
              <a:sym typeface="Arial"/>
            </a:endParaRPr>
          </a:p>
          <a:p>
            <a:pPr indent="-298450" lvl="1" marL="914400" rtl="0" algn="l">
              <a:lnSpc>
                <a:spcPct val="136363"/>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Agencies have enthusiastically embraced this process. This fall, we look forward to sharing a preliminary plan with the public and a final plan thereafter. Once the plan is released, our work continues, with MOERJ quickly shifting towards implementation and working closely with agencies to advance critical goals, track progress, and make continuous improvements to eliminate racial disparities and promote fairness for all New Yorkers.</a:t>
            </a:r>
            <a:endParaRPr sz="1100">
              <a:highlight>
                <a:srgbClr val="FFFFFF"/>
              </a:highlight>
              <a:latin typeface="Arial"/>
              <a:ea typeface="Arial"/>
              <a:cs typeface="Arial"/>
              <a:sym typeface="Arial"/>
            </a:endParaRPr>
          </a:p>
          <a:p>
            <a:pPr indent="0" lvl="0" marL="0" rtl="0" algn="l">
              <a:lnSpc>
                <a:spcPct val="100000"/>
              </a:lnSpc>
              <a:spcBef>
                <a:spcPts val="1200"/>
              </a:spcBef>
              <a:spcAft>
                <a:spcPts val="0"/>
              </a:spcAft>
              <a:buSzPts val="1400"/>
              <a:buNone/>
            </a:pPr>
            <a:r>
              <a:t/>
            </a:r>
            <a:endParaRPr b="1" sz="1500">
              <a:latin typeface="Verdana"/>
              <a:ea typeface="Verdana"/>
              <a:cs typeface="Verdana"/>
              <a:sym typeface="Verdana"/>
            </a:endParaRPr>
          </a:p>
        </p:txBody>
      </p:sp>
      <p:sp>
        <p:nvSpPr>
          <p:cNvPr id="515" name="Google Shape;515;g2eb4b23d64f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a151c0d01d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g2a151c0d01d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ebcce3ce3a_1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527" name="Google Shape;527;g2ebcce3ce3a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ebcce3ce3a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ebcce3ce3a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 primaries on Staten Island.</a:t>
            </a:r>
            <a:endParaRPr/>
          </a:p>
        </p:txBody>
      </p:sp>
      <p:sp>
        <p:nvSpPr>
          <p:cNvPr id="533" name="Google Shape;533;g2ebcce3ce3a_1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ebcce3ce3a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ebcce3ce3a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Total voters in </a:t>
            </a:r>
            <a:r>
              <a:rPr b="1" lang="en-US"/>
              <a:t>April: 216</a:t>
            </a:r>
            <a:r>
              <a:rPr lang="en-US"/>
              <a:t> Total Voters in</a:t>
            </a:r>
            <a:r>
              <a:rPr b="1" lang="en-US"/>
              <a:t> June (provisional, pending QA): 146 </a:t>
            </a:r>
            <a:r>
              <a:rPr lang="en-US"/>
              <a:t>Korean and Yiddish had no voters assisted in June 2024. </a:t>
            </a:r>
            <a:endParaRPr b="1"/>
          </a:p>
          <a:p>
            <a:pPr indent="0" lvl="0" marL="0" rtl="0" algn="l">
              <a:spcBef>
                <a:spcPts val="0"/>
              </a:spcBef>
              <a:spcAft>
                <a:spcPts val="0"/>
              </a:spcAft>
              <a:buNone/>
            </a:pPr>
            <a:r>
              <a:t/>
            </a:r>
            <a:endParaRPr/>
          </a:p>
        </p:txBody>
      </p:sp>
      <p:sp>
        <p:nvSpPr>
          <p:cNvPr id="541" name="Google Shape;541;g2ebcce3ce3a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eb4b23d64f_1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548" name="Google Shape;548;g2eb4b23d64f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915be57be_1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554" name="Google Shape;554;g26915be57be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a151c0d01d_1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2a151c0d01d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a0bffe40c6_18_1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g2a0bffe40c6_18_1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a151c0d01d_1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g2a151c0d01d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b983f95e31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2b983f95e31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eb25e2779f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g2eb25e2779f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a057c19e2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g2a057c19e2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eb25e2779f_1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g2eb25e2779f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eb25e2779f_1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g2eb25e2779f_1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eb25e2779f_1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g2eb25e2779f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74029efccf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1" name="Google Shape;651;g274029efccf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ec786d999a_14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ec786d999a_14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ec786d999a_14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ec786d999a_3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g2ec786d999a_3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bb5d43c5cd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g2bb5d43c5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a0bffe40c6_18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2a0bffe40c6_18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76d3694110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326" name="Google Shape;326;g276d3694110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b4b23d64f_2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332" name="Google Shape;332;g2eb4b23d64f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eb4b23d64f_2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eb4b23d64f_2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eb4b23d64f_2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b4b23d64f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eb4b23d64f_2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eb4b23d64f_2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14"/>
          <p:cNvPicPr preferRelativeResize="0"/>
          <p:nvPr/>
        </p:nvPicPr>
        <p:blipFill rotWithShape="1">
          <a:blip r:embed="rId3">
            <a:alphaModFix/>
          </a:blip>
          <a:srcRect b="0" l="0" r="0" t="0"/>
          <a:stretch/>
        </p:blipFill>
        <p:spPr>
          <a:xfrm>
            <a:off x="10758213" y="6116594"/>
            <a:ext cx="998213" cy="338609"/>
          </a:xfrm>
          <a:prstGeom prst="rect">
            <a:avLst/>
          </a:prstGeom>
          <a:noFill/>
          <a:ln>
            <a:noFill/>
          </a:ln>
        </p:spPr>
      </p:pic>
      <p:sp>
        <p:nvSpPr>
          <p:cNvPr id="14" name="Google Shape;14;p1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59" name="Shape 59"/>
        <p:cNvGrpSpPr/>
        <p:nvPr/>
      </p:nvGrpSpPr>
      <p:grpSpPr>
        <a:xfrm>
          <a:off x="0" y="0"/>
          <a:ext cx="0" cy="0"/>
          <a:chOff x="0" y="0"/>
          <a:chExt cx="0" cy="0"/>
        </a:xfrm>
      </p:grpSpPr>
      <p:pic>
        <p:nvPicPr>
          <p:cNvPr id="60" name="Google Shape;60;p20"/>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61" name="Google Shape;61;p20"/>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20"/>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20"/>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0"/>
          <p:cNvSpPr/>
          <p:nvPr>
            <p:ph idx="2" type="pic"/>
          </p:nvPr>
        </p:nvSpPr>
        <p:spPr>
          <a:xfrm>
            <a:off x="952500" y="731838"/>
            <a:ext cx="4488000" cy="4811700"/>
          </a:xfrm>
          <a:prstGeom prst="roundRect">
            <a:avLst>
              <a:gd fmla="val 16667" name="adj"/>
            </a:avLst>
          </a:prstGeom>
          <a:noFill/>
          <a:ln>
            <a:noFill/>
          </a:ln>
        </p:spPr>
      </p:sp>
      <p:sp>
        <p:nvSpPr>
          <p:cNvPr id="65" name="Google Shape;65;p20"/>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66" name="Shape 66"/>
        <p:cNvGrpSpPr/>
        <p:nvPr/>
      </p:nvGrpSpPr>
      <p:grpSpPr>
        <a:xfrm>
          <a:off x="0" y="0"/>
          <a:ext cx="0" cy="0"/>
          <a:chOff x="0" y="0"/>
          <a:chExt cx="0" cy="0"/>
        </a:xfrm>
      </p:grpSpPr>
      <p:sp>
        <p:nvSpPr>
          <p:cNvPr id="67" name="Google Shape;67;p21"/>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21"/>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 name="Google Shape;69;p21"/>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70" name="Google Shape;70;p2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p:nvPr>
            <p:ph idx="2" type="pic"/>
          </p:nvPr>
        </p:nvSpPr>
        <p:spPr>
          <a:xfrm>
            <a:off x="952500" y="731838"/>
            <a:ext cx="4488000" cy="4811700"/>
          </a:xfrm>
          <a:prstGeom prst="roundRect">
            <a:avLst>
              <a:gd fmla="val 16667" name="adj"/>
            </a:avLst>
          </a:prstGeom>
          <a:noFill/>
          <a:ln>
            <a:noFill/>
          </a:ln>
        </p:spPr>
      </p:sp>
      <p:sp>
        <p:nvSpPr>
          <p:cNvPr id="72" name="Google Shape;72;p2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3" name="Shape 73"/>
        <p:cNvGrpSpPr/>
        <p:nvPr/>
      </p:nvGrpSpPr>
      <p:grpSpPr>
        <a:xfrm>
          <a:off x="0" y="0"/>
          <a:ext cx="0" cy="0"/>
          <a:chOff x="0" y="0"/>
          <a:chExt cx="0" cy="0"/>
        </a:xfrm>
      </p:grpSpPr>
      <p:sp>
        <p:nvSpPr>
          <p:cNvPr id="74" name="Google Shape;74;g2a0bffe40c6_10_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g2a0bffe40c6_18_1567"/>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0" name="Google Shape;80;g2a0bffe40c6_18_1567"/>
          <p:cNvPicPr preferRelativeResize="0"/>
          <p:nvPr/>
        </p:nvPicPr>
        <p:blipFill rotWithShape="1">
          <a:blip r:embed="rId3">
            <a:alphaModFix/>
          </a:blip>
          <a:srcRect b="0" l="0" r="0" t="0"/>
          <a:stretch/>
        </p:blipFill>
        <p:spPr>
          <a:xfrm>
            <a:off x="10665747" y="6137395"/>
            <a:ext cx="956894" cy="3795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81" name="Shape 81"/>
        <p:cNvGrpSpPr/>
        <p:nvPr/>
      </p:nvGrpSpPr>
      <p:grpSpPr>
        <a:xfrm>
          <a:off x="0" y="0"/>
          <a:ext cx="0" cy="0"/>
          <a:chOff x="0" y="0"/>
          <a:chExt cx="0" cy="0"/>
        </a:xfrm>
      </p:grpSpPr>
      <p:sp>
        <p:nvSpPr>
          <p:cNvPr id="82" name="Google Shape;82;g2a0bffe40c6_18_1575"/>
          <p:cNvSpPr/>
          <p:nvPr/>
        </p:nvSpPr>
        <p:spPr>
          <a:xfrm>
            <a:off x="1951192" y="787513"/>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g2a0bffe40c6_18_1575"/>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g2a0bffe40c6_18_1575"/>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2a0bffe40c6_18_1575"/>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g2a0bffe40c6_18_1575"/>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3"/>
        </a:solidFill>
      </p:bgPr>
    </p:bg>
    <p:spTree>
      <p:nvGrpSpPr>
        <p:cNvPr id="87" name="Shape 87"/>
        <p:cNvGrpSpPr/>
        <p:nvPr/>
      </p:nvGrpSpPr>
      <p:grpSpPr>
        <a:xfrm>
          <a:off x="0" y="0"/>
          <a:ext cx="0" cy="0"/>
          <a:chOff x="0" y="0"/>
          <a:chExt cx="0" cy="0"/>
        </a:xfrm>
      </p:grpSpPr>
      <p:sp>
        <p:nvSpPr>
          <p:cNvPr id="88" name="Google Shape;88;g2a0bffe40c6_18_1559"/>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g2a0bffe40c6_18_1559"/>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2a0bffe40c6_18_1559"/>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91" name="Google Shape;91;g2a0bffe40c6_18_1559"/>
          <p:cNvSpPr/>
          <p:nvPr>
            <p:ph idx="2" type="pic"/>
          </p:nvPr>
        </p:nvSpPr>
        <p:spPr>
          <a:xfrm>
            <a:off x="483326" y="390974"/>
            <a:ext cx="6936300" cy="6076200"/>
          </a:xfrm>
          <a:prstGeom prst="roundRect">
            <a:avLst>
              <a:gd fmla="val 16667" name="adj"/>
            </a:avLst>
          </a:prstGeom>
          <a:noFill/>
          <a:ln>
            <a:noFill/>
          </a:ln>
        </p:spPr>
      </p:sp>
      <p:cxnSp>
        <p:nvCxnSpPr>
          <p:cNvPr id="92" name="Google Shape;92;g2a0bffe40c6_18_1559"/>
          <p:cNvCxnSpPr/>
          <p:nvPr/>
        </p:nvCxnSpPr>
        <p:spPr>
          <a:xfrm>
            <a:off x="9495691"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93" name="Google Shape;93;g2a0bffe40c6_18_1559"/>
          <p:cNvPicPr preferRelativeResize="0"/>
          <p:nvPr/>
        </p:nvPicPr>
        <p:blipFill rotWithShape="1">
          <a:blip r:embed="rId2">
            <a:alphaModFix/>
          </a:blip>
          <a:srcRect b="0" l="0" r="0" t="0"/>
          <a:stretch/>
        </p:blipFill>
        <p:spPr>
          <a:xfrm>
            <a:off x="7902001" y="5033537"/>
            <a:ext cx="1428750" cy="901700"/>
          </a:xfrm>
          <a:prstGeom prst="rect">
            <a:avLst/>
          </a:prstGeom>
          <a:noFill/>
          <a:ln>
            <a:noFill/>
          </a:ln>
        </p:spPr>
      </p:pic>
      <p:pic>
        <p:nvPicPr>
          <p:cNvPr id="94" name="Google Shape;94;g2a0bffe40c6_18_1559"/>
          <p:cNvPicPr preferRelativeResize="0"/>
          <p:nvPr/>
        </p:nvPicPr>
        <p:blipFill rotWithShape="1">
          <a:blip r:embed="rId3">
            <a:alphaModFix/>
          </a:blip>
          <a:srcRect b="0" l="0" r="0" t="0"/>
          <a:stretch/>
        </p:blipFill>
        <p:spPr>
          <a:xfrm>
            <a:off x="9594216" y="5021815"/>
            <a:ext cx="2352262" cy="9330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3"/>
        </a:solidFill>
      </p:bgPr>
    </p:bg>
    <p:spTree>
      <p:nvGrpSpPr>
        <p:cNvPr id="95" name="Shape 95"/>
        <p:cNvGrpSpPr/>
        <p:nvPr/>
      </p:nvGrpSpPr>
      <p:grpSpPr>
        <a:xfrm>
          <a:off x="0" y="0"/>
          <a:ext cx="0" cy="0"/>
          <a:chOff x="0" y="0"/>
          <a:chExt cx="0" cy="0"/>
        </a:xfrm>
      </p:grpSpPr>
      <p:sp>
        <p:nvSpPr>
          <p:cNvPr id="96" name="Google Shape;96;g2a0bffe40c6_18_15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7" name="Google Shape;97;g2a0bffe40c6_18_1570"/>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3"/>
        </a:solidFill>
      </p:bgPr>
    </p:bg>
    <p:spTree>
      <p:nvGrpSpPr>
        <p:cNvPr id="98" name="Shape 98"/>
        <p:cNvGrpSpPr/>
        <p:nvPr/>
      </p:nvGrpSpPr>
      <p:grpSpPr>
        <a:xfrm>
          <a:off x="0" y="0"/>
          <a:ext cx="0" cy="0"/>
          <a:chOff x="0" y="0"/>
          <a:chExt cx="0" cy="0"/>
        </a:xfrm>
      </p:grpSpPr>
      <p:sp>
        <p:nvSpPr>
          <p:cNvPr id="99" name="Google Shape;99;g2a0bffe40c6_18_1573"/>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0" name="Shape 100"/>
        <p:cNvGrpSpPr/>
        <p:nvPr/>
      </p:nvGrpSpPr>
      <p:grpSpPr>
        <a:xfrm>
          <a:off x="0" y="0"/>
          <a:ext cx="0" cy="0"/>
          <a:chOff x="0" y="0"/>
          <a:chExt cx="0" cy="0"/>
        </a:xfrm>
      </p:grpSpPr>
      <p:sp>
        <p:nvSpPr>
          <p:cNvPr id="101" name="Google Shape;101;g2a0bffe40c6_18_158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 name="Google Shape;102;g2a0bffe40c6_18_158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03" name="Shape 103"/>
        <p:cNvGrpSpPr/>
        <p:nvPr/>
      </p:nvGrpSpPr>
      <p:grpSpPr>
        <a:xfrm>
          <a:off x="0" y="0"/>
          <a:ext cx="0" cy="0"/>
          <a:chOff x="0" y="0"/>
          <a:chExt cx="0" cy="0"/>
        </a:xfrm>
      </p:grpSpPr>
      <p:sp>
        <p:nvSpPr>
          <p:cNvPr id="104" name="Google Shape;104;g2a0bffe40c6_18_1584"/>
          <p:cNvSpPr/>
          <p:nvPr/>
        </p:nvSpPr>
        <p:spPr>
          <a:xfrm>
            <a:off x="0" y="0"/>
            <a:ext cx="4755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g2a0bffe40c6_18_1584"/>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a0bffe40c6_18_1584"/>
          <p:cNvSpPr/>
          <p:nvPr/>
        </p:nvSpPr>
        <p:spPr>
          <a:xfrm>
            <a:off x="5355772" y="1188720"/>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07" name="Google Shape;107;g2a0bffe40c6_18_1584"/>
          <p:cNvSpPr/>
          <p:nvPr/>
        </p:nvSpPr>
        <p:spPr>
          <a:xfrm>
            <a:off x="5403670" y="2939143"/>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08" name="Google Shape;108;g2a0bffe40c6_18_1584"/>
          <p:cNvSpPr/>
          <p:nvPr/>
        </p:nvSpPr>
        <p:spPr>
          <a:xfrm>
            <a:off x="5403670" y="4689566"/>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09" name="Google Shape;109;g2a0bffe40c6_18_1584"/>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a0bffe40c6_18_1584"/>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2a0bffe40c6_18_1584"/>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2" name="Google Shape;112;g2a0bffe40c6_18_158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 name="Shape 15"/>
        <p:cNvGrpSpPr/>
        <p:nvPr/>
      </p:nvGrpSpPr>
      <p:grpSpPr>
        <a:xfrm>
          <a:off x="0" y="0"/>
          <a:ext cx="0" cy="0"/>
          <a:chOff x="0" y="0"/>
          <a:chExt cx="0" cy="0"/>
        </a:xfrm>
      </p:grpSpPr>
      <p:pic>
        <p:nvPicPr>
          <p:cNvPr id="16" name="Google Shape;16;p18"/>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17" name="Google Shape;17;p18"/>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13" name="Shape 113"/>
        <p:cNvGrpSpPr/>
        <p:nvPr/>
      </p:nvGrpSpPr>
      <p:grpSpPr>
        <a:xfrm>
          <a:off x="0" y="0"/>
          <a:ext cx="0" cy="0"/>
          <a:chOff x="0" y="0"/>
          <a:chExt cx="0" cy="0"/>
        </a:xfrm>
      </p:grpSpPr>
      <p:sp>
        <p:nvSpPr>
          <p:cNvPr id="114" name="Google Shape;114;g2a0bffe40c6_18_1594"/>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g2a0bffe40c6_18_1594"/>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g2a0bffe40c6_18_1594"/>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g2a0bffe40c6_18_1594"/>
          <p:cNvSpPr/>
          <p:nvPr>
            <p:ph idx="2" type="pic"/>
          </p:nvPr>
        </p:nvSpPr>
        <p:spPr>
          <a:xfrm>
            <a:off x="952500" y="731838"/>
            <a:ext cx="4488000" cy="4811700"/>
          </a:xfrm>
          <a:prstGeom prst="roundRect">
            <a:avLst>
              <a:gd fmla="val 16667" name="adj"/>
            </a:avLst>
          </a:prstGeom>
          <a:noFill/>
          <a:ln>
            <a:noFill/>
          </a:ln>
        </p:spPr>
      </p:sp>
      <p:sp>
        <p:nvSpPr>
          <p:cNvPr id="118" name="Google Shape;118;g2a0bffe40c6_18_1594"/>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9" name="Google Shape;119;g2a0bffe40c6_18_159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20" name="Shape 120"/>
        <p:cNvGrpSpPr/>
        <p:nvPr/>
      </p:nvGrpSpPr>
      <p:grpSpPr>
        <a:xfrm>
          <a:off x="0" y="0"/>
          <a:ext cx="0" cy="0"/>
          <a:chOff x="0" y="0"/>
          <a:chExt cx="0" cy="0"/>
        </a:xfrm>
      </p:grpSpPr>
      <p:sp>
        <p:nvSpPr>
          <p:cNvPr id="121" name="Google Shape;121;g2a0bffe40c6_18_160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g2a0bffe40c6_18_1601"/>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g2a0bffe40c6_18_160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g2a0bffe40c6_18_1601"/>
          <p:cNvSpPr/>
          <p:nvPr>
            <p:ph idx="2" type="pic"/>
          </p:nvPr>
        </p:nvSpPr>
        <p:spPr>
          <a:xfrm>
            <a:off x="952500" y="731838"/>
            <a:ext cx="4488000" cy="4811700"/>
          </a:xfrm>
          <a:prstGeom prst="roundRect">
            <a:avLst>
              <a:gd fmla="val 16667" name="adj"/>
            </a:avLst>
          </a:prstGeom>
          <a:noFill/>
          <a:ln>
            <a:noFill/>
          </a:ln>
        </p:spPr>
      </p:sp>
      <p:sp>
        <p:nvSpPr>
          <p:cNvPr id="125" name="Google Shape;125;g2a0bffe40c6_18_160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6" name="Google Shape;126;g2a0bffe40c6_18_160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27" name="Shape 127"/>
        <p:cNvGrpSpPr/>
        <p:nvPr/>
      </p:nvGrpSpPr>
      <p:grpSpPr>
        <a:xfrm>
          <a:off x="0" y="0"/>
          <a:ext cx="0" cy="0"/>
          <a:chOff x="0" y="0"/>
          <a:chExt cx="0" cy="0"/>
        </a:xfrm>
      </p:grpSpPr>
      <p:sp>
        <p:nvSpPr>
          <p:cNvPr id="128" name="Google Shape;128;g2a0bffe40c6_18_1608"/>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2a0bffe40c6_18_1608"/>
          <p:cNvSpPr/>
          <p:nvPr/>
        </p:nvSpPr>
        <p:spPr>
          <a:xfrm>
            <a:off x="1123428"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g2a0bffe40c6_18_1608"/>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g2a0bffe40c6_18_1608"/>
          <p:cNvSpPr/>
          <p:nvPr>
            <p:ph idx="2" type="pic"/>
          </p:nvPr>
        </p:nvSpPr>
        <p:spPr>
          <a:xfrm>
            <a:off x="6882791" y="731838"/>
            <a:ext cx="4488000" cy="4811700"/>
          </a:xfrm>
          <a:prstGeom prst="roundRect">
            <a:avLst>
              <a:gd fmla="val 16667" name="adj"/>
            </a:avLst>
          </a:prstGeom>
          <a:noFill/>
          <a:ln>
            <a:noFill/>
          </a:ln>
        </p:spPr>
      </p:sp>
      <p:sp>
        <p:nvSpPr>
          <p:cNvPr id="132" name="Google Shape;132;g2a0bffe40c6_18_1608"/>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3" name="Google Shape;133;g2a0bffe40c6_18_1608"/>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34" name="Shape 134"/>
        <p:cNvGrpSpPr/>
        <p:nvPr/>
      </p:nvGrpSpPr>
      <p:grpSpPr>
        <a:xfrm>
          <a:off x="0" y="0"/>
          <a:ext cx="0" cy="0"/>
          <a:chOff x="0" y="0"/>
          <a:chExt cx="0" cy="0"/>
        </a:xfrm>
      </p:grpSpPr>
      <p:grpSp>
        <p:nvGrpSpPr>
          <p:cNvPr id="135" name="Google Shape;135;g2a0bffe40c6_18_1615"/>
          <p:cNvGrpSpPr/>
          <p:nvPr/>
        </p:nvGrpSpPr>
        <p:grpSpPr>
          <a:xfrm>
            <a:off x="2824307" y="3457723"/>
            <a:ext cx="6584979" cy="1303296"/>
            <a:chOff x="3532486" y="4866290"/>
            <a:chExt cx="4726514" cy="935469"/>
          </a:xfrm>
        </p:grpSpPr>
        <p:pic>
          <p:nvPicPr>
            <p:cNvPr id="136" name="Google Shape;136;g2a0bffe40c6_18_1615"/>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137" name="Google Shape;137;g2a0bffe40c6_18_1615"/>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38" name="Google Shape;138;g2a0bffe40c6_18_1615"/>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39" name="Google Shape;139;g2a0bffe40c6_18_161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g2a0bffe40c6_18_6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5" name="Google Shape;145;g2a0bffe40c6_18_670"/>
          <p:cNvPicPr preferRelativeResize="0"/>
          <p:nvPr/>
        </p:nvPicPr>
        <p:blipFill rotWithShape="1">
          <a:blip r:embed="rId3">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46" name="Shape 146"/>
        <p:cNvGrpSpPr/>
        <p:nvPr/>
      </p:nvGrpSpPr>
      <p:grpSpPr>
        <a:xfrm>
          <a:off x="0" y="0"/>
          <a:ext cx="0" cy="0"/>
          <a:chOff x="0" y="0"/>
          <a:chExt cx="0" cy="0"/>
        </a:xfrm>
      </p:grpSpPr>
      <p:sp>
        <p:nvSpPr>
          <p:cNvPr id="147" name="Google Shape;147;g2a0bffe40c6_18_680"/>
          <p:cNvSpPr/>
          <p:nvPr/>
        </p:nvSpPr>
        <p:spPr>
          <a:xfrm>
            <a:off x="1951192" y="787513"/>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g2a0bffe40c6_18_680"/>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g2a0bffe40c6_18_680"/>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2a0bffe40c6_18_680"/>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1" name="Google Shape;151;g2a0bffe40c6_18_680"/>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152" name="Shape 152"/>
        <p:cNvGrpSpPr/>
        <p:nvPr/>
      </p:nvGrpSpPr>
      <p:grpSpPr>
        <a:xfrm>
          <a:off x="0" y="0"/>
          <a:ext cx="0" cy="0"/>
          <a:chOff x="0" y="0"/>
          <a:chExt cx="0" cy="0"/>
        </a:xfrm>
      </p:grpSpPr>
      <p:sp>
        <p:nvSpPr>
          <p:cNvPr id="153" name="Google Shape;153;g2a0bffe40c6_18_661"/>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g2a0bffe40c6_18_661"/>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a0bffe40c6_18_661"/>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56" name="Google Shape;156;g2a0bffe40c6_18_661"/>
          <p:cNvSpPr/>
          <p:nvPr>
            <p:ph idx="2" type="pic"/>
          </p:nvPr>
        </p:nvSpPr>
        <p:spPr>
          <a:xfrm>
            <a:off x="483326" y="390974"/>
            <a:ext cx="6936300" cy="6076200"/>
          </a:xfrm>
          <a:prstGeom prst="roundRect">
            <a:avLst>
              <a:gd fmla="val 16667" name="adj"/>
            </a:avLst>
          </a:prstGeom>
          <a:noFill/>
          <a:ln>
            <a:noFill/>
          </a:ln>
        </p:spPr>
      </p:sp>
      <p:grpSp>
        <p:nvGrpSpPr>
          <p:cNvPr id="157" name="Google Shape;157;g2a0bffe40c6_18_661"/>
          <p:cNvGrpSpPr/>
          <p:nvPr/>
        </p:nvGrpSpPr>
        <p:grpSpPr>
          <a:xfrm>
            <a:off x="7902001" y="5033537"/>
            <a:ext cx="3830118" cy="914958"/>
            <a:chOff x="7948893" y="5033537"/>
            <a:chExt cx="3830118" cy="914958"/>
          </a:xfrm>
        </p:grpSpPr>
        <p:pic>
          <p:nvPicPr>
            <p:cNvPr id="158" name="Google Shape;158;g2a0bffe40c6_18_661"/>
            <p:cNvPicPr preferRelativeResize="0"/>
            <p:nvPr/>
          </p:nvPicPr>
          <p:blipFill rotWithShape="1">
            <a:blip r:embed="rId2">
              <a:alphaModFix/>
            </a:blip>
            <a:srcRect b="0" l="0" r="0" t="0"/>
            <a:stretch/>
          </p:blipFill>
          <p:spPr>
            <a:xfrm>
              <a:off x="9684897" y="5047391"/>
              <a:ext cx="2094114" cy="901104"/>
            </a:xfrm>
            <a:prstGeom prst="rect">
              <a:avLst/>
            </a:prstGeom>
            <a:noFill/>
            <a:ln>
              <a:noFill/>
            </a:ln>
          </p:spPr>
        </p:pic>
        <p:cxnSp>
          <p:nvCxnSpPr>
            <p:cNvPr id="159" name="Google Shape;159;g2a0bffe40c6_18_661"/>
            <p:cNvCxnSpPr/>
            <p:nvPr/>
          </p:nvCxnSpPr>
          <p:spPr>
            <a:xfrm>
              <a:off x="9542583"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160" name="Google Shape;160;g2a0bffe40c6_18_661"/>
            <p:cNvPicPr preferRelativeResize="0"/>
            <p:nvPr/>
          </p:nvPicPr>
          <p:blipFill rotWithShape="1">
            <a:blip r:embed="rId3">
              <a:alphaModFix/>
            </a:blip>
            <a:srcRect b="0" l="0" r="0" t="0"/>
            <a:stretch/>
          </p:blipFill>
          <p:spPr>
            <a:xfrm>
              <a:off x="7948893" y="5033537"/>
              <a:ext cx="1428750" cy="901700"/>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61" name="Shape 161"/>
        <p:cNvGrpSpPr/>
        <p:nvPr/>
      </p:nvGrpSpPr>
      <p:grpSpPr>
        <a:xfrm>
          <a:off x="0" y="0"/>
          <a:ext cx="0" cy="0"/>
          <a:chOff x="0" y="0"/>
          <a:chExt cx="0" cy="0"/>
        </a:xfrm>
      </p:grpSpPr>
      <p:sp>
        <p:nvSpPr>
          <p:cNvPr id="162" name="Google Shape;162;g2a0bffe40c6_18_673"/>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g2a0bffe40c6_18_673"/>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g2a0bffe40c6_18_673"/>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a0bffe40c6_18_673"/>
          <p:cNvSpPr/>
          <p:nvPr>
            <p:ph idx="2" type="pic"/>
          </p:nvPr>
        </p:nvSpPr>
        <p:spPr>
          <a:xfrm>
            <a:off x="952500" y="731838"/>
            <a:ext cx="4488000" cy="4811700"/>
          </a:xfrm>
          <a:prstGeom prst="roundRect">
            <a:avLst>
              <a:gd fmla="val 16667" name="adj"/>
            </a:avLst>
          </a:prstGeom>
          <a:noFill/>
          <a:ln>
            <a:noFill/>
          </a:ln>
        </p:spPr>
      </p:sp>
      <p:sp>
        <p:nvSpPr>
          <p:cNvPr id="166" name="Google Shape;166;g2a0bffe40c6_18_673"/>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7" name="Google Shape;167;g2a0bffe40c6_18_673"/>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68" name="Shape 168"/>
        <p:cNvGrpSpPr/>
        <p:nvPr/>
      </p:nvGrpSpPr>
      <p:grpSpPr>
        <a:xfrm>
          <a:off x="0" y="0"/>
          <a:ext cx="0" cy="0"/>
          <a:chOff x="0" y="0"/>
          <a:chExt cx="0" cy="0"/>
        </a:xfrm>
      </p:grpSpPr>
      <p:sp>
        <p:nvSpPr>
          <p:cNvPr id="169" name="Google Shape;169;g2a0bffe40c6_18_686"/>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g2a0bffe40c6_18_686"/>
          <p:cNvSpPr/>
          <p:nvPr/>
        </p:nvSpPr>
        <p:spPr>
          <a:xfrm>
            <a:off x="1123428"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g2a0bffe40c6_18_686"/>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g2a0bffe40c6_18_686"/>
          <p:cNvSpPr/>
          <p:nvPr>
            <p:ph idx="2" type="pic"/>
          </p:nvPr>
        </p:nvSpPr>
        <p:spPr>
          <a:xfrm>
            <a:off x="6882791" y="731838"/>
            <a:ext cx="4488000" cy="4811700"/>
          </a:xfrm>
          <a:prstGeom prst="roundRect">
            <a:avLst>
              <a:gd fmla="val 16667" name="adj"/>
            </a:avLst>
          </a:prstGeom>
          <a:noFill/>
          <a:ln>
            <a:noFill/>
          </a:ln>
        </p:spPr>
      </p:sp>
      <p:sp>
        <p:nvSpPr>
          <p:cNvPr id="173" name="Google Shape;173;g2a0bffe40c6_18_686"/>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4" name="Google Shape;174;g2a0bffe40c6_18_686"/>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75" name="Shape 175"/>
        <p:cNvGrpSpPr/>
        <p:nvPr/>
      </p:nvGrpSpPr>
      <p:grpSpPr>
        <a:xfrm>
          <a:off x="0" y="0"/>
          <a:ext cx="0" cy="0"/>
          <a:chOff x="0" y="0"/>
          <a:chExt cx="0" cy="0"/>
        </a:xfrm>
      </p:grpSpPr>
      <p:grpSp>
        <p:nvGrpSpPr>
          <p:cNvPr id="176" name="Google Shape;176;g2a0bffe40c6_18_693"/>
          <p:cNvGrpSpPr/>
          <p:nvPr/>
        </p:nvGrpSpPr>
        <p:grpSpPr>
          <a:xfrm>
            <a:off x="2824307" y="3457723"/>
            <a:ext cx="6584979" cy="1303296"/>
            <a:chOff x="3532486" y="4866290"/>
            <a:chExt cx="4726514" cy="935469"/>
          </a:xfrm>
        </p:grpSpPr>
        <p:pic>
          <p:nvPicPr>
            <p:cNvPr id="177" name="Google Shape;177;g2a0bffe40c6_18_69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178" name="Google Shape;178;g2a0bffe40c6_18_69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79" name="Google Shape;179;g2a0bffe40c6_18_693"/>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80" name="Google Shape;180;g2a0bffe40c6_18_69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8" name="Shape 18"/>
        <p:cNvGrpSpPr/>
        <p:nvPr/>
      </p:nvGrpSpPr>
      <p:grpSpPr>
        <a:xfrm>
          <a:off x="0" y="0"/>
          <a:ext cx="0" cy="0"/>
          <a:chOff x="0" y="0"/>
          <a:chExt cx="0" cy="0"/>
        </a:xfrm>
      </p:grpSpPr>
      <p:pic>
        <p:nvPicPr>
          <p:cNvPr id="19" name="Google Shape;19;p17"/>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0" name="Google Shape;20;p17"/>
          <p:cNvSpPr/>
          <p:nvPr/>
        </p:nvSpPr>
        <p:spPr>
          <a:xfrm>
            <a:off x="1951192" y="787513"/>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17"/>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17"/>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17"/>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81" name="Shape 181"/>
        <p:cNvGrpSpPr/>
        <p:nvPr/>
      </p:nvGrpSpPr>
      <p:grpSpPr>
        <a:xfrm>
          <a:off x="0" y="0"/>
          <a:ext cx="0" cy="0"/>
          <a:chOff x="0" y="0"/>
          <a:chExt cx="0" cy="0"/>
        </a:xfrm>
      </p:grpSpPr>
      <p:sp>
        <p:nvSpPr>
          <p:cNvPr id="182" name="Google Shape;182;g2a0bffe40c6_18_699"/>
          <p:cNvSpPr/>
          <p:nvPr/>
        </p:nvSpPr>
        <p:spPr>
          <a:xfrm>
            <a:off x="0" y="0"/>
            <a:ext cx="4755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g2a0bffe40c6_18_69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2a0bffe40c6_18_699"/>
          <p:cNvSpPr/>
          <p:nvPr/>
        </p:nvSpPr>
        <p:spPr>
          <a:xfrm>
            <a:off x="5355772" y="1188720"/>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85" name="Google Shape;185;g2a0bffe40c6_18_699"/>
          <p:cNvSpPr/>
          <p:nvPr/>
        </p:nvSpPr>
        <p:spPr>
          <a:xfrm>
            <a:off x="5403670" y="2939143"/>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86" name="Google Shape;186;g2a0bffe40c6_18_699"/>
          <p:cNvSpPr/>
          <p:nvPr/>
        </p:nvSpPr>
        <p:spPr>
          <a:xfrm>
            <a:off x="5403670" y="4689566"/>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87" name="Google Shape;187;g2a0bffe40c6_18_69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g2a0bffe40c6_18_69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g2a0bffe40c6_18_69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0" name="Google Shape;190;g2a0bffe40c6_18_69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1" name="Shape 191"/>
        <p:cNvGrpSpPr/>
        <p:nvPr/>
      </p:nvGrpSpPr>
      <p:grpSpPr>
        <a:xfrm>
          <a:off x="0" y="0"/>
          <a:ext cx="0" cy="0"/>
          <a:chOff x="0" y="0"/>
          <a:chExt cx="0" cy="0"/>
        </a:xfrm>
      </p:grpSpPr>
      <p:sp>
        <p:nvSpPr>
          <p:cNvPr id="192" name="Google Shape;192;g2a0bffe40c6_18_709"/>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3" name="Google Shape;193;g2a0bffe40c6_18_70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2"/>
        </a:solidFill>
      </p:bgPr>
    </p:bg>
    <p:spTree>
      <p:nvGrpSpPr>
        <p:cNvPr id="194" name="Shape 194"/>
        <p:cNvGrpSpPr/>
        <p:nvPr/>
      </p:nvGrpSpPr>
      <p:grpSpPr>
        <a:xfrm>
          <a:off x="0" y="0"/>
          <a:ext cx="0" cy="0"/>
          <a:chOff x="0" y="0"/>
          <a:chExt cx="0" cy="0"/>
        </a:xfrm>
      </p:grpSpPr>
      <p:sp>
        <p:nvSpPr>
          <p:cNvPr id="195" name="Google Shape;195;g2a0bffe40c6_18_712"/>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6" name="Google Shape;196;g2a0bffe40c6_18_712"/>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2"/>
        </a:solidFill>
      </p:bgPr>
    </p:bg>
    <p:spTree>
      <p:nvGrpSpPr>
        <p:cNvPr id="197" name="Shape 197"/>
        <p:cNvGrpSpPr/>
        <p:nvPr/>
      </p:nvGrpSpPr>
      <p:grpSpPr>
        <a:xfrm>
          <a:off x="0" y="0"/>
          <a:ext cx="0" cy="0"/>
          <a:chOff x="0" y="0"/>
          <a:chExt cx="0" cy="0"/>
        </a:xfrm>
      </p:grpSpPr>
      <p:sp>
        <p:nvSpPr>
          <p:cNvPr id="198" name="Google Shape;198;g2a0bffe40c6_18_715"/>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99" name="Shape 199"/>
        <p:cNvGrpSpPr/>
        <p:nvPr/>
      </p:nvGrpSpPr>
      <p:grpSpPr>
        <a:xfrm>
          <a:off x="0" y="0"/>
          <a:ext cx="0" cy="0"/>
          <a:chOff x="0" y="0"/>
          <a:chExt cx="0" cy="0"/>
        </a:xfrm>
      </p:grpSpPr>
      <p:sp>
        <p:nvSpPr>
          <p:cNvPr id="200" name="Google Shape;200;g2a0bffe40c6_18_717"/>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2a0bffe40c6_18_717"/>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a0bffe40c6_18_717"/>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2a0bffe40c6_18_717"/>
          <p:cNvSpPr/>
          <p:nvPr>
            <p:ph idx="2" type="pic"/>
          </p:nvPr>
        </p:nvSpPr>
        <p:spPr>
          <a:xfrm>
            <a:off x="952500" y="731838"/>
            <a:ext cx="4488000" cy="4811700"/>
          </a:xfrm>
          <a:prstGeom prst="roundRect">
            <a:avLst>
              <a:gd fmla="val 16667" name="adj"/>
            </a:avLst>
          </a:prstGeom>
          <a:noFill/>
          <a:ln>
            <a:noFill/>
          </a:ln>
        </p:spPr>
      </p:sp>
      <p:sp>
        <p:nvSpPr>
          <p:cNvPr id="204" name="Google Shape;204;g2a0bffe40c6_18_717"/>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5" name="Google Shape;205;g2a0bffe40c6_18_717"/>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g2a0bffe40c6_18_72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08" name="Google Shape;208;g2a0bffe40c6_18_72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09" name="Google Shape;209;g2a0bffe40c6_18_72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10" name="Shape 210"/>
        <p:cNvGrpSpPr/>
        <p:nvPr/>
      </p:nvGrpSpPr>
      <p:grpSpPr>
        <a:xfrm>
          <a:off x="0" y="0"/>
          <a:ext cx="0" cy="0"/>
          <a:chOff x="0" y="0"/>
          <a:chExt cx="0" cy="0"/>
        </a:xfrm>
      </p:grpSpPr>
      <p:sp>
        <p:nvSpPr>
          <p:cNvPr id="211" name="Google Shape;211;g2a0bffe40c6_18_728"/>
          <p:cNvSpPr txBox="1"/>
          <p:nvPr>
            <p:ph type="title"/>
          </p:nvPr>
        </p:nvSpPr>
        <p:spPr>
          <a:xfrm>
            <a:off x="415600" y="421233"/>
            <a:ext cx="11360700" cy="1108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2" name="Google Shape;212;g2a0bffe40c6_18_728"/>
          <p:cNvSpPr txBox="1"/>
          <p:nvPr>
            <p:ph idx="1" type="body"/>
          </p:nvPr>
        </p:nvSpPr>
        <p:spPr>
          <a:xfrm>
            <a:off x="4156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3" name="Google Shape;213;g2a0bffe40c6_18_728"/>
          <p:cNvSpPr txBox="1"/>
          <p:nvPr>
            <p:ph idx="2" type="body"/>
          </p:nvPr>
        </p:nvSpPr>
        <p:spPr>
          <a:xfrm>
            <a:off x="64432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4" name="Google Shape;214;g2a0bffe40c6_18_728"/>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15" name="Shape 215"/>
        <p:cNvGrpSpPr/>
        <p:nvPr/>
      </p:nvGrpSpPr>
      <p:grpSpPr>
        <a:xfrm>
          <a:off x="0" y="0"/>
          <a:ext cx="0" cy="0"/>
          <a:chOff x="0" y="0"/>
          <a:chExt cx="0" cy="0"/>
        </a:xfrm>
      </p:grpSpPr>
      <p:sp>
        <p:nvSpPr>
          <p:cNvPr id="216" name="Google Shape;216;g2a0bffe40c6_18_733"/>
          <p:cNvSpPr txBox="1"/>
          <p:nvPr>
            <p:ph type="ctrTitle"/>
          </p:nvPr>
        </p:nvSpPr>
        <p:spPr>
          <a:xfrm>
            <a:off x="415611" y="992767"/>
            <a:ext cx="11360700" cy="27369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17" name="Google Shape;217;g2a0bffe40c6_18_733"/>
          <p:cNvSpPr txBox="1"/>
          <p:nvPr>
            <p:ph idx="1" type="subTitle"/>
          </p:nvPr>
        </p:nvSpPr>
        <p:spPr>
          <a:xfrm>
            <a:off x="415600" y="3778833"/>
            <a:ext cx="11360700" cy="1056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18" name="Google Shape;218;g2a0bffe40c6_18_733"/>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g2bb01b62fe2_1_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7" name="Google Shape;227;g2bb01b62fe2_1_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8" name="Google Shape;228;g2bb01b62fe2_1_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9" name="Shape 229"/>
        <p:cNvGrpSpPr/>
        <p:nvPr/>
      </p:nvGrpSpPr>
      <p:grpSpPr>
        <a:xfrm>
          <a:off x="0" y="0"/>
          <a:ext cx="0" cy="0"/>
          <a:chOff x="0" y="0"/>
          <a:chExt cx="0" cy="0"/>
        </a:xfrm>
      </p:grpSpPr>
      <p:sp>
        <p:nvSpPr>
          <p:cNvPr id="230" name="Google Shape;230;g2bb01b62fe2_1_10"/>
          <p:cNvSpPr txBox="1"/>
          <p:nvPr>
            <p:ph type="ctrTitle"/>
          </p:nvPr>
        </p:nvSpPr>
        <p:spPr>
          <a:xfrm>
            <a:off x="457200" y="1420283"/>
            <a:ext cx="5181600" cy="980017"/>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31" name="Google Shape;231;g2bb01b62fe2_1_10"/>
          <p:cNvSpPr txBox="1"/>
          <p:nvPr>
            <p:ph idx="1" type="subTitle"/>
          </p:nvPr>
        </p:nvSpPr>
        <p:spPr>
          <a:xfrm>
            <a:off x="914400" y="2590800"/>
            <a:ext cx="4267200" cy="1168400"/>
          </a:xfrm>
          <a:prstGeom prst="rect">
            <a:avLst/>
          </a:prstGeom>
          <a:noFill/>
          <a:ln>
            <a:noFill/>
          </a:ln>
        </p:spPr>
        <p:txBody>
          <a:bodyPr anchorCtr="0" anchor="t" bIns="30475" lIns="60950" spcFirstLastPara="1" rIns="60950" wrap="square" tIns="30475">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p:txBody>
      </p:sp>
      <p:sp>
        <p:nvSpPr>
          <p:cNvPr id="232" name="Google Shape;232;g2bb01b62fe2_1_10"/>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33" name="Google Shape;233;g2bb01b62fe2_1_10"/>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34" name="Google Shape;234;g2bb01b62fe2_1_10"/>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24" name="Shape 24"/>
        <p:cNvGrpSpPr/>
        <p:nvPr/>
      </p:nvGrpSpPr>
      <p:grpSpPr>
        <a:xfrm>
          <a:off x="0" y="0"/>
          <a:ext cx="0" cy="0"/>
          <a:chOff x="0" y="0"/>
          <a:chExt cx="0" cy="0"/>
        </a:xfrm>
      </p:grpSpPr>
      <p:pic>
        <p:nvPicPr>
          <p:cNvPr id="25" name="Google Shape;25;p22"/>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6" name="Google Shape;26;p22"/>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22"/>
          <p:cNvSpPr/>
          <p:nvPr/>
        </p:nvSpPr>
        <p:spPr>
          <a:xfrm>
            <a:off x="1123428"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22"/>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2"/>
          <p:cNvSpPr/>
          <p:nvPr>
            <p:ph idx="2" type="pic"/>
          </p:nvPr>
        </p:nvSpPr>
        <p:spPr>
          <a:xfrm>
            <a:off x="6882791" y="731838"/>
            <a:ext cx="4488000" cy="4811700"/>
          </a:xfrm>
          <a:prstGeom prst="roundRect">
            <a:avLst>
              <a:gd fmla="val 16667" name="adj"/>
            </a:avLst>
          </a:prstGeom>
          <a:noFill/>
          <a:ln>
            <a:noFill/>
          </a:ln>
        </p:spPr>
      </p:sp>
      <p:sp>
        <p:nvSpPr>
          <p:cNvPr id="30" name="Google Shape;30;p22"/>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5" name="Shape 235"/>
        <p:cNvGrpSpPr/>
        <p:nvPr/>
      </p:nvGrpSpPr>
      <p:grpSpPr>
        <a:xfrm>
          <a:off x="0" y="0"/>
          <a:ext cx="0" cy="0"/>
          <a:chOff x="0" y="0"/>
          <a:chExt cx="0" cy="0"/>
        </a:xfrm>
      </p:grpSpPr>
      <p:sp>
        <p:nvSpPr>
          <p:cNvPr id="236" name="Google Shape;236;g2bb01b62fe2_1_16"/>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37" name="Google Shape;237;g2bb01b62fe2_1_16"/>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238" name="Google Shape;238;g2bb01b62fe2_1_1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39" name="Google Shape;239;g2bb01b62fe2_1_1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0" name="Google Shape;240;g2bb01b62fe2_1_1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1" name="Shape 241"/>
        <p:cNvGrpSpPr/>
        <p:nvPr/>
      </p:nvGrpSpPr>
      <p:grpSpPr>
        <a:xfrm>
          <a:off x="0" y="0"/>
          <a:ext cx="0" cy="0"/>
          <a:chOff x="0" y="0"/>
          <a:chExt cx="0" cy="0"/>
        </a:xfrm>
      </p:grpSpPr>
      <p:sp>
        <p:nvSpPr>
          <p:cNvPr id="242" name="Google Shape;242;g2bb01b62fe2_1_22"/>
          <p:cNvSpPr txBox="1"/>
          <p:nvPr>
            <p:ph type="title"/>
          </p:nvPr>
        </p:nvSpPr>
        <p:spPr>
          <a:xfrm>
            <a:off x="481542" y="2937933"/>
            <a:ext cx="5181600" cy="908050"/>
          </a:xfrm>
          <a:prstGeom prst="rect">
            <a:avLst/>
          </a:prstGeom>
          <a:noFill/>
          <a:ln>
            <a:noFill/>
          </a:ln>
        </p:spPr>
        <p:txBody>
          <a:bodyPr anchorCtr="0" anchor="t" bIns="30475" lIns="60950" spcFirstLastPara="1" rIns="60950" wrap="square" tIns="30475">
            <a:normAutofit/>
          </a:bodyPr>
          <a:lstStyle>
            <a:lvl1pPr lvl="0" algn="l">
              <a:lnSpc>
                <a:spcPct val="100000"/>
              </a:lnSpc>
              <a:spcBef>
                <a:spcPts val="0"/>
              </a:spcBef>
              <a:spcAft>
                <a:spcPts val="0"/>
              </a:spcAft>
              <a:buClr>
                <a:schemeClr val="dk1"/>
              </a:buClr>
              <a:buSzPts val="2700"/>
              <a:buFont typeface="Calibri"/>
              <a:buNone/>
              <a:defRPr b="1" sz="2700"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3" name="Google Shape;243;g2bb01b62fe2_1_22"/>
          <p:cNvSpPr txBox="1"/>
          <p:nvPr>
            <p:ph idx="1" type="body"/>
          </p:nvPr>
        </p:nvSpPr>
        <p:spPr>
          <a:xfrm>
            <a:off x="481542" y="1937809"/>
            <a:ext cx="5181600" cy="1000125"/>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rgbClr val="888888"/>
              </a:buClr>
              <a:buSzPts val="1300"/>
              <a:buNone/>
              <a:defRPr sz="1300">
                <a:solidFill>
                  <a:srgbClr val="888888"/>
                </a:solidFill>
              </a:defRPr>
            </a:lvl1pPr>
            <a:lvl2pPr indent="-228600" lvl="1" marL="914400" algn="l">
              <a:lnSpc>
                <a:spcPct val="100000"/>
              </a:lnSpc>
              <a:spcBef>
                <a:spcPts val="200"/>
              </a:spcBef>
              <a:spcAft>
                <a:spcPts val="0"/>
              </a:spcAft>
              <a:buClr>
                <a:srgbClr val="888888"/>
              </a:buClr>
              <a:buSzPts val="1200"/>
              <a:buNone/>
              <a:defRPr sz="1200">
                <a:solidFill>
                  <a:srgbClr val="888888"/>
                </a:solidFill>
              </a:defRPr>
            </a:lvl2pPr>
            <a:lvl3pPr indent="-228600" lvl="2" marL="1371600" algn="l">
              <a:lnSpc>
                <a:spcPct val="100000"/>
              </a:lnSpc>
              <a:spcBef>
                <a:spcPts val="200"/>
              </a:spcBef>
              <a:spcAft>
                <a:spcPts val="0"/>
              </a:spcAft>
              <a:buClr>
                <a:srgbClr val="888888"/>
              </a:buClr>
              <a:buSzPts val="1100"/>
              <a:buNone/>
              <a:defRPr sz="1100">
                <a:solidFill>
                  <a:srgbClr val="888888"/>
                </a:solidFill>
              </a:defRPr>
            </a:lvl3pPr>
            <a:lvl4pPr indent="-228600" lvl="3" marL="1828800" algn="l">
              <a:lnSpc>
                <a:spcPct val="100000"/>
              </a:lnSpc>
              <a:spcBef>
                <a:spcPts val="200"/>
              </a:spcBef>
              <a:spcAft>
                <a:spcPts val="0"/>
              </a:spcAft>
              <a:buClr>
                <a:srgbClr val="888888"/>
              </a:buClr>
              <a:buSzPts val="900"/>
              <a:buNone/>
              <a:defRPr sz="900">
                <a:solidFill>
                  <a:srgbClr val="888888"/>
                </a:solidFill>
              </a:defRPr>
            </a:lvl4pPr>
            <a:lvl5pPr indent="-228600" lvl="4" marL="2286000" algn="l">
              <a:lnSpc>
                <a:spcPct val="100000"/>
              </a:lnSpc>
              <a:spcBef>
                <a:spcPts val="200"/>
              </a:spcBef>
              <a:spcAft>
                <a:spcPts val="0"/>
              </a:spcAft>
              <a:buClr>
                <a:srgbClr val="888888"/>
              </a:buClr>
              <a:buSzPts val="900"/>
              <a:buNone/>
              <a:defRPr sz="900">
                <a:solidFill>
                  <a:srgbClr val="888888"/>
                </a:solidFill>
              </a:defRPr>
            </a:lvl5pPr>
            <a:lvl6pPr indent="-228600" lvl="5" marL="2743200" algn="l">
              <a:lnSpc>
                <a:spcPct val="100000"/>
              </a:lnSpc>
              <a:spcBef>
                <a:spcPts val="200"/>
              </a:spcBef>
              <a:spcAft>
                <a:spcPts val="0"/>
              </a:spcAft>
              <a:buClr>
                <a:srgbClr val="888888"/>
              </a:buClr>
              <a:buSzPts val="900"/>
              <a:buNone/>
              <a:defRPr sz="900">
                <a:solidFill>
                  <a:srgbClr val="888888"/>
                </a:solidFill>
              </a:defRPr>
            </a:lvl6pPr>
            <a:lvl7pPr indent="-228600" lvl="6" marL="3200400" algn="l">
              <a:lnSpc>
                <a:spcPct val="100000"/>
              </a:lnSpc>
              <a:spcBef>
                <a:spcPts val="200"/>
              </a:spcBef>
              <a:spcAft>
                <a:spcPts val="0"/>
              </a:spcAft>
              <a:buClr>
                <a:srgbClr val="888888"/>
              </a:buClr>
              <a:buSzPts val="900"/>
              <a:buNone/>
              <a:defRPr sz="900">
                <a:solidFill>
                  <a:srgbClr val="888888"/>
                </a:solidFill>
              </a:defRPr>
            </a:lvl7pPr>
            <a:lvl8pPr indent="-228600" lvl="7" marL="3657600" algn="l">
              <a:lnSpc>
                <a:spcPct val="100000"/>
              </a:lnSpc>
              <a:spcBef>
                <a:spcPts val="200"/>
              </a:spcBef>
              <a:spcAft>
                <a:spcPts val="0"/>
              </a:spcAft>
              <a:buClr>
                <a:srgbClr val="888888"/>
              </a:buClr>
              <a:buSzPts val="900"/>
              <a:buNone/>
              <a:defRPr sz="900">
                <a:solidFill>
                  <a:srgbClr val="888888"/>
                </a:solidFill>
              </a:defRPr>
            </a:lvl8pPr>
            <a:lvl9pPr indent="-228600" lvl="8" marL="4114800" algn="l">
              <a:lnSpc>
                <a:spcPct val="100000"/>
              </a:lnSpc>
              <a:spcBef>
                <a:spcPts val="200"/>
              </a:spcBef>
              <a:spcAft>
                <a:spcPts val="0"/>
              </a:spcAft>
              <a:buClr>
                <a:srgbClr val="888888"/>
              </a:buClr>
              <a:buSzPts val="900"/>
              <a:buNone/>
              <a:defRPr sz="900">
                <a:solidFill>
                  <a:srgbClr val="888888"/>
                </a:solidFill>
              </a:defRPr>
            </a:lvl9pPr>
          </a:lstStyle>
          <a:p/>
        </p:txBody>
      </p:sp>
      <p:sp>
        <p:nvSpPr>
          <p:cNvPr id="244" name="Google Shape;244;g2bb01b62fe2_1_22"/>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5" name="Google Shape;245;g2bb01b62fe2_1_22"/>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6" name="Google Shape;246;g2bb01b62fe2_1_22"/>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7" name="Shape 247"/>
        <p:cNvGrpSpPr/>
        <p:nvPr/>
      </p:nvGrpSpPr>
      <p:grpSpPr>
        <a:xfrm>
          <a:off x="0" y="0"/>
          <a:ext cx="0" cy="0"/>
          <a:chOff x="0" y="0"/>
          <a:chExt cx="0" cy="0"/>
        </a:xfrm>
      </p:grpSpPr>
      <p:sp>
        <p:nvSpPr>
          <p:cNvPr id="248" name="Google Shape;248;g2bb01b62fe2_1_2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9" name="Google Shape;249;g2bb01b62fe2_1_28"/>
          <p:cNvSpPr txBox="1"/>
          <p:nvPr>
            <p:ph idx="1" type="body"/>
          </p:nvPr>
        </p:nvSpPr>
        <p:spPr>
          <a:xfrm>
            <a:off x="304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250" name="Google Shape;250;g2bb01b62fe2_1_28"/>
          <p:cNvSpPr txBox="1"/>
          <p:nvPr>
            <p:ph idx="2" type="body"/>
          </p:nvPr>
        </p:nvSpPr>
        <p:spPr>
          <a:xfrm>
            <a:off x="3098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251" name="Google Shape;251;g2bb01b62fe2_1_28"/>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2" name="Google Shape;252;g2bb01b62fe2_1_28"/>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3" name="Google Shape;253;g2bb01b62fe2_1_28"/>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4" name="Shape 254"/>
        <p:cNvGrpSpPr/>
        <p:nvPr/>
      </p:nvGrpSpPr>
      <p:grpSpPr>
        <a:xfrm>
          <a:off x="0" y="0"/>
          <a:ext cx="0" cy="0"/>
          <a:chOff x="0" y="0"/>
          <a:chExt cx="0" cy="0"/>
        </a:xfrm>
      </p:grpSpPr>
      <p:sp>
        <p:nvSpPr>
          <p:cNvPr id="255" name="Google Shape;255;g2bb01b62fe2_1_35"/>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6" name="Google Shape;256;g2bb01b62fe2_1_35"/>
          <p:cNvSpPr txBox="1"/>
          <p:nvPr>
            <p:ph idx="1" type="body"/>
          </p:nvPr>
        </p:nvSpPr>
        <p:spPr>
          <a:xfrm>
            <a:off x="304800" y="1023409"/>
            <a:ext cx="2693459" cy="426508"/>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200"/>
              </a:spcBef>
              <a:spcAft>
                <a:spcPts val="0"/>
              </a:spcAft>
              <a:buClr>
                <a:schemeClr val="dk1"/>
              </a:buClr>
              <a:buSzPts val="1200"/>
              <a:buNone/>
              <a:defRPr b="1" sz="1200"/>
            </a:lvl3pPr>
            <a:lvl4pPr indent="-228600" lvl="3" marL="1828800" algn="l">
              <a:lnSpc>
                <a:spcPct val="100000"/>
              </a:lnSpc>
              <a:spcBef>
                <a:spcPts val="200"/>
              </a:spcBef>
              <a:spcAft>
                <a:spcPts val="0"/>
              </a:spcAft>
              <a:buClr>
                <a:schemeClr val="dk1"/>
              </a:buClr>
              <a:buSzPts val="1100"/>
              <a:buNone/>
              <a:defRPr b="1" sz="1100"/>
            </a:lvl4pPr>
            <a:lvl5pPr indent="-228600" lvl="4" marL="2286000" algn="l">
              <a:lnSpc>
                <a:spcPct val="100000"/>
              </a:lnSpc>
              <a:spcBef>
                <a:spcPts val="200"/>
              </a:spcBef>
              <a:spcAft>
                <a:spcPts val="0"/>
              </a:spcAft>
              <a:buClr>
                <a:schemeClr val="dk1"/>
              </a:buClr>
              <a:buSzPts val="1100"/>
              <a:buNone/>
              <a:defRPr b="1" sz="1100"/>
            </a:lvl5pPr>
            <a:lvl6pPr indent="-228600" lvl="5" marL="2743200" algn="l">
              <a:lnSpc>
                <a:spcPct val="100000"/>
              </a:lnSpc>
              <a:spcBef>
                <a:spcPts val="200"/>
              </a:spcBef>
              <a:spcAft>
                <a:spcPts val="0"/>
              </a:spcAft>
              <a:buClr>
                <a:schemeClr val="dk1"/>
              </a:buClr>
              <a:buSzPts val="1100"/>
              <a:buNone/>
              <a:defRPr b="1" sz="1100"/>
            </a:lvl6pPr>
            <a:lvl7pPr indent="-228600" lvl="6" marL="3200400" algn="l">
              <a:lnSpc>
                <a:spcPct val="100000"/>
              </a:lnSpc>
              <a:spcBef>
                <a:spcPts val="200"/>
              </a:spcBef>
              <a:spcAft>
                <a:spcPts val="0"/>
              </a:spcAft>
              <a:buClr>
                <a:schemeClr val="dk1"/>
              </a:buClr>
              <a:buSzPts val="1100"/>
              <a:buNone/>
              <a:defRPr b="1" sz="1100"/>
            </a:lvl7pPr>
            <a:lvl8pPr indent="-228600" lvl="7" marL="3657600" algn="l">
              <a:lnSpc>
                <a:spcPct val="100000"/>
              </a:lnSpc>
              <a:spcBef>
                <a:spcPts val="200"/>
              </a:spcBef>
              <a:spcAft>
                <a:spcPts val="0"/>
              </a:spcAft>
              <a:buClr>
                <a:schemeClr val="dk1"/>
              </a:buClr>
              <a:buSzPts val="1100"/>
              <a:buNone/>
              <a:defRPr b="1" sz="1100"/>
            </a:lvl8pPr>
            <a:lvl9pPr indent="-228600" lvl="8" marL="4114800" algn="l">
              <a:lnSpc>
                <a:spcPct val="100000"/>
              </a:lnSpc>
              <a:spcBef>
                <a:spcPts val="200"/>
              </a:spcBef>
              <a:spcAft>
                <a:spcPts val="0"/>
              </a:spcAft>
              <a:buClr>
                <a:schemeClr val="dk1"/>
              </a:buClr>
              <a:buSzPts val="1100"/>
              <a:buNone/>
              <a:defRPr b="1" sz="1100"/>
            </a:lvl9pPr>
          </a:lstStyle>
          <a:p/>
        </p:txBody>
      </p:sp>
      <p:sp>
        <p:nvSpPr>
          <p:cNvPr id="257" name="Google Shape;257;g2bb01b62fe2_1_35"/>
          <p:cNvSpPr txBox="1"/>
          <p:nvPr>
            <p:ph idx="2" type="body"/>
          </p:nvPr>
        </p:nvSpPr>
        <p:spPr>
          <a:xfrm>
            <a:off x="304800" y="1449917"/>
            <a:ext cx="2693459" cy="2634192"/>
          </a:xfrm>
          <a:prstGeom prst="rect">
            <a:avLst/>
          </a:prstGeom>
          <a:noFill/>
          <a:ln>
            <a:noFill/>
          </a:ln>
        </p:spPr>
        <p:txBody>
          <a:bodyPr anchorCtr="0" anchor="t" bIns="30475" lIns="60950" spcFirstLastPara="1" rIns="60950" wrap="square" tIns="30475">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200"/>
              </a:spcBef>
              <a:spcAft>
                <a:spcPts val="0"/>
              </a:spcAft>
              <a:buClr>
                <a:schemeClr val="dk1"/>
              </a:buClr>
              <a:buSzPts val="1200"/>
              <a:buChar char="•"/>
              <a:defRPr sz="1200"/>
            </a:lvl3pPr>
            <a:lvl4pPr indent="-298450" lvl="3" marL="1828800" algn="l">
              <a:lnSpc>
                <a:spcPct val="100000"/>
              </a:lnSpc>
              <a:spcBef>
                <a:spcPts val="200"/>
              </a:spcBef>
              <a:spcAft>
                <a:spcPts val="0"/>
              </a:spcAft>
              <a:buClr>
                <a:schemeClr val="dk1"/>
              </a:buClr>
              <a:buSzPts val="1100"/>
              <a:buChar char="–"/>
              <a:defRPr sz="1100"/>
            </a:lvl4pPr>
            <a:lvl5pPr indent="-298450" lvl="4" marL="2286000" algn="l">
              <a:lnSpc>
                <a:spcPct val="100000"/>
              </a:lnSpc>
              <a:spcBef>
                <a:spcPts val="200"/>
              </a:spcBef>
              <a:spcAft>
                <a:spcPts val="0"/>
              </a:spcAft>
              <a:buClr>
                <a:schemeClr val="dk1"/>
              </a:buClr>
              <a:buSzPts val="1100"/>
              <a:buChar char="»"/>
              <a:defRPr sz="1100"/>
            </a:lvl5pPr>
            <a:lvl6pPr indent="-298450" lvl="5" marL="2743200" algn="l">
              <a:lnSpc>
                <a:spcPct val="100000"/>
              </a:lnSpc>
              <a:spcBef>
                <a:spcPts val="200"/>
              </a:spcBef>
              <a:spcAft>
                <a:spcPts val="0"/>
              </a:spcAft>
              <a:buClr>
                <a:schemeClr val="dk1"/>
              </a:buClr>
              <a:buSzPts val="1100"/>
              <a:buChar char="•"/>
              <a:defRPr sz="1100"/>
            </a:lvl6pPr>
            <a:lvl7pPr indent="-298450" lvl="6" marL="3200400" algn="l">
              <a:lnSpc>
                <a:spcPct val="100000"/>
              </a:lnSpc>
              <a:spcBef>
                <a:spcPts val="200"/>
              </a:spcBef>
              <a:spcAft>
                <a:spcPts val="0"/>
              </a:spcAft>
              <a:buClr>
                <a:schemeClr val="dk1"/>
              </a:buClr>
              <a:buSzPts val="1100"/>
              <a:buChar char="•"/>
              <a:defRPr sz="1100"/>
            </a:lvl7pPr>
            <a:lvl8pPr indent="-298450" lvl="7" marL="3657600" algn="l">
              <a:lnSpc>
                <a:spcPct val="100000"/>
              </a:lnSpc>
              <a:spcBef>
                <a:spcPts val="200"/>
              </a:spcBef>
              <a:spcAft>
                <a:spcPts val="0"/>
              </a:spcAft>
              <a:buClr>
                <a:schemeClr val="dk1"/>
              </a:buClr>
              <a:buSzPts val="1100"/>
              <a:buChar char="•"/>
              <a:defRPr sz="1100"/>
            </a:lvl8pPr>
            <a:lvl9pPr indent="-298450" lvl="8" marL="4114800" algn="l">
              <a:lnSpc>
                <a:spcPct val="100000"/>
              </a:lnSpc>
              <a:spcBef>
                <a:spcPts val="200"/>
              </a:spcBef>
              <a:spcAft>
                <a:spcPts val="0"/>
              </a:spcAft>
              <a:buClr>
                <a:schemeClr val="dk1"/>
              </a:buClr>
              <a:buSzPts val="1100"/>
              <a:buChar char="•"/>
              <a:defRPr sz="1100"/>
            </a:lvl9pPr>
          </a:lstStyle>
          <a:p/>
        </p:txBody>
      </p:sp>
      <p:sp>
        <p:nvSpPr>
          <p:cNvPr id="258" name="Google Shape;258;g2bb01b62fe2_1_35"/>
          <p:cNvSpPr txBox="1"/>
          <p:nvPr>
            <p:ph idx="3" type="body"/>
          </p:nvPr>
        </p:nvSpPr>
        <p:spPr>
          <a:xfrm>
            <a:off x="3096683" y="1023409"/>
            <a:ext cx="2694517" cy="426508"/>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200"/>
              </a:spcBef>
              <a:spcAft>
                <a:spcPts val="0"/>
              </a:spcAft>
              <a:buClr>
                <a:schemeClr val="dk1"/>
              </a:buClr>
              <a:buSzPts val="1200"/>
              <a:buNone/>
              <a:defRPr b="1" sz="1200"/>
            </a:lvl3pPr>
            <a:lvl4pPr indent="-228600" lvl="3" marL="1828800" algn="l">
              <a:lnSpc>
                <a:spcPct val="100000"/>
              </a:lnSpc>
              <a:spcBef>
                <a:spcPts val="200"/>
              </a:spcBef>
              <a:spcAft>
                <a:spcPts val="0"/>
              </a:spcAft>
              <a:buClr>
                <a:schemeClr val="dk1"/>
              </a:buClr>
              <a:buSzPts val="1100"/>
              <a:buNone/>
              <a:defRPr b="1" sz="1100"/>
            </a:lvl4pPr>
            <a:lvl5pPr indent="-228600" lvl="4" marL="2286000" algn="l">
              <a:lnSpc>
                <a:spcPct val="100000"/>
              </a:lnSpc>
              <a:spcBef>
                <a:spcPts val="200"/>
              </a:spcBef>
              <a:spcAft>
                <a:spcPts val="0"/>
              </a:spcAft>
              <a:buClr>
                <a:schemeClr val="dk1"/>
              </a:buClr>
              <a:buSzPts val="1100"/>
              <a:buNone/>
              <a:defRPr b="1" sz="1100"/>
            </a:lvl5pPr>
            <a:lvl6pPr indent="-228600" lvl="5" marL="2743200" algn="l">
              <a:lnSpc>
                <a:spcPct val="100000"/>
              </a:lnSpc>
              <a:spcBef>
                <a:spcPts val="200"/>
              </a:spcBef>
              <a:spcAft>
                <a:spcPts val="0"/>
              </a:spcAft>
              <a:buClr>
                <a:schemeClr val="dk1"/>
              </a:buClr>
              <a:buSzPts val="1100"/>
              <a:buNone/>
              <a:defRPr b="1" sz="1100"/>
            </a:lvl6pPr>
            <a:lvl7pPr indent="-228600" lvl="6" marL="3200400" algn="l">
              <a:lnSpc>
                <a:spcPct val="100000"/>
              </a:lnSpc>
              <a:spcBef>
                <a:spcPts val="200"/>
              </a:spcBef>
              <a:spcAft>
                <a:spcPts val="0"/>
              </a:spcAft>
              <a:buClr>
                <a:schemeClr val="dk1"/>
              </a:buClr>
              <a:buSzPts val="1100"/>
              <a:buNone/>
              <a:defRPr b="1" sz="1100"/>
            </a:lvl7pPr>
            <a:lvl8pPr indent="-228600" lvl="7" marL="3657600" algn="l">
              <a:lnSpc>
                <a:spcPct val="100000"/>
              </a:lnSpc>
              <a:spcBef>
                <a:spcPts val="200"/>
              </a:spcBef>
              <a:spcAft>
                <a:spcPts val="0"/>
              </a:spcAft>
              <a:buClr>
                <a:schemeClr val="dk1"/>
              </a:buClr>
              <a:buSzPts val="1100"/>
              <a:buNone/>
              <a:defRPr b="1" sz="1100"/>
            </a:lvl8pPr>
            <a:lvl9pPr indent="-228600" lvl="8" marL="4114800" algn="l">
              <a:lnSpc>
                <a:spcPct val="100000"/>
              </a:lnSpc>
              <a:spcBef>
                <a:spcPts val="200"/>
              </a:spcBef>
              <a:spcAft>
                <a:spcPts val="0"/>
              </a:spcAft>
              <a:buClr>
                <a:schemeClr val="dk1"/>
              </a:buClr>
              <a:buSzPts val="1100"/>
              <a:buNone/>
              <a:defRPr b="1" sz="1100"/>
            </a:lvl9pPr>
          </a:lstStyle>
          <a:p/>
        </p:txBody>
      </p:sp>
      <p:sp>
        <p:nvSpPr>
          <p:cNvPr id="259" name="Google Shape;259;g2bb01b62fe2_1_35"/>
          <p:cNvSpPr txBox="1"/>
          <p:nvPr>
            <p:ph idx="4" type="body"/>
          </p:nvPr>
        </p:nvSpPr>
        <p:spPr>
          <a:xfrm>
            <a:off x="3096683" y="1449917"/>
            <a:ext cx="2694517" cy="2634192"/>
          </a:xfrm>
          <a:prstGeom prst="rect">
            <a:avLst/>
          </a:prstGeom>
          <a:noFill/>
          <a:ln>
            <a:noFill/>
          </a:ln>
        </p:spPr>
        <p:txBody>
          <a:bodyPr anchorCtr="0" anchor="t" bIns="30475" lIns="60950" spcFirstLastPara="1" rIns="60950" wrap="square" tIns="30475">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200"/>
              </a:spcBef>
              <a:spcAft>
                <a:spcPts val="0"/>
              </a:spcAft>
              <a:buClr>
                <a:schemeClr val="dk1"/>
              </a:buClr>
              <a:buSzPts val="1200"/>
              <a:buChar char="•"/>
              <a:defRPr sz="1200"/>
            </a:lvl3pPr>
            <a:lvl4pPr indent="-298450" lvl="3" marL="1828800" algn="l">
              <a:lnSpc>
                <a:spcPct val="100000"/>
              </a:lnSpc>
              <a:spcBef>
                <a:spcPts val="200"/>
              </a:spcBef>
              <a:spcAft>
                <a:spcPts val="0"/>
              </a:spcAft>
              <a:buClr>
                <a:schemeClr val="dk1"/>
              </a:buClr>
              <a:buSzPts val="1100"/>
              <a:buChar char="–"/>
              <a:defRPr sz="1100"/>
            </a:lvl4pPr>
            <a:lvl5pPr indent="-298450" lvl="4" marL="2286000" algn="l">
              <a:lnSpc>
                <a:spcPct val="100000"/>
              </a:lnSpc>
              <a:spcBef>
                <a:spcPts val="200"/>
              </a:spcBef>
              <a:spcAft>
                <a:spcPts val="0"/>
              </a:spcAft>
              <a:buClr>
                <a:schemeClr val="dk1"/>
              </a:buClr>
              <a:buSzPts val="1100"/>
              <a:buChar char="»"/>
              <a:defRPr sz="1100"/>
            </a:lvl5pPr>
            <a:lvl6pPr indent="-298450" lvl="5" marL="2743200" algn="l">
              <a:lnSpc>
                <a:spcPct val="100000"/>
              </a:lnSpc>
              <a:spcBef>
                <a:spcPts val="200"/>
              </a:spcBef>
              <a:spcAft>
                <a:spcPts val="0"/>
              </a:spcAft>
              <a:buClr>
                <a:schemeClr val="dk1"/>
              </a:buClr>
              <a:buSzPts val="1100"/>
              <a:buChar char="•"/>
              <a:defRPr sz="1100"/>
            </a:lvl6pPr>
            <a:lvl7pPr indent="-298450" lvl="6" marL="3200400" algn="l">
              <a:lnSpc>
                <a:spcPct val="100000"/>
              </a:lnSpc>
              <a:spcBef>
                <a:spcPts val="200"/>
              </a:spcBef>
              <a:spcAft>
                <a:spcPts val="0"/>
              </a:spcAft>
              <a:buClr>
                <a:schemeClr val="dk1"/>
              </a:buClr>
              <a:buSzPts val="1100"/>
              <a:buChar char="•"/>
              <a:defRPr sz="1100"/>
            </a:lvl7pPr>
            <a:lvl8pPr indent="-298450" lvl="7" marL="3657600" algn="l">
              <a:lnSpc>
                <a:spcPct val="100000"/>
              </a:lnSpc>
              <a:spcBef>
                <a:spcPts val="200"/>
              </a:spcBef>
              <a:spcAft>
                <a:spcPts val="0"/>
              </a:spcAft>
              <a:buClr>
                <a:schemeClr val="dk1"/>
              </a:buClr>
              <a:buSzPts val="1100"/>
              <a:buChar char="•"/>
              <a:defRPr sz="1100"/>
            </a:lvl8pPr>
            <a:lvl9pPr indent="-298450" lvl="8" marL="4114800" algn="l">
              <a:lnSpc>
                <a:spcPct val="100000"/>
              </a:lnSpc>
              <a:spcBef>
                <a:spcPts val="200"/>
              </a:spcBef>
              <a:spcAft>
                <a:spcPts val="0"/>
              </a:spcAft>
              <a:buClr>
                <a:schemeClr val="dk1"/>
              </a:buClr>
              <a:buSzPts val="1100"/>
              <a:buChar char="•"/>
              <a:defRPr sz="1100"/>
            </a:lvl9pPr>
          </a:lstStyle>
          <a:p/>
        </p:txBody>
      </p:sp>
      <p:sp>
        <p:nvSpPr>
          <p:cNvPr id="260" name="Google Shape;260;g2bb01b62fe2_1_35"/>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1" name="Google Shape;261;g2bb01b62fe2_1_35"/>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2" name="Google Shape;262;g2bb01b62fe2_1_35"/>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 name="Shape 263"/>
        <p:cNvGrpSpPr/>
        <p:nvPr/>
      </p:nvGrpSpPr>
      <p:grpSpPr>
        <a:xfrm>
          <a:off x="0" y="0"/>
          <a:ext cx="0" cy="0"/>
          <a:chOff x="0" y="0"/>
          <a:chExt cx="0" cy="0"/>
        </a:xfrm>
      </p:grpSpPr>
      <p:sp>
        <p:nvSpPr>
          <p:cNvPr id="264" name="Google Shape;264;g2bb01b62fe2_1_44"/>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5" name="Google Shape;265;g2bb01b62fe2_1_44"/>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6" name="Google Shape;266;g2bb01b62fe2_1_44"/>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7" name="Google Shape;267;g2bb01b62fe2_1_44"/>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8" name="Shape 268"/>
        <p:cNvGrpSpPr/>
        <p:nvPr/>
      </p:nvGrpSpPr>
      <p:grpSpPr>
        <a:xfrm>
          <a:off x="0" y="0"/>
          <a:ext cx="0" cy="0"/>
          <a:chOff x="0" y="0"/>
          <a:chExt cx="0" cy="0"/>
        </a:xfrm>
      </p:grpSpPr>
      <p:sp>
        <p:nvSpPr>
          <p:cNvPr id="269" name="Google Shape;269;g2bb01b62fe2_1_49"/>
          <p:cNvSpPr txBox="1"/>
          <p:nvPr>
            <p:ph type="title"/>
          </p:nvPr>
        </p:nvSpPr>
        <p:spPr>
          <a:xfrm>
            <a:off x="304800" y="182033"/>
            <a:ext cx="2005542" cy="774700"/>
          </a:xfrm>
          <a:prstGeom prst="rect">
            <a:avLst/>
          </a:prstGeom>
          <a:noFill/>
          <a:ln>
            <a:noFill/>
          </a:ln>
        </p:spPr>
        <p:txBody>
          <a:bodyPr anchorCtr="0" anchor="b" bIns="30475" lIns="60950" spcFirstLastPara="1" rIns="60950" wrap="square" tIns="30475">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0" name="Google Shape;270;g2bb01b62fe2_1_49"/>
          <p:cNvSpPr txBox="1"/>
          <p:nvPr>
            <p:ph idx="1" type="body"/>
          </p:nvPr>
        </p:nvSpPr>
        <p:spPr>
          <a:xfrm>
            <a:off x="2383367" y="182033"/>
            <a:ext cx="3407833" cy="3902075"/>
          </a:xfrm>
          <a:prstGeom prst="rect">
            <a:avLst/>
          </a:prstGeom>
          <a:noFill/>
          <a:ln>
            <a:noFill/>
          </a:ln>
        </p:spPr>
        <p:txBody>
          <a:bodyPr anchorCtr="0" anchor="t" bIns="30475" lIns="60950" spcFirstLastPara="1" rIns="60950" wrap="square" tIns="30475">
            <a:normAutofit/>
          </a:bodyPr>
          <a:lstStyle>
            <a:lvl1pPr indent="-361950" lvl="0" marL="457200" algn="l">
              <a:lnSpc>
                <a:spcPct val="100000"/>
              </a:lnSpc>
              <a:spcBef>
                <a:spcPts val="400"/>
              </a:spcBef>
              <a:spcAft>
                <a:spcPts val="0"/>
              </a:spcAft>
              <a:buClr>
                <a:schemeClr val="dk1"/>
              </a:buClr>
              <a:buSzPts val="2100"/>
              <a:buChar char="•"/>
              <a:defRPr sz="2100"/>
            </a:lvl1pPr>
            <a:lvl2pPr indent="-349250" lvl="1" marL="914400" algn="l">
              <a:lnSpc>
                <a:spcPct val="100000"/>
              </a:lnSpc>
              <a:spcBef>
                <a:spcPts val="400"/>
              </a:spcBef>
              <a:spcAft>
                <a:spcPts val="0"/>
              </a:spcAft>
              <a:buClr>
                <a:schemeClr val="dk1"/>
              </a:buClr>
              <a:buSzPts val="1900"/>
              <a:buChar char="–"/>
              <a:defRPr sz="1900"/>
            </a:lvl2pPr>
            <a:lvl3pPr indent="-330200" lvl="2" marL="1371600" algn="l">
              <a:lnSpc>
                <a:spcPct val="100000"/>
              </a:lnSpc>
              <a:spcBef>
                <a:spcPts val="300"/>
              </a:spcBef>
              <a:spcAft>
                <a:spcPts val="0"/>
              </a:spcAft>
              <a:buClr>
                <a:schemeClr val="dk1"/>
              </a:buClr>
              <a:buSzPts val="1600"/>
              <a:buChar char="•"/>
              <a:defRPr sz="1600"/>
            </a:lvl3pPr>
            <a:lvl4pPr indent="-311150" lvl="3" marL="1828800" algn="l">
              <a:lnSpc>
                <a:spcPct val="100000"/>
              </a:lnSpc>
              <a:spcBef>
                <a:spcPts val="300"/>
              </a:spcBef>
              <a:spcAft>
                <a:spcPts val="0"/>
              </a:spcAft>
              <a:buClr>
                <a:schemeClr val="dk1"/>
              </a:buClr>
              <a:buSzPts val="1300"/>
              <a:buChar char="–"/>
              <a:defRPr sz="1300"/>
            </a:lvl4pPr>
            <a:lvl5pPr indent="-311150" lvl="4" marL="2286000" algn="l">
              <a:lnSpc>
                <a:spcPct val="100000"/>
              </a:lnSpc>
              <a:spcBef>
                <a:spcPts val="300"/>
              </a:spcBef>
              <a:spcAft>
                <a:spcPts val="0"/>
              </a:spcAft>
              <a:buClr>
                <a:schemeClr val="dk1"/>
              </a:buClr>
              <a:buSzPts val="1300"/>
              <a:buChar char="»"/>
              <a:defRPr sz="1300"/>
            </a:lvl5pPr>
            <a:lvl6pPr indent="-311150" lvl="5" marL="2743200" algn="l">
              <a:lnSpc>
                <a:spcPct val="100000"/>
              </a:lnSpc>
              <a:spcBef>
                <a:spcPts val="300"/>
              </a:spcBef>
              <a:spcAft>
                <a:spcPts val="0"/>
              </a:spcAft>
              <a:buClr>
                <a:schemeClr val="dk1"/>
              </a:buClr>
              <a:buSzPts val="1300"/>
              <a:buChar char="•"/>
              <a:defRPr sz="1300"/>
            </a:lvl6pPr>
            <a:lvl7pPr indent="-311150" lvl="6" marL="3200400" algn="l">
              <a:lnSpc>
                <a:spcPct val="100000"/>
              </a:lnSpc>
              <a:spcBef>
                <a:spcPts val="300"/>
              </a:spcBef>
              <a:spcAft>
                <a:spcPts val="0"/>
              </a:spcAft>
              <a:buClr>
                <a:schemeClr val="dk1"/>
              </a:buClr>
              <a:buSzPts val="1300"/>
              <a:buChar char="•"/>
              <a:defRPr sz="1300"/>
            </a:lvl7pPr>
            <a:lvl8pPr indent="-311150" lvl="7" marL="3657600" algn="l">
              <a:lnSpc>
                <a:spcPct val="100000"/>
              </a:lnSpc>
              <a:spcBef>
                <a:spcPts val="300"/>
              </a:spcBef>
              <a:spcAft>
                <a:spcPts val="0"/>
              </a:spcAft>
              <a:buClr>
                <a:schemeClr val="dk1"/>
              </a:buClr>
              <a:buSzPts val="1300"/>
              <a:buChar char="•"/>
              <a:defRPr sz="1300"/>
            </a:lvl8pPr>
            <a:lvl9pPr indent="-311150" lvl="8" marL="4114800" algn="l">
              <a:lnSpc>
                <a:spcPct val="100000"/>
              </a:lnSpc>
              <a:spcBef>
                <a:spcPts val="300"/>
              </a:spcBef>
              <a:spcAft>
                <a:spcPts val="0"/>
              </a:spcAft>
              <a:buClr>
                <a:schemeClr val="dk1"/>
              </a:buClr>
              <a:buSzPts val="1300"/>
              <a:buChar char="•"/>
              <a:defRPr sz="1300"/>
            </a:lvl9pPr>
          </a:lstStyle>
          <a:p/>
        </p:txBody>
      </p:sp>
      <p:sp>
        <p:nvSpPr>
          <p:cNvPr id="271" name="Google Shape;271;g2bb01b62fe2_1_49"/>
          <p:cNvSpPr txBox="1"/>
          <p:nvPr>
            <p:ph idx="2" type="body"/>
          </p:nvPr>
        </p:nvSpPr>
        <p:spPr>
          <a:xfrm>
            <a:off x="304800" y="956733"/>
            <a:ext cx="2005542" cy="3127375"/>
          </a:xfrm>
          <a:prstGeom prst="rect">
            <a:avLst/>
          </a:prstGeom>
          <a:noFill/>
          <a:ln>
            <a:noFill/>
          </a:ln>
        </p:spPr>
        <p:txBody>
          <a:bodyPr anchorCtr="0" anchor="t" bIns="30475" lIns="60950" spcFirstLastPara="1" rIns="60950" wrap="square" tIns="30475">
            <a:normAutofit/>
          </a:bodyPr>
          <a:lstStyle>
            <a:lvl1pPr indent="-228600" lvl="0" marL="457200" algn="l">
              <a:lnSpc>
                <a:spcPct val="100000"/>
              </a:lnSpc>
              <a:spcBef>
                <a:spcPts val="200"/>
              </a:spcBef>
              <a:spcAft>
                <a:spcPts val="0"/>
              </a:spcAft>
              <a:buClr>
                <a:schemeClr val="dk1"/>
              </a:buClr>
              <a:buSzPts val="900"/>
              <a:buNone/>
              <a:defRPr sz="900"/>
            </a:lvl1pPr>
            <a:lvl2pPr indent="-228600" lvl="1" marL="914400" algn="l">
              <a:lnSpc>
                <a:spcPct val="100000"/>
              </a:lnSpc>
              <a:spcBef>
                <a:spcPts val="2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600"/>
              <a:buNone/>
              <a:defRPr sz="600"/>
            </a:lvl4pPr>
            <a:lvl5pPr indent="-228600" lvl="4" marL="2286000" algn="l">
              <a:lnSpc>
                <a:spcPct val="100000"/>
              </a:lnSpc>
              <a:spcBef>
                <a:spcPts val="100"/>
              </a:spcBef>
              <a:spcAft>
                <a:spcPts val="0"/>
              </a:spcAft>
              <a:buClr>
                <a:schemeClr val="dk1"/>
              </a:buClr>
              <a:buSzPts val="600"/>
              <a:buNone/>
              <a:defRPr sz="600"/>
            </a:lvl5pPr>
            <a:lvl6pPr indent="-228600" lvl="5" marL="2743200" algn="l">
              <a:lnSpc>
                <a:spcPct val="100000"/>
              </a:lnSpc>
              <a:spcBef>
                <a:spcPts val="100"/>
              </a:spcBef>
              <a:spcAft>
                <a:spcPts val="0"/>
              </a:spcAft>
              <a:buClr>
                <a:schemeClr val="dk1"/>
              </a:buClr>
              <a:buSzPts val="600"/>
              <a:buNone/>
              <a:defRPr sz="600"/>
            </a:lvl6pPr>
            <a:lvl7pPr indent="-228600" lvl="6" marL="3200400" algn="l">
              <a:lnSpc>
                <a:spcPct val="100000"/>
              </a:lnSpc>
              <a:spcBef>
                <a:spcPts val="100"/>
              </a:spcBef>
              <a:spcAft>
                <a:spcPts val="0"/>
              </a:spcAft>
              <a:buClr>
                <a:schemeClr val="dk1"/>
              </a:buClr>
              <a:buSzPts val="600"/>
              <a:buNone/>
              <a:defRPr sz="600"/>
            </a:lvl7pPr>
            <a:lvl8pPr indent="-228600" lvl="7" marL="3657600" algn="l">
              <a:lnSpc>
                <a:spcPct val="100000"/>
              </a:lnSpc>
              <a:spcBef>
                <a:spcPts val="100"/>
              </a:spcBef>
              <a:spcAft>
                <a:spcPts val="0"/>
              </a:spcAft>
              <a:buClr>
                <a:schemeClr val="dk1"/>
              </a:buClr>
              <a:buSzPts val="600"/>
              <a:buNone/>
              <a:defRPr sz="600"/>
            </a:lvl8pPr>
            <a:lvl9pPr indent="-228600" lvl="8" marL="4114800" algn="l">
              <a:lnSpc>
                <a:spcPct val="100000"/>
              </a:lnSpc>
              <a:spcBef>
                <a:spcPts val="100"/>
              </a:spcBef>
              <a:spcAft>
                <a:spcPts val="0"/>
              </a:spcAft>
              <a:buClr>
                <a:schemeClr val="dk1"/>
              </a:buClr>
              <a:buSzPts val="600"/>
              <a:buNone/>
              <a:defRPr sz="600"/>
            </a:lvl9pPr>
          </a:lstStyle>
          <a:p/>
        </p:txBody>
      </p:sp>
      <p:sp>
        <p:nvSpPr>
          <p:cNvPr id="272" name="Google Shape;272;g2bb01b62fe2_1_4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3" name="Google Shape;273;g2bb01b62fe2_1_4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4" name="Google Shape;274;g2bb01b62fe2_1_4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5" name="Shape 275"/>
        <p:cNvGrpSpPr/>
        <p:nvPr/>
      </p:nvGrpSpPr>
      <p:grpSpPr>
        <a:xfrm>
          <a:off x="0" y="0"/>
          <a:ext cx="0" cy="0"/>
          <a:chOff x="0" y="0"/>
          <a:chExt cx="0" cy="0"/>
        </a:xfrm>
      </p:grpSpPr>
      <p:sp>
        <p:nvSpPr>
          <p:cNvPr id="276" name="Google Shape;276;g2bb01b62fe2_1_56"/>
          <p:cNvSpPr txBox="1"/>
          <p:nvPr>
            <p:ph type="title"/>
          </p:nvPr>
        </p:nvSpPr>
        <p:spPr>
          <a:xfrm>
            <a:off x="1194859" y="3200400"/>
            <a:ext cx="3657600" cy="377825"/>
          </a:xfrm>
          <a:prstGeom prst="rect">
            <a:avLst/>
          </a:prstGeom>
          <a:noFill/>
          <a:ln>
            <a:noFill/>
          </a:ln>
        </p:spPr>
        <p:txBody>
          <a:bodyPr anchorCtr="0" anchor="b" bIns="30475" lIns="60950" spcFirstLastPara="1" rIns="60950" wrap="square" tIns="30475">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7" name="Google Shape;277;g2bb01b62fe2_1_56"/>
          <p:cNvSpPr/>
          <p:nvPr>
            <p:ph idx="2" type="pic"/>
          </p:nvPr>
        </p:nvSpPr>
        <p:spPr>
          <a:xfrm>
            <a:off x="1194859" y="408517"/>
            <a:ext cx="3657600" cy="2743200"/>
          </a:xfrm>
          <a:prstGeom prst="rect">
            <a:avLst/>
          </a:prstGeom>
          <a:noFill/>
          <a:ln>
            <a:noFill/>
          </a:ln>
        </p:spPr>
      </p:sp>
      <p:sp>
        <p:nvSpPr>
          <p:cNvPr id="278" name="Google Shape;278;g2bb01b62fe2_1_56"/>
          <p:cNvSpPr txBox="1"/>
          <p:nvPr>
            <p:ph idx="1" type="body"/>
          </p:nvPr>
        </p:nvSpPr>
        <p:spPr>
          <a:xfrm>
            <a:off x="1194859" y="3578225"/>
            <a:ext cx="3657600" cy="536575"/>
          </a:xfrm>
          <a:prstGeom prst="rect">
            <a:avLst/>
          </a:prstGeom>
          <a:noFill/>
          <a:ln>
            <a:noFill/>
          </a:ln>
        </p:spPr>
        <p:txBody>
          <a:bodyPr anchorCtr="0" anchor="t" bIns="30475" lIns="60950" spcFirstLastPara="1" rIns="60950" wrap="square" tIns="30475">
            <a:normAutofit/>
          </a:bodyPr>
          <a:lstStyle>
            <a:lvl1pPr indent="-228600" lvl="0" marL="457200" algn="l">
              <a:lnSpc>
                <a:spcPct val="100000"/>
              </a:lnSpc>
              <a:spcBef>
                <a:spcPts val="200"/>
              </a:spcBef>
              <a:spcAft>
                <a:spcPts val="0"/>
              </a:spcAft>
              <a:buClr>
                <a:schemeClr val="dk1"/>
              </a:buClr>
              <a:buSzPts val="900"/>
              <a:buNone/>
              <a:defRPr sz="900"/>
            </a:lvl1pPr>
            <a:lvl2pPr indent="-228600" lvl="1" marL="914400" algn="l">
              <a:lnSpc>
                <a:spcPct val="100000"/>
              </a:lnSpc>
              <a:spcBef>
                <a:spcPts val="2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600"/>
              <a:buNone/>
              <a:defRPr sz="600"/>
            </a:lvl4pPr>
            <a:lvl5pPr indent="-228600" lvl="4" marL="2286000" algn="l">
              <a:lnSpc>
                <a:spcPct val="100000"/>
              </a:lnSpc>
              <a:spcBef>
                <a:spcPts val="100"/>
              </a:spcBef>
              <a:spcAft>
                <a:spcPts val="0"/>
              </a:spcAft>
              <a:buClr>
                <a:schemeClr val="dk1"/>
              </a:buClr>
              <a:buSzPts val="600"/>
              <a:buNone/>
              <a:defRPr sz="600"/>
            </a:lvl5pPr>
            <a:lvl6pPr indent="-228600" lvl="5" marL="2743200" algn="l">
              <a:lnSpc>
                <a:spcPct val="100000"/>
              </a:lnSpc>
              <a:spcBef>
                <a:spcPts val="100"/>
              </a:spcBef>
              <a:spcAft>
                <a:spcPts val="0"/>
              </a:spcAft>
              <a:buClr>
                <a:schemeClr val="dk1"/>
              </a:buClr>
              <a:buSzPts val="600"/>
              <a:buNone/>
              <a:defRPr sz="600"/>
            </a:lvl6pPr>
            <a:lvl7pPr indent="-228600" lvl="6" marL="3200400" algn="l">
              <a:lnSpc>
                <a:spcPct val="100000"/>
              </a:lnSpc>
              <a:spcBef>
                <a:spcPts val="100"/>
              </a:spcBef>
              <a:spcAft>
                <a:spcPts val="0"/>
              </a:spcAft>
              <a:buClr>
                <a:schemeClr val="dk1"/>
              </a:buClr>
              <a:buSzPts val="600"/>
              <a:buNone/>
              <a:defRPr sz="600"/>
            </a:lvl7pPr>
            <a:lvl8pPr indent="-228600" lvl="7" marL="3657600" algn="l">
              <a:lnSpc>
                <a:spcPct val="100000"/>
              </a:lnSpc>
              <a:spcBef>
                <a:spcPts val="100"/>
              </a:spcBef>
              <a:spcAft>
                <a:spcPts val="0"/>
              </a:spcAft>
              <a:buClr>
                <a:schemeClr val="dk1"/>
              </a:buClr>
              <a:buSzPts val="600"/>
              <a:buNone/>
              <a:defRPr sz="600"/>
            </a:lvl8pPr>
            <a:lvl9pPr indent="-228600" lvl="8" marL="4114800" algn="l">
              <a:lnSpc>
                <a:spcPct val="100000"/>
              </a:lnSpc>
              <a:spcBef>
                <a:spcPts val="100"/>
              </a:spcBef>
              <a:spcAft>
                <a:spcPts val="0"/>
              </a:spcAft>
              <a:buClr>
                <a:schemeClr val="dk1"/>
              </a:buClr>
              <a:buSzPts val="600"/>
              <a:buNone/>
              <a:defRPr sz="600"/>
            </a:lvl9pPr>
          </a:lstStyle>
          <a:p/>
        </p:txBody>
      </p:sp>
      <p:sp>
        <p:nvSpPr>
          <p:cNvPr id="279" name="Google Shape;279;g2bb01b62fe2_1_5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0" name="Google Shape;280;g2bb01b62fe2_1_5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1" name="Google Shape;281;g2bb01b62fe2_1_5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2" name="Shape 282"/>
        <p:cNvGrpSpPr/>
        <p:nvPr/>
      </p:nvGrpSpPr>
      <p:grpSpPr>
        <a:xfrm>
          <a:off x="0" y="0"/>
          <a:ext cx="0" cy="0"/>
          <a:chOff x="0" y="0"/>
          <a:chExt cx="0" cy="0"/>
        </a:xfrm>
      </p:grpSpPr>
      <p:sp>
        <p:nvSpPr>
          <p:cNvPr id="283" name="Google Shape;283;g2bb01b62fe2_1_6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4" name="Google Shape;284;g2bb01b62fe2_1_63"/>
          <p:cNvSpPr txBox="1"/>
          <p:nvPr>
            <p:ph idx="1" type="body"/>
          </p:nvPr>
        </p:nvSpPr>
        <p:spPr>
          <a:xfrm rot="5400000">
            <a:off x="1539346" y="-167746"/>
            <a:ext cx="3017309" cy="5486400"/>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285" name="Google Shape;285;g2bb01b62fe2_1_63"/>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6" name="Google Shape;286;g2bb01b62fe2_1_63"/>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7" name="Google Shape;287;g2bb01b62fe2_1_63"/>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8" name="Shape 288"/>
        <p:cNvGrpSpPr/>
        <p:nvPr/>
      </p:nvGrpSpPr>
      <p:grpSpPr>
        <a:xfrm>
          <a:off x="0" y="0"/>
          <a:ext cx="0" cy="0"/>
          <a:chOff x="0" y="0"/>
          <a:chExt cx="0" cy="0"/>
        </a:xfrm>
      </p:grpSpPr>
      <p:sp>
        <p:nvSpPr>
          <p:cNvPr id="289" name="Google Shape;289;g2bb01b62fe2_1_69"/>
          <p:cNvSpPr txBox="1"/>
          <p:nvPr>
            <p:ph type="title"/>
          </p:nvPr>
        </p:nvSpPr>
        <p:spPr>
          <a:xfrm rot="5400000">
            <a:off x="3154892" y="1447800"/>
            <a:ext cx="3901017" cy="13716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0" name="Google Shape;290;g2bb01b62fe2_1_69"/>
          <p:cNvSpPr txBox="1"/>
          <p:nvPr>
            <p:ph idx="1" type="body"/>
          </p:nvPr>
        </p:nvSpPr>
        <p:spPr>
          <a:xfrm rot="5400000">
            <a:off x="360892" y="127000"/>
            <a:ext cx="3901017" cy="4013200"/>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291" name="Google Shape;291;g2bb01b62fe2_1_6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2" name="Google Shape;292;g2bb01b62fe2_1_6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3" name="Google Shape;293;g2bb01b62fe2_1_6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31" name="Shape 31"/>
        <p:cNvGrpSpPr/>
        <p:nvPr/>
      </p:nvGrpSpPr>
      <p:grpSpPr>
        <a:xfrm>
          <a:off x="0" y="0"/>
          <a:ext cx="0" cy="0"/>
          <a:chOff x="0" y="0"/>
          <a:chExt cx="0" cy="0"/>
        </a:xfrm>
      </p:grpSpPr>
      <p:sp>
        <p:nvSpPr>
          <p:cNvPr id="32" name="Google Shape;32;p13"/>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3"/>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4" name="Google Shape;34;p13"/>
          <p:cNvPicPr preferRelativeResize="0"/>
          <p:nvPr/>
        </p:nvPicPr>
        <p:blipFill rotWithShape="1">
          <a:blip r:embed="rId2">
            <a:alphaModFix/>
          </a:blip>
          <a:srcRect b="0" l="0" r="0" t="0"/>
          <a:stretch/>
        </p:blipFill>
        <p:spPr>
          <a:xfrm>
            <a:off x="8092968" y="5220155"/>
            <a:ext cx="2931888" cy="865335"/>
          </a:xfrm>
          <a:prstGeom prst="rect">
            <a:avLst/>
          </a:prstGeom>
          <a:noFill/>
          <a:ln>
            <a:noFill/>
          </a:ln>
        </p:spPr>
      </p:pic>
      <p:pic>
        <p:nvPicPr>
          <p:cNvPr id="35" name="Google Shape;35;p13"/>
          <p:cNvPicPr preferRelativeResize="0"/>
          <p:nvPr/>
        </p:nvPicPr>
        <p:blipFill rotWithShape="1">
          <a:blip r:embed="rId3">
            <a:alphaModFix/>
          </a:blip>
          <a:srcRect b="0" l="0" r="0" t="0"/>
          <a:stretch/>
        </p:blipFill>
        <p:spPr>
          <a:xfrm>
            <a:off x="8103478" y="4365130"/>
            <a:ext cx="2725318" cy="879535"/>
          </a:xfrm>
          <a:prstGeom prst="rect">
            <a:avLst/>
          </a:prstGeom>
          <a:noFill/>
          <a:ln>
            <a:noFill/>
          </a:ln>
        </p:spPr>
      </p:pic>
      <p:sp>
        <p:nvSpPr>
          <p:cNvPr id="36" name="Google Shape;36;p13"/>
          <p:cNvSpPr txBox="1"/>
          <p:nvPr/>
        </p:nvSpPr>
        <p:spPr>
          <a:xfrm>
            <a:off x="8106045" y="6173058"/>
            <a:ext cx="3184500" cy="372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37" name="Google Shape;37;p13"/>
          <p:cNvSpPr/>
          <p:nvPr>
            <p:ph idx="2" type="pic"/>
          </p:nvPr>
        </p:nvSpPr>
        <p:spPr>
          <a:xfrm>
            <a:off x="483326" y="390974"/>
            <a:ext cx="6936300" cy="6076200"/>
          </a:xfrm>
          <a:prstGeom prst="roundRect">
            <a:avLst>
              <a:gd fmla="val 16667"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38" name="Shape 38"/>
        <p:cNvGrpSpPr/>
        <p:nvPr/>
      </p:nvGrpSpPr>
      <p:grpSpPr>
        <a:xfrm>
          <a:off x="0" y="0"/>
          <a:ext cx="0" cy="0"/>
          <a:chOff x="0" y="0"/>
          <a:chExt cx="0" cy="0"/>
        </a:xfrm>
      </p:grpSpPr>
      <p:pic>
        <p:nvPicPr>
          <p:cNvPr id="39" name="Google Shape;39;p15"/>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40" name="Google Shape;40;p15"/>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41" name="Shape 41"/>
        <p:cNvGrpSpPr/>
        <p:nvPr/>
      </p:nvGrpSpPr>
      <p:grpSpPr>
        <a:xfrm>
          <a:off x="0" y="0"/>
          <a:ext cx="0" cy="0"/>
          <a:chOff x="0" y="0"/>
          <a:chExt cx="0" cy="0"/>
        </a:xfrm>
      </p:grpSpPr>
      <p:grpSp>
        <p:nvGrpSpPr>
          <p:cNvPr id="42" name="Google Shape;42;p23"/>
          <p:cNvGrpSpPr/>
          <p:nvPr/>
        </p:nvGrpSpPr>
        <p:grpSpPr>
          <a:xfrm>
            <a:off x="2824307" y="3457723"/>
            <a:ext cx="6584979" cy="1303296"/>
            <a:chOff x="3532486" y="4866290"/>
            <a:chExt cx="4726514" cy="935469"/>
          </a:xfrm>
        </p:grpSpPr>
        <p:pic>
          <p:nvPicPr>
            <p:cNvPr id="43" name="Google Shape;43;p2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44" name="Google Shape;44;p2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45" name="Google Shape;45;p23"/>
          <p:cNvSpPr txBox="1"/>
          <p:nvPr/>
        </p:nvSpPr>
        <p:spPr>
          <a:xfrm>
            <a:off x="4503683" y="4877457"/>
            <a:ext cx="3184500" cy="372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46" name="Google Shape;46;p2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47" name="Shape 47"/>
        <p:cNvGrpSpPr/>
        <p:nvPr/>
      </p:nvGrpSpPr>
      <p:grpSpPr>
        <a:xfrm>
          <a:off x="0" y="0"/>
          <a:ext cx="0" cy="0"/>
          <a:chOff x="0" y="0"/>
          <a:chExt cx="0" cy="0"/>
        </a:xfrm>
      </p:grpSpPr>
      <p:sp>
        <p:nvSpPr>
          <p:cNvPr id="48" name="Google Shape;48;p16"/>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49" name="Shape 49"/>
        <p:cNvGrpSpPr/>
        <p:nvPr/>
      </p:nvGrpSpPr>
      <p:grpSpPr>
        <a:xfrm>
          <a:off x="0" y="0"/>
          <a:ext cx="0" cy="0"/>
          <a:chOff x="0" y="0"/>
          <a:chExt cx="0" cy="0"/>
        </a:xfrm>
      </p:grpSpPr>
      <p:sp>
        <p:nvSpPr>
          <p:cNvPr id="50" name="Google Shape;50;p19"/>
          <p:cNvSpPr/>
          <p:nvPr/>
        </p:nvSpPr>
        <p:spPr>
          <a:xfrm>
            <a:off x="0" y="0"/>
            <a:ext cx="47550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1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19"/>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3" name="Google Shape;53;p19"/>
          <p:cNvSpPr/>
          <p:nvPr/>
        </p:nvSpPr>
        <p:spPr>
          <a:xfrm>
            <a:off x="5355772" y="1188720"/>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54" name="Google Shape;54;p19"/>
          <p:cNvSpPr/>
          <p:nvPr/>
        </p:nvSpPr>
        <p:spPr>
          <a:xfrm>
            <a:off x="5403670" y="2939143"/>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55" name="Google Shape;55;p19"/>
          <p:cNvSpPr/>
          <p:nvPr/>
        </p:nvSpPr>
        <p:spPr>
          <a:xfrm>
            <a:off x="5403670" y="4689566"/>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56" name="Google Shape;56;p1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theme" Target="../theme/theme4.xml"/><Relationship Id="rId14" Type="http://schemas.openxmlformats.org/officeDocument/2006/relationships/slideLayout" Target="../slideLayouts/slideLayout3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3.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g2a0bffe40c6_18_1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g2a0bffe40c6_18_1556"/>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g2a0bffe40c6_18_6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 name="Google Shape;142;g2a0bffe40c6_18_658"/>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g2bb01b62fe2_1_0"/>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rtl="0" algn="ctr">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221" name="Google Shape;221;g2bb01b62fe2_1_0"/>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61950" lvl="0" marL="4572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222" name="Google Shape;222;g2bb01b62fe2_1_0"/>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9pPr>
          </a:lstStyle>
          <a:p/>
        </p:txBody>
      </p:sp>
      <p:sp>
        <p:nvSpPr>
          <p:cNvPr id="223" name="Google Shape;223;g2bb01b62fe2_1_0"/>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9pPr>
          </a:lstStyle>
          <a:p/>
        </p:txBody>
      </p:sp>
      <p:sp>
        <p:nvSpPr>
          <p:cNvPr id="224" name="Google Shape;224;g2bb01b62fe2_1_0"/>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52.jpg"/><Relationship Id="rId4" Type="http://schemas.openxmlformats.org/officeDocument/2006/relationships/image" Target="../media/image51.jp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bit.ly/CECCAPTION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
          <p:cNvSpPr txBox="1"/>
          <p:nvPr>
            <p:ph type="title"/>
          </p:nvPr>
        </p:nvSpPr>
        <p:spPr>
          <a:xfrm>
            <a:off x="838200" y="2766219"/>
            <a:ext cx="10515600" cy="13257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55554"/>
              <a:buFont typeface="Verdana"/>
              <a:buNone/>
            </a:pPr>
            <a:r>
              <a:t/>
            </a:r>
            <a:endParaRPr/>
          </a:p>
          <a:p>
            <a:pPr indent="0" lvl="0" marL="0" rtl="0" algn="l">
              <a:lnSpc>
                <a:spcPct val="90000"/>
              </a:lnSpc>
              <a:spcBef>
                <a:spcPts val="0"/>
              </a:spcBef>
              <a:spcAft>
                <a:spcPts val="0"/>
              </a:spcAft>
              <a:buClr>
                <a:schemeClr val="dk1"/>
              </a:buClr>
              <a:buSzPct val="111111"/>
              <a:buFont typeface="Verdana"/>
              <a:buNone/>
            </a:pPr>
            <a:r>
              <a:t/>
            </a:r>
            <a:endParaRPr sz="3600"/>
          </a:p>
        </p:txBody>
      </p:sp>
      <p:sp>
        <p:nvSpPr>
          <p:cNvPr id="299" name="Google Shape;299;p1"/>
          <p:cNvSpPr txBox="1"/>
          <p:nvPr>
            <p:ph idx="4294967295" type="ctrTitle"/>
          </p:nvPr>
        </p:nvSpPr>
        <p:spPr>
          <a:xfrm>
            <a:off x="7488788" y="1557005"/>
            <a:ext cx="3657000" cy="3082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Verdana"/>
              <a:buNone/>
            </a:pPr>
            <a:r>
              <a:rPr b="1" i="0" lang="en-US" sz="5400" u="none" cap="none" strike="noStrike">
                <a:solidFill>
                  <a:schemeClr val="dk1"/>
                </a:solidFill>
                <a:latin typeface="Verdana"/>
                <a:ea typeface="Verdana"/>
                <a:cs typeface="Verdana"/>
                <a:sym typeface="Verdana"/>
              </a:rPr>
              <a:t>Public Meeting </a:t>
            </a:r>
            <a:endParaRPr b="1" i="0" sz="5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4000"/>
              <a:buFont typeface="Verdana"/>
              <a:buNone/>
            </a:pPr>
            <a:r>
              <a:t/>
            </a:r>
            <a:endParaRPr b="1" i="0" sz="36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4000"/>
              <a:buFont typeface="Verdana"/>
              <a:buNone/>
            </a:pPr>
            <a:r>
              <a:rPr lang="en-US"/>
              <a:t>July 17</a:t>
            </a:r>
            <a:r>
              <a:rPr b="1" i="0" lang="en-US" sz="3600" u="none" cap="none" strike="noStrike">
                <a:solidFill>
                  <a:schemeClr val="dk1"/>
                </a:solidFill>
                <a:latin typeface="Verdana"/>
                <a:ea typeface="Verdana"/>
                <a:cs typeface="Verdana"/>
                <a:sym typeface="Verdana"/>
              </a:rPr>
              <a:t>, 2024</a:t>
            </a:r>
            <a:endParaRPr b="1" i="0" sz="3600" u="none" cap="none" strike="noStrike">
              <a:solidFill>
                <a:schemeClr val="dk1"/>
              </a:solidFill>
              <a:latin typeface="Verdana"/>
              <a:ea typeface="Verdana"/>
              <a:cs typeface="Verdana"/>
              <a:sym typeface="Verdana"/>
            </a:endParaRPr>
          </a:p>
        </p:txBody>
      </p:sp>
      <p:sp>
        <p:nvSpPr>
          <p:cNvPr id="300" name="Google Shape;300;p1"/>
          <p:cNvSpPr txBox="1"/>
          <p:nvPr/>
        </p:nvSpPr>
        <p:spPr>
          <a:xfrm>
            <a:off x="7685750" y="6027600"/>
            <a:ext cx="3263100" cy="67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@NYCCEC | nyc.gov/cec</a:t>
            </a:r>
            <a:endParaRPr b="0" i="0" sz="1800" u="none" cap="none" strike="noStrike">
              <a:solidFill>
                <a:schemeClr val="dk1"/>
              </a:solidFill>
              <a:latin typeface="Verdana"/>
              <a:ea typeface="Verdana"/>
              <a:cs typeface="Verdana"/>
              <a:sym typeface="Verdana"/>
            </a:endParaRPr>
          </a:p>
        </p:txBody>
      </p:sp>
      <p:pic>
        <p:nvPicPr>
          <p:cNvPr id="301" name="Google Shape;301;p1"/>
          <p:cNvPicPr preferRelativeResize="0"/>
          <p:nvPr/>
        </p:nvPicPr>
        <p:blipFill>
          <a:blip r:embed="rId3">
            <a:alphaModFix/>
          </a:blip>
          <a:stretch>
            <a:fillRect/>
          </a:stretch>
        </p:blipFill>
        <p:spPr>
          <a:xfrm>
            <a:off x="838189" y="508127"/>
            <a:ext cx="5841836" cy="5841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eb4b23d64f_2_29"/>
          <p:cNvSpPr txBox="1"/>
          <p:nvPr>
            <p:ph idx="1" type="body"/>
          </p:nvPr>
        </p:nvSpPr>
        <p:spPr>
          <a:xfrm>
            <a:off x="1804413" y="1503020"/>
            <a:ext cx="8020500" cy="3330600"/>
          </a:xfrm>
          <a:prstGeom prst="rect">
            <a:avLst/>
          </a:prstGeom>
        </p:spPr>
        <p:txBody>
          <a:bodyPr anchorCtr="0" anchor="t" bIns="45700" lIns="91425" spcFirstLastPara="1" rIns="91425" wrap="square" tIns="45700">
            <a:noAutofit/>
          </a:bodyPr>
          <a:lstStyle/>
          <a:p>
            <a:pPr indent="-336550" lvl="0" marL="457200" rtl="0" algn="l">
              <a:lnSpc>
                <a:spcPct val="150000"/>
              </a:lnSpc>
              <a:spcBef>
                <a:spcPts val="0"/>
              </a:spcBef>
              <a:spcAft>
                <a:spcPts val="0"/>
              </a:spcAft>
              <a:buSzPts val="1700"/>
              <a:buChar char="●"/>
            </a:pPr>
            <a:r>
              <a:rPr lang="en-US" sz="1700"/>
              <a:t>All materials used by the People’s Money for all 4 phases were translated into LL30 languages (Arabic, Bengali, Simplified/Traditional Chinese, French, Haitian Creole, Italian, Korean, Polish, Russian, Spanish, Urdu) plus Yiddish and Italian</a:t>
            </a:r>
            <a:endParaRPr sz="1700"/>
          </a:p>
          <a:p>
            <a:pPr indent="-336550" lvl="0" marL="457200" rtl="0" algn="l">
              <a:lnSpc>
                <a:spcPct val="150000"/>
              </a:lnSpc>
              <a:spcBef>
                <a:spcPts val="0"/>
              </a:spcBef>
              <a:spcAft>
                <a:spcPts val="0"/>
              </a:spcAft>
              <a:buSzPts val="1700"/>
              <a:buChar char="●"/>
            </a:pPr>
            <a:r>
              <a:rPr lang="en-US" sz="1700"/>
              <a:t>Over the phone interpretation made available to all Community Boards</a:t>
            </a:r>
            <a:endParaRPr sz="1700"/>
          </a:p>
          <a:p>
            <a:pPr indent="-336550" lvl="0" marL="457200" rtl="0" algn="l">
              <a:lnSpc>
                <a:spcPct val="150000"/>
              </a:lnSpc>
              <a:spcBef>
                <a:spcPts val="0"/>
              </a:spcBef>
              <a:spcAft>
                <a:spcPts val="0"/>
              </a:spcAft>
              <a:buSzPts val="1700"/>
              <a:buChar char="●"/>
            </a:pPr>
            <a:r>
              <a:rPr lang="en-US" sz="1700"/>
              <a:t>Presented</a:t>
            </a:r>
            <a:r>
              <a:rPr lang="en-US" sz="1700"/>
              <a:t> to Community Boards about Language Access </a:t>
            </a:r>
            <a:endParaRPr sz="1700"/>
          </a:p>
          <a:p>
            <a:pPr indent="-336550" lvl="0" marL="457200" rtl="0" algn="l">
              <a:lnSpc>
                <a:spcPct val="150000"/>
              </a:lnSpc>
              <a:spcBef>
                <a:spcPts val="0"/>
              </a:spcBef>
              <a:spcAft>
                <a:spcPts val="0"/>
              </a:spcAft>
              <a:buSzPts val="1700"/>
              <a:buChar char="●"/>
            </a:pPr>
            <a:r>
              <a:rPr lang="en-US" sz="1700"/>
              <a:t>Contracted professional translation/interpretation vendor and over the phone interpretation vendor</a:t>
            </a:r>
            <a:endParaRPr sz="1700"/>
          </a:p>
          <a:p>
            <a:pPr indent="-336550" lvl="0" marL="457200" rtl="0" algn="l">
              <a:lnSpc>
                <a:spcPct val="150000"/>
              </a:lnSpc>
              <a:spcBef>
                <a:spcPts val="0"/>
              </a:spcBef>
              <a:spcAft>
                <a:spcPts val="0"/>
              </a:spcAft>
              <a:buSzPts val="1700"/>
              <a:buChar char="●"/>
            </a:pPr>
            <a:r>
              <a:rPr lang="en-US" sz="1700"/>
              <a:t>Voter Language Assistance Program revamped posters and digital outreach materials </a:t>
            </a:r>
            <a:endParaRPr sz="1700"/>
          </a:p>
          <a:p>
            <a:pPr indent="0" lvl="0" marL="0" rtl="0" algn="l">
              <a:spcBef>
                <a:spcPts val="1000"/>
              </a:spcBef>
              <a:spcAft>
                <a:spcPts val="0"/>
              </a:spcAft>
              <a:buNone/>
            </a:pPr>
            <a:r>
              <a:t/>
            </a:r>
            <a:endParaRPr sz="1700"/>
          </a:p>
        </p:txBody>
      </p:sp>
      <p:sp>
        <p:nvSpPr>
          <p:cNvPr id="356" name="Google Shape;356;g2eb4b23d64f_2_29"/>
          <p:cNvSpPr txBox="1"/>
          <p:nvPr>
            <p:ph idx="2" type="body"/>
          </p:nvPr>
        </p:nvSpPr>
        <p:spPr>
          <a:xfrm>
            <a:off x="1804574" y="933176"/>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800"/>
              <a:t>Past Achievements </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ec786d999a_47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Budget</a:t>
            </a:r>
            <a:r>
              <a:rPr lang="en-US"/>
              <a:t> Update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ec786d999a_35_5"/>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CEC FY 25 Budget </a:t>
            </a:r>
            <a:endParaRPr/>
          </a:p>
        </p:txBody>
      </p:sp>
      <p:graphicFrame>
        <p:nvGraphicFramePr>
          <p:cNvPr id="368" name="Google Shape;368;g2ec786d999a_35_5"/>
          <p:cNvGraphicFramePr/>
          <p:nvPr/>
        </p:nvGraphicFramePr>
        <p:xfrm>
          <a:off x="1804575" y="1807750"/>
          <a:ext cx="3000000" cy="3000000"/>
        </p:xfrm>
        <a:graphic>
          <a:graphicData uri="http://schemas.openxmlformats.org/drawingml/2006/table">
            <a:tbl>
              <a:tblPr>
                <a:noFill/>
                <a:tableStyleId>{805AEC3F-E5C0-469D-9640-7B0AC3AD67AD}</a:tableStyleId>
              </a:tblPr>
              <a:tblGrid>
                <a:gridCol w="905700"/>
                <a:gridCol w="2158500"/>
                <a:gridCol w="2480700"/>
                <a:gridCol w="2887775"/>
              </a:tblGrid>
              <a:tr h="316800">
                <a:tc>
                  <a:txBody>
                    <a:bodyPr/>
                    <a:lstStyle/>
                    <a:p>
                      <a:pPr indent="0" lvl="0" marL="0" rtl="0" algn="l">
                        <a:spcBef>
                          <a:spcPts val="0"/>
                        </a:spcBef>
                        <a:spcAft>
                          <a:spcPts val="0"/>
                        </a:spcAft>
                        <a:buNone/>
                      </a:pPr>
                      <a:r>
                        <a:t/>
                      </a:r>
                      <a:endParaRPr/>
                    </a:p>
                  </a:txBody>
                  <a:tcPr marT="9525" marB="91425" marR="9525" marL="9525"/>
                </a:tc>
                <a:tc>
                  <a:txBody>
                    <a:bodyPr/>
                    <a:lstStyle/>
                    <a:p>
                      <a:pPr indent="0" lvl="0" marL="0" rtl="0" algn="l">
                        <a:lnSpc>
                          <a:spcPct val="115000"/>
                        </a:lnSpc>
                        <a:spcBef>
                          <a:spcPts val="0"/>
                        </a:spcBef>
                        <a:spcAft>
                          <a:spcPts val="0"/>
                        </a:spcAft>
                        <a:buNone/>
                      </a:pPr>
                      <a:r>
                        <a:rPr b="1" lang="en-US" sz="1900"/>
                        <a:t>ADOPT FY 24</a:t>
                      </a:r>
                      <a:endParaRPr b="1" sz="1900"/>
                    </a:p>
                  </a:txBody>
                  <a:tcPr marT="9525" marB="91425" marR="9525" marL="9525"/>
                </a:tc>
                <a:tc>
                  <a:txBody>
                    <a:bodyPr/>
                    <a:lstStyle/>
                    <a:p>
                      <a:pPr indent="0" lvl="0" marL="0" rtl="0" algn="l">
                        <a:lnSpc>
                          <a:spcPct val="115000"/>
                        </a:lnSpc>
                        <a:spcBef>
                          <a:spcPts val="0"/>
                        </a:spcBef>
                        <a:spcAft>
                          <a:spcPts val="0"/>
                        </a:spcAft>
                        <a:buNone/>
                      </a:pPr>
                      <a:r>
                        <a:rPr b="1" lang="en-US" sz="1900"/>
                        <a:t>ADOPT FY 25        </a:t>
                      </a:r>
                      <a:endParaRPr b="1" sz="1900"/>
                    </a:p>
                  </a:txBody>
                  <a:tcPr marT="9525" marB="91425" marR="9525" marL="9525"/>
                </a:tc>
                <a:tc>
                  <a:txBody>
                    <a:bodyPr/>
                    <a:lstStyle/>
                    <a:p>
                      <a:pPr indent="0" lvl="0" marL="0" rtl="0" algn="l">
                        <a:lnSpc>
                          <a:spcPct val="115000"/>
                        </a:lnSpc>
                        <a:spcBef>
                          <a:spcPts val="0"/>
                        </a:spcBef>
                        <a:spcAft>
                          <a:spcPts val="0"/>
                        </a:spcAft>
                        <a:buNone/>
                      </a:pPr>
                      <a:r>
                        <a:rPr b="1" lang="en-US" sz="1900"/>
                        <a:t>TOTAL REDUCTION</a:t>
                      </a:r>
                      <a:endParaRPr b="1" sz="1900"/>
                    </a:p>
                  </a:txBody>
                  <a:tcPr marT="9525" marB="91425" marR="9525" marL="9525"/>
                </a:tc>
              </a:tr>
              <a:tr h="339000">
                <a:tc>
                  <a:txBody>
                    <a:bodyPr/>
                    <a:lstStyle/>
                    <a:p>
                      <a:pPr indent="0" lvl="0" marL="0" rtl="0" algn="l">
                        <a:spcBef>
                          <a:spcPts val="0"/>
                        </a:spcBef>
                        <a:spcAft>
                          <a:spcPts val="0"/>
                        </a:spcAft>
                        <a:buNone/>
                      </a:pPr>
                      <a:r>
                        <a:t/>
                      </a:r>
                      <a:endParaRPr/>
                    </a:p>
                  </a:txBody>
                  <a:tcPr marT="9525" marB="91425" marR="9525" marL="9525" anchor="b"/>
                </a:tc>
                <a:tc>
                  <a:txBody>
                    <a:bodyPr/>
                    <a:lstStyle/>
                    <a:p>
                      <a:pPr indent="0" lvl="0" marL="0" rtl="0" algn="l">
                        <a:lnSpc>
                          <a:spcPct val="115000"/>
                        </a:lnSpc>
                        <a:spcBef>
                          <a:spcPts val="0"/>
                        </a:spcBef>
                        <a:spcAft>
                          <a:spcPts val="0"/>
                        </a:spcAft>
                        <a:buNone/>
                      </a:pPr>
                      <a:r>
                        <a:rPr lang="en-US" sz="2000">
                          <a:latin typeface="Calibri"/>
                          <a:ea typeface="Calibri"/>
                          <a:cs typeface="Calibri"/>
                          <a:sym typeface="Calibri"/>
                        </a:rPr>
                        <a:t>$13,515,915 </a:t>
                      </a:r>
                      <a:endParaRPr sz="2000">
                        <a:latin typeface="Calibri"/>
                        <a:ea typeface="Calibri"/>
                        <a:cs typeface="Calibri"/>
                        <a:sym typeface="Calibri"/>
                      </a:endParaRPr>
                    </a:p>
                  </a:txBody>
                  <a:tcPr marT="9525" marB="91425" marR="9525" marL="9525" anchor="b"/>
                </a:tc>
                <a:tc>
                  <a:txBody>
                    <a:bodyPr/>
                    <a:lstStyle/>
                    <a:p>
                      <a:pPr indent="0" lvl="0" marL="0" rtl="0" algn="l">
                        <a:lnSpc>
                          <a:spcPct val="115000"/>
                        </a:lnSpc>
                        <a:spcBef>
                          <a:spcPts val="0"/>
                        </a:spcBef>
                        <a:spcAft>
                          <a:spcPts val="0"/>
                        </a:spcAft>
                        <a:buNone/>
                      </a:pPr>
                      <a:r>
                        <a:rPr lang="en-US" sz="2000">
                          <a:latin typeface="Calibri"/>
                          <a:ea typeface="Calibri"/>
                          <a:cs typeface="Calibri"/>
                          <a:sym typeface="Calibri"/>
                        </a:rPr>
                        <a:t> $12,658,198              </a:t>
                      </a:r>
                      <a:endParaRPr sz="2000">
                        <a:latin typeface="Calibri"/>
                        <a:ea typeface="Calibri"/>
                        <a:cs typeface="Calibri"/>
                        <a:sym typeface="Calibri"/>
                      </a:endParaRPr>
                    </a:p>
                  </a:txBody>
                  <a:tcPr marT="9525" marB="91425" marR="9525" marL="9525" anchor="b"/>
                </a:tc>
                <a:tc>
                  <a:txBody>
                    <a:bodyPr/>
                    <a:lstStyle/>
                    <a:p>
                      <a:pPr indent="0" lvl="0" marL="0" rtl="0" algn="l">
                        <a:lnSpc>
                          <a:spcPct val="115000"/>
                        </a:lnSpc>
                        <a:spcBef>
                          <a:spcPts val="0"/>
                        </a:spcBef>
                        <a:spcAft>
                          <a:spcPts val="0"/>
                        </a:spcAft>
                        <a:buNone/>
                      </a:pPr>
                      <a:r>
                        <a:rPr lang="en-US" sz="2000">
                          <a:latin typeface="Calibri"/>
                          <a:ea typeface="Calibri"/>
                          <a:cs typeface="Calibri"/>
                          <a:sym typeface="Calibri"/>
                        </a:rPr>
                        <a:t>  </a:t>
                      </a:r>
                      <a:r>
                        <a:rPr lang="en-US" sz="2000">
                          <a:solidFill>
                            <a:srgbClr val="FF0000"/>
                          </a:solidFill>
                          <a:latin typeface="Calibri"/>
                          <a:ea typeface="Calibri"/>
                          <a:cs typeface="Calibri"/>
                          <a:sym typeface="Calibri"/>
                        </a:rPr>
                        <a:t>  $857,717</a:t>
                      </a:r>
                      <a:endParaRPr sz="2000">
                        <a:solidFill>
                          <a:srgbClr val="FF0000"/>
                        </a:solidFill>
                        <a:latin typeface="Calibri"/>
                        <a:ea typeface="Calibri"/>
                        <a:cs typeface="Calibri"/>
                        <a:sym typeface="Calibri"/>
                      </a:endParaRPr>
                    </a:p>
                  </a:txBody>
                  <a:tcPr marT="9525" marB="91425" marR="9525" marL="9525" anchor="b"/>
                </a:tc>
              </a:tr>
              <a:tr h="336100">
                <a:tc>
                  <a:txBody>
                    <a:bodyPr/>
                    <a:lstStyle/>
                    <a:p>
                      <a:pPr indent="0" lvl="0" marL="0" rtl="0" algn="l">
                        <a:spcBef>
                          <a:spcPts val="0"/>
                        </a:spcBef>
                        <a:spcAft>
                          <a:spcPts val="0"/>
                        </a:spcAft>
                        <a:buNone/>
                      </a:pPr>
                      <a:r>
                        <a:t/>
                      </a:r>
                      <a:endParaRPr sz="900"/>
                    </a:p>
                  </a:txBody>
                  <a:tcPr marT="9525" marB="91425" marR="9525" marL="9525" anchor="b"/>
                </a:tc>
                <a:tc>
                  <a:txBody>
                    <a:bodyPr/>
                    <a:lstStyle/>
                    <a:p>
                      <a:pPr indent="0" lvl="0" marL="0" rtl="0" algn="l">
                        <a:spcBef>
                          <a:spcPts val="0"/>
                        </a:spcBef>
                        <a:spcAft>
                          <a:spcPts val="0"/>
                        </a:spcAft>
                        <a:buNone/>
                      </a:pPr>
                      <a:r>
                        <a:t/>
                      </a:r>
                      <a:endParaRPr sz="900"/>
                    </a:p>
                  </a:txBody>
                  <a:tcPr marT="9525" marB="91425" marR="9525" marL="9525" anchor="b"/>
                </a:tc>
                <a:tc>
                  <a:txBody>
                    <a:bodyPr/>
                    <a:lstStyle/>
                    <a:p>
                      <a:pPr indent="0" lvl="0" marL="0" rtl="0" algn="l">
                        <a:spcBef>
                          <a:spcPts val="0"/>
                        </a:spcBef>
                        <a:spcAft>
                          <a:spcPts val="0"/>
                        </a:spcAft>
                        <a:buNone/>
                      </a:pPr>
                      <a:r>
                        <a:t/>
                      </a:r>
                      <a:endParaRPr sz="900"/>
                    </a:p>
                  </a:txBody>
                  <a:tcPr marT="9525" marB="91425" marR="9525" marL="9525" anchor="b"/>
                </a:tc>
                <a:tc>
                  <a:txBody>
                    <a:bodyPr/>
                    <a:lstStyle/>
                    <a:p>
                      <a:pPr indent="0" lvl="0" marL="0" rtl="0" algn="l">
                        <a:spcBef>
                          <a:spcPts val="0"/>
                        </a:spcBef>
                        <a:spcAft>
                          <a:spcPts val="0"/>
                        </a:spcAft>
                        <a:buNone/>
                      </a:pPr>
                      <a:r>
                        <a:t/>
                      </a:r>
                      <a:endParaRPr sz="900"/>
                    </a:p>
                  </a:txBody>
                  <a:tcPr marT="9525" marB="91425" marR="9525" marL="9525" anchor="b"/>
                </a:tc>
              </a:tr>
              <a:tr h="365575">
                <a:tc>
                  <a:txBody>
                    <a:bodyPr/>
                    <a:lstStyle/>
                    <a:p>
                      <a:pPr indent="0" lvl="0" marL="0" rtl="0" algn="l">
                        <a:spcBef>
                          <a:spcPts val="0"/>
                        </a:spcBef>
                        <a:spcAft>
                          <a:spcPts val="0"/>
                        </a:spcAft>
                        <a:buNone/>
                      </a:pPr>
                      <a:r>
                        <a:t/>
                      </a:r>
                      <a:endParaRPr sz="2300"/>
                    </a:p>
                  </a:txBody>
                  <a:tcPr marT="9525" marB="91425" marR="9525" marL="9525" anchor="b"/>
                </a:tc>
                <a:tc>
                  <a:txBody>
                    <a:bodyPr/>
                    <a:lstStyle/>
                    <a:p>
                      <a:pPr indent="0" lvl="0" marL="0" rtl="0" algn="l">
                        <a:spcBef>
                          <a:spcPts val="0"/>
                        </a:spcBef>
                        <a:spcAft>
                          <a:spcPts val="0"/>
                        </a:spcAft>
                        <a:buNone/>
                      </a:pPr>
                      <a:r>
                        <a:t/>
                      </a:r>
                      <a:endParaRPr/>
                    </a:p>
                  </a:txBody>
                  <a:tcPr marT="9525" marB="91425" marR="9525" marL="9525" anchor="b"/>
                </a:tc>
                <a:tc>
                  <a:txBody>
                    <a:bodyPr/>
                    <a:lstStyle/>
                    <a:p>
                      <a:pPr indent="0" lvl="0" marL="0" rtl="0" algn="l">
                        <a:lnSpc>
                          <a:spcPct val="115000"/>
                        </a:lnSpc>
                        <a:spcBef>
                          <a:spcPts val="0"/>
                        </a:spcBef>
                        <a:spcAft>
                          <a:spcPts val="0"/>
                        </a:spcAft>
                        <a:buNone/>
                      </a:pPr>
                      <a:r>
                        <a:rPr b="1" lang="en-US" sz="1900"/>
                        <a:t>ADOPT FY 25</a:t>
                      </a:r>
                      <a:endParaRPr b="1" sz="1900"/>
                    </a:p>
                  </a:txBody>
                  <a:tcPr marT="9525" marB="91425" marR="9525" marL="9525"/>
                </a:tc>
                <a:tc>
                  <a:txBody>
                    <a:bodyPr/>
                    <a:lstStyle/>
                    <a:p>
                      <a:pPr indent="0" lvl="0" marL="0" rtl="0" algn="l">
                        <a:lnSpc>
                          <a:spcPct val="115000"/>
                        </a:lnSpc>
                        <a:spcBef>
                          <a:spcPts val="0"/>
                        </a:spcBef>
                        <a:spcAft>
                          <a:spcPts val="0"/>
                        </a:spcAft>
                        <a:buNone/>
                      </a:pPr>
                      <a:r>
                        <a:rPr b="1" lang="en-US" sz="1900"/>
                        <a:t>Headcount</a:t>
                      </a:r>
                      <a:endParaRPr b="1" sz="1900"/>
                    </a:p>
                  </a:txBody>
                  <a:tcPr marT="9525" marB="91425" marR="9525" marL="9525"/>
                </a:tc>
              </a:tr>
              <a:tr h="365575">
                <a:tc>
                  <a:txBody>
                    <a:bodyPr/>
                    <a:lstStyle/>
                    <a:p>
                      <a:pPr indent="0" lvl="0" marL="0" rtl="0" algn="l">
                        <a:spcBef>
                          <a:spcPts val="0"/>
                        </a:spcBef>
                        <a:spcAft>
                          <a:spcPts val="0"/>
                        </a:spcAft>
                        <a:buNone/>
                      </a:pPr>
                      <a:r>
                        <a:t/>
                      </a:r>
                      <a:endParaRPr sz="2300"/>
                    </a:p>
                  </a:txBody>
                  <a:tcPr marT="9525" marB="91425" marR="9525" marL="9525" anchor="b"/>
                </a:tc>
                <a:tc>
                  <a:txBody>
                    <a:bodyPr/>
                    <a:lstStyle/>
                    <a:p>
                      <a:pPr indent="0" lvl="0" marL="0" rtl="0" algn="l">
                        <a:spcBef>
                          <a:spcPts val="0"/>
                        </a:spcBef>
                        <a:spcAft>
                          <a:spcPts val="0"/>
                        </a:spcAft>
                        <a:buNone/>
                      </a:pPr>
                      <a:r>
                        <a:rPr lang="en-US" sz="2000">
                          <a:latin typeface="Calibri"/>
                          <a:ea typeface="Calibri"/>
                          <a:cs typeface="Calibri"/>
                          <a:sym typeface="Calibri"/>
                        </a:rPr>
                        <a:t>PS</a:t>
                      </a:r>
                      <a:endParaRPr sz="2000">
                        <a:latin typeface="Calibri"/>
                        <a:ea typeface="Calibri"/>
                        <a:cs typeface="Calibri"/>
                        <a:sym typeface="Calibri"/>
                      </a:endParaRPr>
                    </a:p>
                  </a:txBody>
                  <a:tcPr marT="9525" marB="91425" marR="9525" marL="9525" anchor="b"/>
                </a:tc>
                <a:tc>
                  <a:txBody>
                    <a:bodyPr/>
                    <a:lstStyle/>
                    <a:p>
                      <a:pPr indent="0" lvl="0" marL="0" rtl="0" algn="l">
                        <a:lnSpc>
                          <a:spcPct val="115000"/>
                        </a:lnSpc>
                        <a:spcBef>
                          <a:spcPts val="0"/>
                        </a:spcBef>
                        <a:spcAft>
                          <a:spcPts val="0"/>
                        </a:spcAft>
                        <a:buNone/>
                      </a:pPr>
                      <a:r>
                        <a:rPr lang="en-US" sz="2000">
                          <a:latin typeface="Calibri"/>
                          <a:ea typeface="Calibri"/>
                          <a:cs typeface="Calibri"/>
                          <a:sym typeface="Calibri"/>
                        </a:rPr>
                        <a:t>$2,726,758 </a:t>
                      </a:r>
                      <a:endParaRPr sz="2000">
                        <a:latin typeface="Calibri"/>
                        <a:ea typeface="Calibri"/>
                        <a:cs typeface="Calibri"/>
                        <a:sym typeface="Calibri"/>
                      </a:endParaRPr>
                    </a:p>
                  </a:txBody>
                  <a:tcPr marT="9525" marB="91425" marR="9525" marL="9525" anchor="b"/>
                </a:tc>
                <a:tc>
                  <a:txBody>
                    <a:bodyPr/>
                    <a:lstStyle/>
                    <a:p>
                      <a:pPr indent="0" lvl="0" marL="0" rtl="0" algn="l">
                        <a:spcBef>
                          <a:spcPts val="0"/>
                        </a:spcBef>
                        <a:spcAft>
                          <a:spcPts val="0"/>
                        </a:spcAft>
                        <a:buNone/>
                      </a:pPr>
                      <a:r>
                        <a:rPr lang="en-US" sz="2000">
                          <a:latin typeface="Calibri"/>
                          <a:ea typeface="Calibri"/>
                          <a:cs typeface="Calibri"/>
                          <a:sym typeface="Calibri"/>
                        </a:rPr>
                        <a:t> 25</a:t>
                      </a:r>
                      <a:endParaRPr sz="2000">
                        <a:latin typeface="Calibri"/>
                        <a:ea typeface="Calibri"/>
                        <a:cs typeface="Calibri"/>
                        <a:sym typeface="Calibri"/>
                      </a:endParaRPr>
                    </a:p>
                  </a:txBody>
                  <a:tcPr marT="9525" marB="91425" marR="9525" marL="9525" anchor="b"/>
                </a:tc>
              </a:tr>
              <a:tr h="100000">
                <a:tc>
                  <a:txBody>
                    <a:bodyPr/>
                    <a:lstStyle/>
                    <a:p>
                      <a:pPr indent="0" lvl="0" marL="0" rtl="0" algn="l">
                        <a:spcBef>
                          <a:spcPts val="0"/>
                        </a:spcBef>
                        <a:spcAft>
                          <a:spcPts val="0"/>
                        </a:spcAft>
                        <a:buNone/>
                      </a:pPr>
                      <a:r>
                        <a:t/>
                      </a:r>
                      <a:endParaRPr sz="2300"/>
                    </a:p>
                  </a:txBody>
                  <a:tcPr marT="9525" marB="91425" marR="9525" marL="9525" anchor="b"/>
                </a:tc>
                <a:tc>
                  <a:txBody>
                    <a:bodyPr/>
                    <a:lstStyle/>
                    <a:p>
                      <a:pPr indent="0" lvl="0" marL="0" rtl="0" algn="l">
                        <a:spcBef>
                          <a:spcPts val="0"/>
                        </a:spcBef>
                        <a:spcAft>
                          <a:spcPts val="0"/>
                        </a:spcAft>
                        <a:buNone/>
                      </a:pPr>
                      <a:r>
                        <a:rPr lang="en-US" sz="2000">
                          <a:latin typeface="Calibri"/>
                          <a:ea typeface="Calibri"/>
                          <a:cs typeface="Calibri"/>
                          <a:sym typeface="Calibri"/>
                        </a:rPr>
                        <a:t>OTPS </a:t>
                      </a:r>
                      <a:endParaRPr sz="2000">
                        <a:latin typeface="Calibri"/>
                        <a:ea typeface="Calibri"/>
                        <a:cs typeface="Calibri"/>
                        <a:sym typeface="Calibri"/>
                      </a:endParaRPr>
                    </a:p>
                  </a:txBody>
                  <a:tcPr marT="9525" marB="91425" marR="9525" marL="9525" anchor="b"/>
                </a:tc>
                <a:tc>
                  <a:txBody>
                    <a:bodyPr/>
                    <a:lstStyle/>
                    <a:p>
                      <a:pPr indent="0" lvl="0" marL="0" rtl="0" algn="l">
                        <a:lnSpc>
                          <a:spcPct val="115000"/>
                        </a:lnSpc>
                        <a:spcBef>
                          <a:spcPts val="0"/>
                        </a:spcBef>
                        <a:spcAft>
                          <a:spcPts val="0"/>
                        </a:spcAft>
                        <a:buNone/>
                      </a:pPr>
                      <a:r>
                        <a:rPr lang="en-US" sz="2000">
                          <a:latin typeface="Calibri"/>
                          <a:ea typeface="Calibri"/>
                          <a:cs typeface="Calibri"/>
                          <a:sym typeface="Calibri"/>
                        </a:rPr>
                        <a:t> $9,931,440 </a:t>
                      </a:r>
                      <a:endParaRPr sz="2000">
                        <a:latin typeface="Calibri"/>
                        <a:ea typeface="Calibri"/>
                        <a:cs typeface="Calibri"/>
                        <a:sym typeface="Calibri"/>
                      </a:endParaRPr>
                    </a:p>
                  </a:txBody>
                  <a:tcPr marT="9525" marB="91425" marR="9525" marL="9525" anchor="b"/>
                </a:tc>
                <a:tc>
                  <a:txBody>
                    <a:bodyPr/>
                    <a:lstStyle/>
                    <a:p>
                      <a:pPr indent="0" lvl="0" marL="0" rtl="0" algn="l">
                        <a:lnSpc>
                          <a:spcPct val="115000"/>
                        </a:lnSpc>
                        <a:spcBef>
                          <a:spcPts val="0"/>
                        </a:spcBef>
                        <a:spcAft>
                          <a:spcPts val="0"/>
                        </a:spcAft>
                        <a:buNone/>
                      </a:pPr>
                      <a:r>
                        <a:t/>
                      </a:r>
                      <a:endParaRPr sz="2000">
                        <a:latin typeface="Calibri"/>
                        <a:ea typeface="Calibri"/>
                        <a:cs typeface="Calibri"/>
                        <a:sym typeface="Calibri"/>
                      </a:endParaRPr>
                    </a:p>
                  </a:txBody>
                  <a:tcPr marT="9525" marB="91425" marR="9525" marL="9525" anchor="b"/>
                </a:tc>
              </a:tr>
            </a:tbl>
          </a:graphicData>
        </a:graphic>
      </p:graphicFrame>
      <p:sp>
        <p:nvSpPr>
          <p:cNvPr id="369" name="Google Shape;369;g2ec786d999a_35_5"/>
          <p:cNvSpPr txBox="1"/>
          <p:nvPr/>
        </p:nvSpPr>
        <p:spPr>
          <a:xfrm>
            <a:off x="1431475" y="4687350"/>
            <a:ext cx="9521400" cy="8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Verdana"/>
                <a:ea typeface="Verdana"/>
                <a:cs typeface="Verdana"/>
                <a:sym typeface="Verdana"/>
              </a:rPr>
              <a:t>Highlights</a:t>
            </a:r>
            <a:endParaRPr b="1"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$2,000,000 funded for the TRIE Neighborhood Initiative (not baselined)</a:t>
            </a:r>
            <a:endParaRPr sz="1800">
              <a:solidFill>
                <a:schemeClr val="dk1"/>
              </a:solidFill>
              <a:latin typeface="Verdana"/>
              <a:ea typeface="Verdana"/>
              <a:cs typeface="Verdana"/>
              <a:sym typeface="Verdana"/>
            </a:endParaRPr>
          </a:p>
          <a:p>
            <a:pPr indent="-342900" lvl="1" marL="9144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FY 23 - $2.4 M    FY 24 - $1.8 M</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Poll site budget restored</a:t>
            </a:r>
            <a:endParaRPr sz="1800">
              <a:solidFill>
                <a:schemeClr val="dk1"/>
              </a:solidFill>
              <a:latin typeface="Verdana"/>
              <a:ea typeface="Verdana"/>
              <a:cs typeface="Verdana"/>
              <a:sym typeface="Verdana"/>
            </a:endParaRPr>
          </a:p>
          <a:p>
            <a:pPr indent="-342900" lvl="0" marL="457200" rtl="0" algn="l">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$671 K restored to the PB budget </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ec786d999a_47_4"/>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Program Updates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g2a0bffe40c6_18_654"/>
          <p:cNvPicPr preferRelativeResize="0"/>
          <p:nvPr/>
        </p:nvPicPr>
        <p:blipFill rotWithShape="1">
          <a:blip r:embed="rId3">
            <a:alphaModFix/>
          </a:blip>
          <a:srcRect b="0" l="46152" r="0" t="0"/>
          <a:stretch/>
        </p:blipFill>
        <p:spPr>
          <a:xfrm>
            <a:off x="944875" y="1188725"/>
            <a:ext cx="9926001" cy="4221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a0bffe40c6_26_19"/>
          <p:cNvSpPr txBox="1"/>
          <p:nvPr/>
        </p:nvSpPr>
        <p:spPr>
          <a:xfrm>
            <a:off x="1932752" y="1037125"/>
            <a:ext cx="8204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00"/>
              <a:buFont typeface="Arial"/>
              <a:buNone/>
            </a:pPr>
            <a:r>
              <a:rPr b="1" i="0" lang="en-US" sz="3200" u="none" cap="none" strike="noStrike">
                <a:solidFill>
                  <a:schemeClr val="dk1"/>
                </a:solidFill>
                <a:latin typeface="Verdana"/>
                <a:ea typeface="Verdana"/>
                <a:cs typeface="Verdana"/>
                <a:sym typeface="Verdana"/>
              </a:rPr>
              <a:t>Process Cycle: Current Status </a:t>
            </a:r>
            <a:endParaRPr b="1" i="0" sz="3200" u="none" cap="none" strike="noStrike">
              <a:solidFill>
                <a:schemeClr val="dk1"/>
              </a:solidFill>
              <a:latin typeface="Verdana"/>
              <a:ea typeface="Verdana"/>
              <a:cs typeface="Verdana"/>
              <a:sym typeface="Verdana"/>
            </a:endParaRPr>
          </a:p>
        </p:txBody>
      </p:sp>
      <p:pic>
        <p:nvPicPr>
          <p:cNvPr descr="Icon&#10;&#10;Description automatically generated" id="386" name="Google Shape;386;g2a0bffe40c6_26_19" title="Light bulb"/>
          <p:cNvPicPr preferRelativeResize="0"/>
          <p:nvPr/>
        </p:nvPicPr>
        <p:blipFill rotWithShape="1">
          <a:blip r:embed="rId3">
            <a:alphaModFix/>
          </a:blip>
          <a:srcRect b="0" l="0" r="0" t="0"/>
          <a:stretch/>
        </p:blipFill>
        <p:spPr>
          <a:xfrm>
            <a:off x="1246956" y="2123996"/>
            <a:ext cx="1149215" cy="1446493"/>
          </a:xfrm>
          <a:prstGeom prst="rect">
            <a:avLst/>
          </a:prstGeom>
          <a:noFill/>
          <a:ln>
            <a:noFill/>
          </a:ln>
        </p:spPr>
      </p:pic>
      <p:pic>
        <p:nvPicPr>
          <p:cNvPr descr="Icon&#10;&#10;Description automatically generated" id="387" name="Google Shape;387;g2a0bffe40c6_26_19" title="Hand holding ballot"/>
          <p:cNvPicPr preferRelativeResize="0"/>
          <p:nvPr/>
        </p:nvPicPr>
        <p:blipFill rotWithShape="1">
          <a:blip r:embed="rId4">
            <a:alphaModFix/>
          </a:blip>
          <a:srcRect b="0" l="0" r="0" t="0"/>
          <a:stretch/>
        </p:blipFill>
        <p:spPr>
          <a:xfrm>
            <a:off x="4422093" y="2235922"/>
            <a:ext cx="1334109" cy="1334109"/>
          </a:xfrm>
          <a:prstGeom prst="rect">
            <a:avLst/>
          </a:prstGeom>
          <a:noFill/>
          <a:ln>
            <a:noFill/>
          </a:ln>
        </p:spPr>
      </p:pic>
      <p:pic>
        <p:nvPicPr>
          <p:cNvPr descr="Icon&#10;&#10;Description automatically generated" id="388" name="Google Shape;388;g2a0bffe40c6_26_19" title="Hand casting a vote"/>
          <p:cNvPicPr preferRelativeResize="0"/>
          <p:nvPr/>
        </p:nvPicPr>
        <p:blipFill rotWithShape="1">
          <a:blip r:embed="rId5">
            <a:alphaModFix/>
          </a:blip>
          <a:srcRect b="0" l="0" r="0" t="0"/>
          <a:stretch/>
        </p:blipFill>
        <p:spPr>
          <a:xfrm>
            <a:off x="7258309" y="2173829"/>
            <a:ext cx="1352231" cy="1346793"/>
          </a:xfrm>
          <a:prstGeom prst="rect">
            <a:avLst/>
          </a:prstGeom>
          <a:noFill/>
          <a:ln>
            <a:noFill/>
          </a:ln>
        </p:spPr>
      </p:pic>
      <p:pic>
        <p:nvPicPr>
          <p:cNvPr descr="Logo, icon&#10;&#10;Description automatically generated" id="389" name="Google Shape;389;g2a0bffe40c6_26_19" title="Dollar sign"/>
          <p:cNvPicPr preferRelativeResize="0"/>
          <p:nvPr/>
        </p:nvPicPr>
        <p:blipFill rotWithShape="1">
          <a:blip r:embed="rId6">
            <a:alphaModFix/>
          </a:blip>
          <a:srcRect b="0" l="0" r="0" t="0"/>
          <a:stretch/>
        </p:blipFill>
        <p:spPr>
          <a:xfrm>
            <a:off x="10112633" y="2269383"/>
            <a:ext cx="819234" cy="1267200"/>
          </a:xfrm>
          <a:prstGeom prst="rect">
            <a:avLst/>
          </a:prstGeom>
          <a:noFill/>
          <a:ln>
            <a:noFill/>
          </a:ln>
        </p:spPr>
      </p:pic>
      <p:sp>
        <p:nvSpPr>
          <p:cNvPr id="390" name="Google Shape;390;g2a0bffe40c6_26_19"/>
          <p:cNvSpPr txBox="1"/>
          <p:nvPr/>
        </p:nvSpPr>
        <p:spPr>
          <a:xfrm>
            <a:off x="794567" y="3724400"/>
            <a:ext cx="21363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1: Idea Generation </a:t>
            </a:r>
            <a:endParaRPr b="0" i="0" sz="1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391" name="Google Shape;391;g2a0bffe40c6_26_19"/>
          <p:cNvSpPr txBox="1"/>
          <p:nvPr/>
        </p:nvSpPr>
        <p:spPr>
          <a:xfrm>
            <a:off x="3927665" y="3674867"/>
            <a:ext cx="2546100" cy="1277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2: Project Vetting and Development </a:t>
            </a:r>
            <a:endParaRPr b="1" i="0" sz="19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392" name="Google Shape;392;g2a0bffe40c6_26_19"/>
          <p:cNvSpPr txBox="1"/>
          <p:nvPr/>
        </p:nvSpPr>
        <p:spPr>
          <a:xfrm>
            <a:off x="7258217" y="3755200"/>
            <a:ext cx="13524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3: Voting </a:t>
            </a:r>
            <a:endParaRPr b="0" i="0" sz="1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11111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Verdana"/>
              <a:ea typeface="Verdana"/>
              <a:cs typeface="Verdana"/>
              <a:sym typeface="Verdana"/>
            </a:endParaRPr>
          </a:p>
        </p:txBody>
      </p:sp>
      <p:sp>
        <p:nvSpPr>
          <p:cNvPr id="393" name="Google Shape;393;g2a0bffe40c6_26_19"/>
          <p:cNvSpPr txBox="1"/>
          <p:nvPr/>
        </p:nvSpPr>
        <p:spPr>
          <a:xfrm>
            <a:off x="9480825" y="3724400"/>
            <a:ext cx="2624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4: Project </a:t>
            </a:r>
            <a:r>
              <a:rPr b="1" i="0" lang="en-US" sz="1700" u="none" cap="none" strike="noStrike">
                <a:solidFill>
                  <a:srgbClr val="335801"/>
                </a:solidFill>
                <a:latin typeface="Verdana"/>
                <a:ea typeface="Verdana"/>
                <a:cs typeface="Verdana"/>
                <a:sym typeface="Verdana"/>
              </a:rPr>
              <a:t>Implementation</a:t>
            </a:r>
            <a:endParaRPr b="1" i="0" sz="17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35801"/>
                </a:solidFill>
                <a:latin typeface="Verdana"/>
                <a:ea typeface="Verdana"/>
                <a:cs typeface="Verdana"/>
                <a:sym typeface="Verdana"/>
              </a:rPr>
              <a:t>And Evaluation </a:t>
            </a:r>
            <a:endParaRPr b="0" i="0" sz="1600" u="none" cap="none" strike="noStrike">
              <a:solidFill>
                <a:srgbClr val="111111"/>
              </a:solidFill>
              <a:latin typeface="Verdana"/>
              <a:ea typeface="Verdana"/>
              <a:cs typeface="Verdana"/>
              <a:sym typeface="Verdana"/>
            </a:endParaRPr>
          </a:p>
        </p:txBody>
      </p:sp>
      <p:sp>
        <p:nvSpPr>
          <p:cNvPr id="394" name="Google Shape;394;g2a0bffe40c6_26_19"/>
          <p:cNvSpPr/>
          <p:nvPr/>
        </p:nvSpPr>
        <p:spPr>
          <a:xfrm>
            <a:off x="337360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395" name="Google Shape;395;g2a0bffe40c6_26_19"/>
          <p:cNvSpPr/>
          <p:nvPr/>
        </p:nvSpPr>
        <p:spPr>
          <a:xfrm>
            <a:off x="667133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396" name="Google Shape;396;g2a0bffe40c6_26_19"/>
          <p:cNvSpPr/>
          <p:nvPr/>
        </p:nvSpPr>
        <p:spPr>
          <a:xfrm>
            <a:off x="9018897"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397" name="Google Shape;397;g2a0bffe40c6_26_19"/>
          <p:cNvSpPr txBox="1"/>
          <p:nvPr/>
        </p:nvSpPr>
        <p:spPr>
          <a:xfrm>
            <a:off x="1748600" y="4811000"/>
            <a:ext cx="1701300" cy="1121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r>
              <a:rPr b="1" i="0" lang="en-US" sz="1900" u="none" cap="none" strike="noStrike">
                <a:solidFill>
                  <a:schemeClr val="dk1"/>
                </a:solidFill>
                <a:latin typeface="Verdana"/>
                <a:ea typeface="Verdana"/>
                <a:cs typeface="Verdana"/>
                <a:sym typeface="Verdana"/>
              </a:rPr>
              <a:t> </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8" name="Google Shape;398;g2a0bffe40c6_26_19"/>
          <p:cNvSpPr txBox="1"/>
          <p:nvPr/>
        </p:nvSpPr>
        <p:spPr>
          <a:xfrm>
            <a:off x="4193125" y="4824388"/>
            <a:ext cx="2391000" cy="1121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chemeClr val="dk1"/>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99" name="Google Shape;399;g2a0bffe40c6_26_19"/>
          <p:cNvSpPr txBox="1"/>
          <p:nvPr/>
        </p:nvSpPr>
        <p:spPr>
          <a:xfrm>
            <a:off x="7027725" y="4837750"/>
            <a:ext cx="2391000" cy="1094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lang="en-US" sz="1900">
                <a:solidFill>
                  <a:schemeClr val="dk1"/>
                </a:solidFill>
                <a:highlight>
                  <a:schemeClr val="lt2"/>
                </a:highlight>
                <a:latin typeface="Verdana"/>
                <a:ea typeface="Verdana"/>
                <a:cs typeface="Verdana"/>
                <a:sym typeface="Verdana"/>
              </a:rPr>
              <a:t>Complete</a:t>
            </a:r>
            <a:endParaRPr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0" name="Google Shape;400;g2a0bffe40c6_26_19"/>
          <p:cNvSpPr txBox="1"/>
          <p:nvPr/>
        </p:nvSpPr>
        <p:spPr>
          <a:xfrm>
            <a:off x="9627975" y="4837775"/>
            <a:ext cx="1966800" cy="98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In process</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sz="19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lang="en-US" sz="1900">
                <a:solidFill>
                  <a:schemeClr val="dk1"/>
                </a:solidFill>
                <a:latin typeface="Verdana"/>
                <a:ea typeface="Verdana"/>
                <a:cs typeface="Verdana"/>
                <a:sym typeface="Verdana"/>
              </a:rPr>
              <a:t>In process</a:t>
            </a:r>
            <a:endParaRPr b="1" sz="19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1" name="Google Shape;401;g2a0bffe40c6_26_19"/>
          <p:cNvSpPr txBox="1"/>
          <p:nvPr/>
        </p:nvSpPr>
        <p:spPr>
          <a:xfrm>
            <a:off x="794575" y="4863500"/>
            <a:ext cx="1070400" cy="4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1</a:t>
            </a:r>
            <a:endParaRPr b="1"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2</a:t>
            </a:r>
            <a:endParaRPr b="1" i="0" sz="1800" u="none" cap="none" strike="noStrike">
              <a:solidFill>
                <a:schemeClr val="dk1"/>
              </a:solidFill>
              <a:latin typeface="Verdana"/>
              <a:ea typeface="Verdana"/>
              <a:cs typeface="Verdana"/>
              <a:sym typeface="Verdana"/>
            </a:endParaRPr>
          </a:p>
        </p:txBody>
      </p:sp>
      <p:sp>
        <p:nvSpPr>
          <p:cNvPr id="402" name="Google Shape;402;g2a0bffe40c6_26_19"/>
          <p:cNvSpPr txBox="1"/>
          <p:nvPr/>
        </p:nvSpPr>
        <p:spPr>
          <a:xfrm>
            <a:off x="1145350" y="1580563"/>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Fall</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3" name="Google Shape;403;g2a0bffe40c6_26_19"/>
          <p:cNvSpPr txBox="1"/>
          <p:nvPr/>
        </p:nvSpPr>
        <p:spPr>
          <a:xfrm>
            <a:off x="4412938" y="163652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Winter</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4" name="Google Shape;404;g2a0bffe40c6_26_19"/>
          <p:cNvSpPr txBox="1"/>
          <p:nvPr/>
        </p:nvSpPr>
        <p:spPr>
          <a:xfrm>
            <a:off x="7258213" y="160547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Spring</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05" name="Google Shape;405;g2a0bffe40c6_26_19"/>
          <p:cNvSpPr txBox="1"/>
          <p:nvPr/>
        </p:nvSpPr>
        <p:spPr>
          <a:xfrm>
            <a:off x="9627974" y="1588950"/>
            <a:ext cx="19668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lang="en-US" sz="1900">
                <a:solidFill>
                  <a:schemeClr val="dk1"/>
                </a:solidFill>
                <a:latin typeface="Verdana"/>
                <a:ea typeface="Verdana"/>
                <a:cs typeface="Verdana"/>
                <a:sym typeface="Verdana"/>
              </a:rPr>
              <a:t>Upcoming</a:t>
            </a:r>
            <a:r>
              <a:rPr b="0" i="0" lang="en-US" sz="1900" u="none" cap="none" strike="noStrike">
                <a:solidFill>
                  <a:schemeClr val="dk1"/>
                </a:solidFill>
                <a:latin typeface="Verdana"/>
                <a:ea typeface="Verdana"/>
                <a:cs typeface="Verdana"/>
                <a:sym typeface="Verdana"/>
              </a:rPr>
              <a:t> FY</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bba100c965_1_10"/>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412" name="Google Shape;412;g2bba100c965_1_10"/>
          <p:cNvSpPr txBox="1"/>
          <p:nvPr/>
        </p:nvSpPr>
        <p:spPr>
          <a:xfrm>
            <a:off x="903224" y="986338"/>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i="0" lang="en-US" sz="3100" u="none" cap="none" strike="noStrike">
                <a:solidFill>
                  <a:srgbClr val="000000"/>
                </a:solidFill>
                <a:latin typeface="Verdana"/>
                <a:ea typeface="Verdana"/>
                <a:cs typeface="Verdana"/>
                <a:sym typeface="Verdana"/>
              </a:rPr>
              <a:t>Cycle 2: </a:t>
            </a:r>
            <a:r>
              <a:rPr b="1" lang="en-US" sz="3100">
                <a:latin typeface="Verdana"/>
                <a:ea typeface="Verdana"/>
                <a:cs typeface="Verdana"/>
                <a:sym typeface="Verdana"/>
              </a:rPr>
              <a:t>Voting</a:t>
            </a:r>
            <a:endParaRPr b="0" i="0" sz="3100" u="none" cap="none" strike="noStrike">
              <a:solidFill>
                <a:srgbClr val="000000"/>
              </a:solidFill>
              <a:latin typeface="Verdana"/>
              <a:ea typeface="Verdana"/>
              <a:cs typeface="Verdana"/>
              <a:sym typeface="Verdana"/>
            </a:endParaRPr>
          </a:p>
        </p:txBody>
      </p:sp>
      <p:sp>
        <p:nvSpPr>
          <p:cNvPr id="413" name="Google Shape;413;g2bba100c965_1_10"/>
          <p:cNvSpPr txBox="1"/>
          <p:nvPr/>
        </p:nvSpPr>
        <p:spPr>
          <a:xfrm>
            <a:off x="503350" y="1645100"/>
            <a:ext cx="6459600" cy="524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The People's Money voting phase ran from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May 1 – June 16</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The Commission funded 88 Community partners, 3 Library Systems, and 2 CUNY campuses carrying out an online and in-person strategy in all five Boroughs and 33 Equity Neighborhoods​</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highlight>
                  <a:schemeClr val="lt1"/>
                </a:highlight>
                <a:latin typeface="Verdana"/>
                <a:ea typeface="Verdana"/>
                <a:cs typeface="Verdana"/>
                <a:sym typeface="Verdana"/>
              </a:rPr>
              <a:t>Digital Ballots Counted: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31,324 Borough ballots (5,985 more than Cycle 1)</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b="1" lang="en-US" sz="1800">
                <a:solidFill>
                  <a:schemeClr val="dk1"/>
                </a:solidFill>
                <a:highlight>
                  <a:schemeClr val="lt1"/>
                </a:highlight>
                <a:latin typeface="Verdana"/>
                <a:ea typeface="Verdana"/>
                <a:cs typeface="Verdana"/>
                <a:sym typeface="Verdana"/>
              </a:rPr>
              <a:t>Total Ballots Cast: </a:t>
            </a:r>
            <a:r>
              <a:rPr b="1" lang="en-US" sz="1800" u="sng">
                <a:solidFill>
                  <a:schemeClr val="dk1"/>
                </a:solidFill>
                <a:highlight>
                  <a:schemeClr val="lt1"/>
                </a:highlight>
                <a:latin typeface="Verdana"/>
                <a:ea typeface="Verdana"/>
                <a:cs typeface="Verdana"/>
                <a:sym typeface="Verdana"/>
              </a:rPr>
              <a:t>Still Counting Paper Ballots!</a:t>
            </a:r>
            <a:r>
              <a:rPr lang="en-US" sz="1800">
                <a:solidFill>
                  <a:schemeClr val="dk1"/>
                </a:solidFill>
                <a:highlight>
                  <a:schemeClr val="lt1"/>
                </a:highlight>
                <a:latin typeface="Verdana"/>
                <a:ea typeface="Verdana"/>
                <a:cs typeface="Verdana"/>
                <a:sym typeface="Verdana"/>
              </a:rPr>
              <a:t>​</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Announcement coming soon​!</a:t>
            </a:r>
            <a:endParaRPr sz="1800">
              <a:solidFill>
                <a:schemeClr val="dk1"/>
              </a:solidFill>
              <a:highlight>
                <a:srgbClr val="EDEBE9"/>
              </a:highlight>
            </a:endParaRPr>
          </a:p>
          <a:p>
            <a:pPr indent="0" lvl="0" marL="0" marR="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None/>
            </a:pPr>
            <a:r>
              <a:t/>
            </a:r>
            <a:endParaRPr sz="1800">
              <a:solidFill>
                <a:schemeClr val="dk1"/>
              </a:solidFill>
              <a:highlight>
                <a:srgbClr val="EDEBE9"/>
              </a:highlight>
            </a:endParaRPr>
          </a:p>
        </p:txBody>
      </p:sp>
      <p:pic>
        <p:nvPicPr>
          <p:cNvPr id="414" name="Google Shape;414;g2bba100c965_1_10"/>
          <p:cNvPicPr preferRelativeResize="0"/>
          <p:nvPr/>
        </p:nvPicPr>
        <p:blipFill rotWithShape="1">
          <a:blip r:embed="rId3">
            <a:alphaModFix/>
          </a:blip>
          <a:srcRect b="0" l="9099" r="0" t="0"/>
          <a:stretch/>
        </p:blipFill>
        <p:spPr>
          <a:xfrm>
            <a:off x="7036425" y="382600"/>
            <a:ext cx="4038601" cy="5677901"/>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ec4e9429c0_1_3"/>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421" name="Google Shape;421;g2ec4e9429c0_1_3"/>
          <p:cNvSpPr txBox="1"/>
          <p:nvPr/>
        </p:nvSpPr>
        <p:spPr>
          <a:xfrm>
            <a:off x="903224" y="986338"/>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i="0" lang="en-US" sz="3100" u="none" cap="none" strike="noStrike">
                <a:solidFill>
                  <a:srgbClr val="000000"/>
                </a:solidFill>
                <a:latin typeface="Verdana"/>
                <a:ea typeface="Verdana"/>
                <a:cs typeface="Verdana"/>
                <a:sym typeface="Verdana"/>
              </a:rPr>
              <a:t>Cycle 2: </a:t>
            </a:r>
            <a:r>
              <a:rPr b="1" lang="en-US" sz="3100">
                <a:latin typeface="Verdana"/>
                <a:ea typeface="Verdana"/>
                <a:cs typeface="Verdana"/>
                <a:sym typeface="Verdana"/>
              </a:rPr>
              <a:t>Flagship Events</a:t>
            </a:r>
            <a:endParaRPr b="0" i="0" sz="3100" u="none" cap="none" strike="noStrike">
              <a:solidFill>
                <a:srgbClr val="000000"/>
              </a:solidFill>
              <a:latin typeface="Verdana"/>
              <a:ea typeface="Verdana"/>
              <a:cs typeface="Verdana"/>
              <a:sym typeface="Verdana"/>
            </a:endParaRPr>
          </a:p>
        </p:txBody>
      </p:sp>
      <p:sp>
        <p:nvSpPr>
          <p:cNvPr id="422" name="Google Shape;422;g2ec4e9429c0_1_3"/>
          <p:cNvSpPr txBox="1"/>
          <p:nvPr/>
        </p:nvSpPr>
        <p:spPr>
          <a:xfrm>
            <a:off x="576825" y="1463650"/>
            <a:ext cx="6459600" cy="524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The CEC Hosted 5 flagship voting events with the Sunny puppets and Mama Sunny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Bronx Week Parade and Festival</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Sunset Park Puerto Rican Day Parade and Festival</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Queens Pride Parade and Festival</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Staten Island Family Fun Day</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Manhattan 9th Avenue Food Festival</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lt1"/>
                </a:highlight>
                <a:latin typeface="Verdana"/>
                <a:ea typeface="Verdana"/>
                <a:cs typeface="Verdana"/>
                <a:sym typeface="Verdana"/>
              </a:rPr>
              <a:t>As well as </a:t>
            </a:r>
            <a:r>
              <a:rPr lang="en-US" sz="1800">
                <a:solidFill>
                  <a:schemeClr val="dk1"/>
                </a:solidFill>
                <a:highlight>
                  <a:schemeClr val="lt1"/>
                </a:highlight>
                <a:latin typeface="Verdana"/>
                <a:ea typeface="Verdana"/>
                <a:cs typeface="Verdana"/>
                <a:sym typeface="Verdana"/>
              </a:rPr>
              <a:t>activations at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Governors Island</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Immigrant Plaza in Manhattan</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Union Square Farmers Market</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Powerhouse Arts Space in Brooklyn </a:t>
            </a:r>
            <a:endParaRPr sz="180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rgbClr val="EDEBE9"/>
                </a:highlight>
              </a:rPr>
              <a:t>​</a:t>
            </a:r>
            <a:endParaRPr sz="1800">
              <a:solidFill>
                <a:schemeClr val="dk1"/>
              </a:solidFill>
              <a:highlight>
                <a:srgbClr val="EDEBE9"/>
              </a:highlight>
            </a:endParaRPr>
          </a:p>
        </p:txBody>
      </p:sp>
      <p:pic>
        <p:nvPicPr>
          <p:cNvPr id="423" name="Google Shape;423;g2ec4e9429c0_1_3"/>
          <p:cNvPicPr preferRelativeResize="0"/>
          <p:nvPr/>
        </p:nvPicPr>
        <p:blipFill rotWithShape="1">
          <a:blip r:embed="rId3">
            <a:alphaModFix/>
          </a:blip>
          <a:srcRect b="0" l="19335" r="0" t="0"/>
          <a:stretch/>
        </p:blipFill>
        <p:spPr>
          <a:xfrm>
            <a:off x="7581550" y="439700"/>
            <a:ext cx="4299351" cy="3000749"/>
          </a:xfrm>
          <a:prstGeom prst="rect">
            <a:avLst/>
          </a:prstGeom>
          <a:noFill/>
          <a:ln cap="flat" cmpd="sng" w="28575">
            <a:solidFill>
              <a:schemeClr val="accent2"/>
            </a:solidFill>
            <a:prstDash val="solid"/>
            <a:round/>
            <a:headEnd len="sm" w="sm" type="none"/>
            <a:tailEnd len="sm" w="sm" type="none"/>
          </a:ln>
        </p:spPr>
      </p:pic>
      <p:pic>
        <p:nvPicPr>
          <p:cNvPr id="424" name="Google Shape;424;g2ec4e9429c0_1_3"/>
          <p:cNvPicPr preferRelativeResize="0"/>
          <p:nvPr/>
        </p:nvPicPr>
        <p:blipFill>
          <a:blip r:embed="rId4">
            <a:alphaModFix/>
          </a:blip>
          <a:stretch>
            <a:fillRect/>
          </a:stretch>
        </p:blipFill>
        <p:spPr>
          <a:xfrm>
            <a:off x="8745575" y="3440450"/>
            <a:ext cx="3337349" cy="2503000"/>
          </a:xfrm>
          <a:prstGeom prst="rect">
            <a:avLst/>
          </a:prstGeom>
          <a:noFill/>
          <a:ln cap="flat" cmpd="sng" w="28575">
            <a:solidFill>
              <a:schemeClr val="accent2"/>
            </a:solidFill>
            <a:prstDash val="solid"/>
            <a:round/>
            <a:headEnd len="sm" w="sm" type="none"/>
            <a:tailEnd len="sm" w="sm" type="none"/>
          </a:ln>
        </p:spPr>
      </p:pic>
      <p:pic>
        <p:nvPicPr>
          <p:cNvPr id="425" name="Google Shape;425;g2ec4e9429c0_1_3"/>
          <p:cNvPicPr preferRelativeResize="0"/>
          <p:nvPr/>
        </p:nvPicPr>
        <p:blipFill>
          <a:blip r:embed="rId5">
            <a:alphaModFix/>
          </a:blip>
          <a:stretch>
            <a:fillRect/>
          </a:stretch>
        </p:blipFill>
        <p:spPr>
          <a:xfrm>
            <a:off x="5998150" y="3139100"/>
            <a:ext cx="2747424" cy="3663227"/>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2ec4e9429c0_1_22"/>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432" name="Google Shape;432;g2ec4e9429c0_1_22"/>
          <p:cNvSpPr txBox="1"/>
          <p:nvPr/>
        </p:nvSpPr>
        <p:spPr>
          <a:xfrm>
            <a:off x="903224" y="986338"/>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lang="en-US" sz="3100">
                <a:latin typeface="Verdana"/>
                <a:ea typeface="Verdana"/>
                <a:cs typeface="Verdana"/>
                <a:sym typeface="Verdana"/>
              </a:rPr>
              <a:t>Projects to be Funded</a:t>
            </a:r>
            <a:endParaRPr b="0" i="0" sz="3100" u="none" cap="none" strike="noStrike">
              <a:solidFill>
                <a:srgbClr val="000000"/>
              </a:solidFill>
              <a:latin typeface="Verdana"/>
              <a:ea typeface="Verdana"/>
              <a:cs typeface="Verdana"/>
              <a:sym typeface="Verdana"/>
            </a:endParaRPr>
          </a:p>
        </p:txBody>
      </p:sp>
      <p:sp>
        <p:nvSpPr>
          <p:cNvPr id="433" name="Google Shape;433;g2ec4e9429c0_1_22"/>
          <p:cNvSpPr txBox="1"/>
          <p:nvPr/>
        </p:nvSpPr>
        <p:spPr>
          <a:xfrm>
            <a:off x="660625" y="1721300"/>
            <a:ext cx="586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 </a:t>
            </a:r>
            <a:endParaRPr/>
          </a:p>
        </p:txBody>
      </p:sp>
      <p:sp>
        <p:nvSpPr>
          <p:cNvPr id="434" name="Google Shape;434;g2ec4e9429c0_1_22"/>
          <p:cNvSpPr txBox="1"/>
          <p:nvPr/>
        </p:nvSpPr>
        <p:spPr>
          <a:xfrm>
            <a:off x="1059100" y="1646325"/>
            <a:ext cx="5977200" cy="429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br>
              <a:rPr lang="en-US" sz="2350">
                <a:solidFill>
                  <a:schemeClr val="dk1"/>
                </a:solidFill>
                <a:highlight>
                  <a:schemeClr val="lt1"/>
                </a:highlight>
                <a:latin typeface="Verdana"/>
                <a:ea typeface="Verdana"/>
                <a:cs typeface="Verdana"/>
                <a:sym typeface="Verdana"/>
              </a:rPr>
            </a:br>
            <a:r>
              <a:rPr b="1" lang="en-US" sz="2350">
                <a:solidFill>
                  <a:schemeClr val="dk1"/>
                </a:solidFill>
                <a:highlight>
                  <a:schemeClr val="lt1"/>
                </a:highlight>
                <a:latin typeface="Verdana"/>
                <a:ea typeface="Verdana"/>
                <a:cs typeface="Verdana"/>
                <a:sym typeface="Verdana"/>
              </a:rPr>
              <a:t>20 Borough Projects</a:t>
            </a:r>
            <a:endParaRPr b="1" sz="2350">
              <a:solidFill>
                <a:schemeClr val="dk1"/>
              </a:solidFill>
              <a:highlight>
                <a:schemeClr val="lt1"/>
              </a:highlight>
              <a:latin typeface="Verdana"/>
              <a:ea typeface="Verdana"/>
              <a:cs typeface="Verdana"/>
              <a:sym typeface="Verdana"/>
            </a:endParaRPr>
          </a:p>
          <a:p>
            <a:pPr indent="-349250" lvl="0" marL="736600" rtl="0" algn="l">
              <a:lnSpc>
                <a:spcPct val="115000"/>
              </a:lnSpc>
              <a:spcBef>
                <a:spcPts val="0"/>
              </a:spcBef>
              <a:spcAft>
                <a:spcPts val="0"/>
              </a:spcAft>
              <a:buClr>
                <a:schemeClr val="dk1"/>
              </a:buClr>
              <a:buSzPts val="1900"/>
              <a:buFont typeface="Arial"/>
              <a:buChar char="●"/>
            </a:pPr>
            <a:r>
              <a:rPr lang="en-US" sz="2350">
                <a:solidFill>
                  <a:schemeClr val="dk1"/>
                </a:solidFill>
                <a:highlight>
                  <a:schemeClr val="lt1"/>
                </a:highlight>
                <a:latin typeface="Verdana"/>
                <a:ea typeface="Verdana"/>
                <a:cs typeface="Verdana"/>
                <a:sym typeface="Verdana"/>
              </a:rPr>
              <a:t>Bronx – 5 @ $174,000​</a:t>
            </a:r>
            <a:endParaRPr sz="2350">
              <a:solidFill>
                <a:schemeClr val="dk1"/>
              </a:solidFill>
              <a:highlight>
                <a:schemeClr val="lt1"/>
              </a:highlight>
              <a:latin typeface="Verdana"/>
              <a:ea typeface="Verdana"/>
              <a:cs typeface="Verdana"/>
              <a:sym typeface="Verdana"/>
            </a:endParaRPr>
          </a:p>
          <a:p>
            <a:pPr indent="-349250" lvl="0" marL="736600" rtl="0" algn="l">
              <a:lnSpc>
                <a:spcPct val="115000"/>
              </a:lnSpc>
              <a:spcBef>
                <a:spcPts val="0"/>
              </a:spcBef>
              <a:spcAft>
                <a:spcPts val="0"/>
              </a:spcAft>
              <a:buClr>
                <a:schemeClr val="dk1"/>
              </a:buClr>
              <a:buSzPts val="1900"/>
              <a:buFont typeface="Arial"/>
              <a:buChar char="●"/>
            </a:pPr>
            <a:r>
              <a:rPr lang="en-US" sz="2350">
                <a:solidFill>
                  <a:schemeClr val="dk1"/>
                </a:solidFill>
                <a:highlight>
                  <a:schemeClr val="lt1"/>
                </a:highlight>
                <a:latin typeface="Verdana"/>
                <a:ea typeface="Verdana"/>
                <a:cs typeface="Verdana"/>
                <a:sym typeface="Verdana"/>
              </a:rPr>
              <a:t>Brooklyn – 5 @ $200,000​</a:t>
            </a:r>
            <a:endParaRPr sz="2350">
              <a:solidFill>
                <a:schemeClr val="dk1"/>
              </a:solidFill>
              <a:highlight>
                <a:schemeClr val="lt1"/>
              </a:highlight>
              <a:latin typeface="Verdana"/>
              <a:ea typeface="Verdana"/>
              <a:cs typeface="Verdana"/>
              <a:sym typeface="Verdana"/>
            </a:endParaRPr>
          </a:p>
          <a:p>
            <a:pPr indent="-349250" lvl="0" marL="736600" rtl="0" algn="l">
              <a:lnSpc>
                <a:spcPct val="115000"/>
              </a:lnSpc>
              <a:spcBef>
                <a:spcPts val="0"/>
              </a:spcBef>
              <a:spcAft>
                <a:spcPts val="0"/>
              </a:spcAft>
              <a:buClr>
                <a:schemeClr val="dk1"/>
              </a:buClr>
              <a:buSzPts val="1900"/>
              <a:buFont typeface="Arial"/>
              <a:buChar char="●"/>
            </a:pPr>
            <a:r>
              <a:rPr lang="en-US" sz="2350">
                <a:solidFill>
                  <a:schemeClr val="dk1"/>
                </a:solidFill>
                <a:highlight>
                  <a:schemeClr val="lt1"/>
                </a:highlight>
                <a:latin typeface="Verdana"/>
                <a:ea typeface="Verdana"/>
                <a:cs typeface="Verdana"/>
                <a:sym typeface="Verdana"/>
              </a:rPr>
              <a:t>Manhattan – 4 @ $150,000</a:t>
            </a:r>
            <a:endParaRPr sz="2350">
              <a:solidFill>
                <a:schemeClr val="dk1"/>
              </a:solidFill>
              <a:highlight>
                <a:schemeClr val="lt1"/>
              </a:highlight>
              <a:latin typeface="Verdana"/>
              <a:ea typeface="Verdana"/>
              <a:cs typeface="Verdana"/>
              <a:sym typeface="Verdana"/>
            </a:endParaRPr>
          </a:p>
          <a:p>
            <a:pPr indent="-349250" lvl="0" marL="736600" rtl="0" algn="l">
              <a:lnSpc>
                <a:spcPct val="115000"/>
              </a:lnSpc>
              <a:spcBef>
                <a:spcPts val="0"/>
              </a:spcBef>
              <a:spcAft>
                <a:spcPts val="0"/>
              </a:spcAft>
              <a:buClr>
                <a:schemeClr val="dk1"/>
              </a:buClr>
              <a:buSzPts val="1900"/>
              <a:buFont typeface="Arial"/>
              <a:buChar char="●"/>
            </a:pPr>
            <a:r>
              <a:rPr lang="en-US" sz="2350">
                <a:solidFill>
                  <a:schemeClr val="dk1"/>
                </a:solidFill>
                <a:highlight>
                  <a:schemeClr val="lt1"/>
                </a:highlight>
                <a:latin typeface="Verdana"/>
                <a:ea typeface="Verdana"/>
                <a:cs typeface="Verdana"/>
                <a:sym typeface="Verdana"/>
              </a:rPr>
              <a:t>Queens – 5 @ $170,000​</a:t>
            </a:r>
            <a:endParaRPr sz="2350">
              <a:solidFill>
                <a:schemeClr val="dk1"/>
              </a:solidFill>
              <a:highlight>
                <a:schemeClr val="lt1"/>
              </a:highlight>
              <a:latin typeface="Verdana"/>
              <a:ea typeface="Verdana"/>
              <a:cs typeface="Verdana"/>
              <a:sym typeface="Verdana"/>
            </a:endParaRPr>
          </a:p>
          <a:p>
            <a:pPr indent="-349250" lvl="0" marL="736600" rtl="0" algn="l">
              <a:lnSpc>
                <a:spcPct val="115000"/>
              </a:lnSpc>
              <a:spcBef>
                <a:spcPts val="0"/>
              </a:spcBef>
              <a:spcAft>
                <a:spcPts val="0"/>
              </a:spcAft>
              <a:buClr>
                <a:schemeClr val="dk1"/>
              </a:buClr>
              <a:buSzPts val="1900"/>
              <a:buFont typeface="Arial"/>
              <a:buChar char="●"/>
            </a:pPr>
            <a:r>
              <a:rPr lang="en-US" sz="2350">
                <a:solidFill>
                  <a:schemeClr val="dk1"/>
                </a:solidFill>
                <a:highlight>
                  <a:schemeClr val="lt1"/>
                </a:highlight>
                <a:latin typeface="Verdana"/>
                <a:ea typeface="Verdana"/>
                <a:cs typeface="Verdana"/>
                <a:sym typeface="Verdana"/>
              </a:rPr>
              <a:t>Staten Island – 1 @ $180,000​</a:t>
            </a:r>
            <a:endParaRPr sz="235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t/>
            </a:r>
            <a:endParaRPr sz="235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b="1" lang="en-US" sz="2350">
                <a:solidFill>
                  <a:schemeClr val="dk1"/>
                </a:solidFill>
                <a:highlight>
                  <a:schemeClr val="lt1"/>
                </a:highlight>
                <a:latin typeface="Verdana"/>
                <a:ea typeface="Verdana"/>
                <a:cs typeface="Verdana"/>
                <a:sym typeface="Verdana"/>
              </a:rPr>
              <a:t>Total Funding - $3,500,000</a:t>
            </a:r>
            <a:endParaRPr b="1" sz="2350">
              <a:solidFill>
                <a:schemeClr val="dk1"/>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None/>
            </a:pPr>
            <a:r>
              <a:rPr lang="en-US" sz="2350">
                <a:solidFill>
                  <a:schemeClr val="dk1"/>
                </a:solidFill>
                <a:highlight>
                  <a:srgbClr val="EDEBE9"/>
                </a:highlight>
                <a:latin typeface="Verdana"/>
                <a:ea typeface="Verdana"/>
                <a:cs typeface="Verdana"/>
                <a:sym typeface="Verdana"/>
              </a:rPr>
              <a:t>​</a:t>
            </a:r>
            <a:endParaRPr sz="2350">
              <a:solidFill>
                <a:schemeClr val="dk1"/>
              </a:solidFill>
              <a:highlight>
                <a:srgbClr val="EDEBE9"/>
              </a:highlight>
              <a:latin typeface="Verdana"/>
              <a:ea typeface="Verdana"/>
              <a:cs typeface="Verdana"/>
              <a:sym typeface="Verdana"/>
            </a:endParaRPr>
          </a:p>
        </p:txBody>
      </p:sp>
      <p:pic>
        <p:nvPicPr>
          <p:cNvPr id="435" name="Google Shape;435;g2ec4e9429c0_1_22"/>
          <p:cNvPicPr preferRelativeResize="0"/>
          <p:nvPr/>
        </p:nvPicPr>
        <p:blipFill>
          <a:blip r:embed="rId3">
            <a:alphaModFix/>
          </a:blip>
          <a:stretch>
            <a:fillRect/>
          </a:stretch>
        </p:blipFill>
        <p:spPr>
          <a:xfrm>
            <a:off x="6778133" y="1721300"/>
            <a:ext cx="5049165" cy="3786874"/>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ec786d999a_1_0"/>
          <p:cNvSpPr txBox="1"/>
          <p:nvPr/>
        </p:nvSpPr>
        <p:spPr>
          <a:xfrm>
            <a:off x="1609999" y="3784863"/>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i="0" lang="en-US" sz="3100" u="none" cap="none" strike="noStrike">
                <a:solidFill>
                  <a:srgbClr val="000000"/>
                </a:solidFill>
                <a:latin typeface="Verdana"/>
                <a:ea typeface="Verdana"/>
                <a:cs typeface="Verdana"/>
                <a:sym typeface="Verdana"/>
              </a:rPr>
              <a:t>Cycle 1: Phase 4</a:t>
            </a:r>
            <a:endParaRPr b="0" i="0" sz="3100" u="none" cap="none" strike="noStrike">
              <a:solidFill>
                <a:srgbClr val="000000"/>
              </a:solidFill>
              <a:latin typeface="Verdana"/>
              <a:ea typeface="Verdana"/>
              <a:cs typeface="Verdana"/>
              <a:sym typeface="Verdana"/>
            </a:endParaRPr>
          </a:p>
        </p:txBody>
      </p:sp>
      <p:sp>
        <p:nvSpPr>
          <p:cNvPr id="441" name="Google Shape;441;g2ec786d999a_1_0"/>
          <p:cNvSpPr txBox="1"/>
          <p:nvPr/>
        </p:nvSpPr>
        <p:spPr>
          <a:xfrm>
            <a:off x="1610001" y="1215550"/>
            <a:ext cx="6741600" cy="228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3900" u="none" cap="none" strike="noStrike">
              <a:solidFill>
                <a:schemeClr val="lt1"/>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rPr b="1" lang="en-US" sz="3900">
                <a:solidFill>
                  <a:schemeClr val="lt1"/>
                </a:solidFill>
                <a:latin typeface="Verdana"/>
                <a:ea typeface="Verdana"/>
                <a:cs typeface="Verdana"/>
                <a:sym typeface="Verdana"/>
              </a:rPr>
              <a:t>The People’s Money </a:t>
            </a:r>
            <a:r>
              <a:rPr b="1" i="0" lang="en-US" sz="3900" u="none" cap="none" strike="noStrike">
                <a:solidFill>
                  <a:schemeClr val="lt1"/>
                </a:solidFill>
                <a:latin typeface="Verdana"/>
                <a:ea typeface="Verdana"/>
                <a:cs typeface="Verdana"/>
                <a:sym typeface="Verdana"/>
              </a:rPr>
              <a:t>Project Implementation</a:t>
            </a:r>
            <a:r>
              <a:rPr b="1" i="0" lang="en-US" sz="3900" u="none" cap="none" strike="noStrike">
                <a:latin typeface="Verdana"/>
                <a:ea typeface="Verdana"/>
                <a:cs typeface="Verdana"/>
                <a:sym typeface="Verdana"/>
              </a:rPr>
              <a:t> </a:t>
            </a:r>
            <a:endParaRPr b="1" i="0" sz="3900" u="none" cap="none" strike="noStrike">
              <a:latin typeface="Verdana"/>
              <a:ea typeface="Verdana"/>
              <a:cs typeface="Verdana"/>
              <a:sym typeface="Verdana"/>
            </a:endParaRPr>
          </a:p>
        </p:txBody>
      </p:sp>
      <p:pic>
        <p:nvPicPr>
          <p:cNvPr id="442" name="Google Shape;442;g2ec786d999a_1_0"/>
          <p:cNvPicPr preferRelativeResize="0"/>
          <p:nvPr/>
        </p:nvPicPr>
        <p:blipFill>
          <a:blip r:embed="rId3">
            <a:alphaModFix/>
          </a:blip>
          <a:stretch>
            <a:fillRect/>
          </a:stretch>
        </p:blipFill>
        <p:spPr>
          <a:xfrm>
            <a:off x="8876528" y="1541475"/>
            <a:ext cx="2256825" cy="4294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2a057c19e2e_0_0"/>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Technology &amp; Housekeeping</a:t>
            </a:r>
            <a:endParaRPr b="1" i="0" sz="2800" u="none" cap="none" strike="noStrike">
              <a:solidFill>
                <a:schemeClr val="dk1"/>
              </a:solidFill>
              <a:latin typeface="Verdana"/>
              <a:ea typeface="Verdana"/>
              <a:cs typeface="Verdana"/>
              <a:sym typeface="Verdana"/>
            </a:endParaRPr>
          </a:p>
        </p:txBody>
      </p:sp>
      <p:sp>
        <p:nvSpPr>
          <p:cNvPr id="307" name="Google Shape;307;g2a057c19e2e_0_0"/>
          <p:cNvSpPr txBox="1"/>
          <p:nvPr/>
        </p:nvSpPr>
        <p:spPr>
          <a:xfrm>
            <a:off x="792900" y="1411650"/>
            <a:ext cx="10935600" cy="454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50"/>
              <a:buFont typeface="Arial"/>
              <a:buNone/>
            </a:pPr>
            <a:r>
              <a:rPr b="1" i="0" lang="en-US" sz="1450" u="none" cap="none" strike="noStrike">
                <a:solidFill>
                  <a:schemeClr val="dk1"/>
                </a:solidFill>
                <a:highlight>
                  <a:schemeClr val="lt1"/>
                </a:highlight>
                <a:latin typeface="Verdana"/>
                <a:ea typeface="Verdana"/>
                <a:cs typeface="Verdana"/>
                <a:sym typeface="Verdana"/>
              </a:rPr>
              <a:t>To Commissioners:</a:t>
            </a:r>
            <a:endParaRPr b="1" i="0" sz="1450" u="none" cap="none" strike="noStrike">
              <a:solidFill>
                <a:schemeClr val="dk1"/>
              </a:solidFill>
              <a:highlight>
                <a:srgbClr val="FFFFFF"/>
              </a:highlight>
              <a:latin typeface="Verdana"/>
              <a:ea typeface="Verdana"/>
              <a:cs typeface="Verdana"/>
              <a:sym typeface="Verdana"/>
            </a:endParaRPr>
          </a:p>
          <a:p>
            <a:pPr indent="-282575" lvl="0" marL="285750" marR="0" rtl="0" algn="l">
              <a:lnSpc>
                <a:spcPct val="114999"/>
              </a:lnSpc>
              <a:spcBef>
                <a:spcPts val="0"/>
              </a:spcBef>
              <a:spcAft>
                <a:spcPts val="0"/>
              </a:spcAft>
              <a:buClr>
                <a:srgbClr val="000000"/>
              </a:buClr>
              <a:buSzPts val="1450"/>
              <a:buFont typeface="Verdana"/>
              <a:buChar char="•"/>
            </a:pPr>
            <a:r>
              <a:rPr b="0" i="0" lang="en-US" sz="1450" u="none" cap="none" strike="noStrike">
                <a:solidFill>
                  <a:schemeClr val="dk1"/>
                </a:solidFill>
                <a:highlight>
                  <a:srgbClr val="FFFFFF"/>
                </a:highlight>
                <a:latin typeface="Verdana"/>
                <a:ea typeface="Verdana"/>
                <a:cs typeface="Verdana"/>
                <a:sym typeface="Verdana"/>
              </a:rPr>
              <a:t>In-Person Participants:Please mute your microphone when you're not speaking and turn it on when needed</a:t>
            </a:r>
            <a:endParaRPr b="1" i="0" sz="1450" u="none" cap="none" strike="noStrike">
              <a:solidFill>
                <a:schemeClr val="dk1"/>
              </a:solidFill>
              <a:highlight>
                <a:srgbClr val="FFFFFF"/>
              </a:highlight>
              <a:latin typeface="Verdana"/>
              <a:ea typeface="Verdana"/>
              <a:cs typeface="Verdana"/>
              <a:sym typeface="Verdana"/>
            </a:endParaRPr>
          </a:p>
          <a:p>
            <a:pPr indent="-282575" lvl="0" marL="285750" marR="0" rtl="0" algn="l">
              <a:lnSpc>
                <a:spcPct val="114999"/>
              </a:lnSpc>
              <a:spcBef>
                <a:spcPts val="0"/>
              </a:spcBef>
              <a:spcAft>
                <a:spcPts val="0"/>
              </a:spcAft>
              <a:buClr>
                <a:srgbClr val="000000"/>
              </a:buClr>
              <a:buSzPts val="1450"/>
              <a:buFont typeface="Verdana"/>
              <a:buChar char="•"/>
            </a:pPr>
            <a:r>
              <a:rPr b="0" i="0" lang="en-US" sz="1450" u="none" cap="none" strike="noStrike">
                <a:solidFill>
                  <a:schemeClr val="dk1"/>
                </a:solidFill>
                <a:highlight>
                  <a:srgbClr val="FFFFFF"/>
                </a:highlight>
                <a:latin typeface="Verdana"/>
                <a:ea typeface="Verdana"/>
                <a:cs typeface="Verdana"/>
                <a:sym typeface="Verdana"/>
              </a:rPr>
              <a:t>To Online Participants: Please mute your microphone when you're not speaking. Please unmute and let us know when you'd like to offer a comment, since we cannot see you. </a:t>
            </a:r>
            <a:endParaRPr b="0" i="0" sz="1450" u="none" cap="none" strike="noStrike">
              <a:solidFill>
                <a:srgbClr val="000000"/>
              </a:solidFill>
              <a:latin typeface="Verdana"/>
              <a:ea typeface="Verdana"/>
              <a:cs typeface="Verdana"/>
              <a:sym typeface="Verdana"/>
            </a:endParaRPr>
          </a:p>
          <a:p>
            <a:pPr indent="-190500" lvl="0" marL="285750" marR="0" rtl="0" algn="l">
              <a:lnSpc>
                <a:spcPct val="114999"/>
              </a:lnSpc>
              <a:spcBef>
                <a:spcPts val="0"/>
              </a:spcBef>
              <a:spcAft>
                <a:spcPts val="0"/>
              </a:spcAft>
              <a:buClr>
                <a:srgbClr val="000000"/>
              </a:buClr>
              <a:buSzPts val="1500"/>
              <a:buFont typeface="Arial"/>
              <a:buNone/>
            </a:pPr>
            <a:r>
              <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4999"/>
              </a:lnSpc>
              <a:spcBef>
                <a:spcPts val="0"/>
              </a:spcBef>
              <a:spcAft>
                <a:spcPts val="0"/>
              </a:spcAft>
              <a:buClr>
                <a:srgbClr val="000000"/>
              </a:buClr>
              <a:buSzPts val="1450"/>
              <a:buFont typeface="Arial"/>
              <a:buNone/>
            </a:pPr>
            <a:r>
              <a:rPr b="1" i="0" lang="en-US" sz="1450" u="none" cap="none" strike="noStrike">
                <a:solidFill>
                  <a:schemeClr val="dk1"/>
                </a:solidFill>
                <a:highlight>
                  <a:schemeClr val="lt1"/>
                </a:highlight>
                <a:latin typeface="Verdana"/>
                <a:ea typeface="Verdana"/>
                <a:cs typeface="Verdana"/>
                <a:sym typeface="Verdana"/>
              </a:rPr>
              <a:t>To All Participants: ​</a:t>
            </a:r>
            <a:endParaRPr b="1"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Call participants in the order they have registered for public comment prior to meeting, then during today's meeting​</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Closed Captioning:​ Closed Captioning will be displayed on the smaller screen​. </a:t>
            </a:r>
            <a:endParaRPr b="0" i="0" sz="145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rPr b="0" i="0" lang="en-US" sz="1450" u="none" cap="none" strike="noStrike">
                <a:solidFill>
                  <a:schemeClr val="dk1"/>
                </a:solidFill>
                <a:highlight>
                  <a:schemeClr val="lt1"/>
                </a:highlight>
                <a:latin typeface="Verdana"/>
                <a:ea typeface="Verdana"/>
                <a:cs typeface="Verdana"/>
                <a:sym typeface="Verdana"/>
              </a:rPr>
              <a:t>​</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450" u="none" cap="none" strike="noStrike">
                <a:solidFill>
                  <a:schemeClr val="dk1"/>
                </a:solidFill>
                <a:highlight>
                  <a:schemeClr val="lt1"/>
                </a:highlight>
                <a:latin typeface="Verdana"/>
                <a:ea typeface="Verdana"/>
                <a:cs typeface="Verdana"/>
                <a:sym typeface="Verdana"/>
              </a:rPr>
              <a:t>To In-Person Participants:​</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To submit a public comment, please add your name and affiliation to the sign in sheet by the door. We will call on you to speak in order received.​</a:t>
            </a:r>
            <a:endParaRPr b="0" i="0" sz="145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450" u="none" cap="none" strike="noStrike">
                <a:solidFill>
                  <a:schemeClr val="dk1"/>
                </a:solidFill>
                <a:highlight>
                  <a:schemeClr val="lt1"/>
                </a:highlight>
                <a:latin typeface="Verdana"/>
                <a:ea typeface="Verdana"/>
                <a:cs typeface="Verdana"/>
                <a:sym typeface="Verdana"/>
              </a:rPr>
              <a:t>To Online Participants:​</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Closed Captioning:​ Closed Captioning is available online at </a:t>
            </a:r>
            <a:r>
              <a:rPr b="0" i="0" lang="en-US" sz="1450" u="sng" cap="none" strike="noStrike">
                <a:solidFill>
                  <a:schemeClr val="hlink"/>
                </a:solidFill>
                <a:highlight>
                  <a:schemeClr val="lt1"/>
                </a:highlight>
                <a:latin typeface="Verdana"/>
                <a:ea typeface="Verdana"/>
                <a:cs typeface="Verdana"/>
                <a:sym typeface="Verdana"/>
                <a:hlinkClick r:id="rId3"/>
              </a:rPr>
              <a:t>https://bit.ly/CECCAPTIONS</a:t>
            </a:r>
            <a:r>
              <a:rPr b="0" i="0" lang="en-US" sz="1450" u="none" cap="none" strike="noStrike">
                <a:solidFill>
                  <a:schemeClr val="dk1"/>
                </a:solidFill>
                <a:highlight>
                  <a:schemeClr val="lt1"/>
                </a:highlight>
                <a:latin typeface="Verdana"/>
                <a:ea typeface="Verdana"/>
                <a:cs typeface="Verdana"/>
                <a:sym typeface="Verdana"/>
              </a:rPr>
              <a:t> </a:t>
            </a:r>
            <a:endParaRPr b="0" i="0" sz="1450" u="none" cap="none" strike="noStrike">
              <a:solidFill>
                <a:schemeClr val="dk1"/>
              </a:solidFill>
              <a:highlight>
                <a:schemeClr val="lt1"/>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To submit a public comment, please submit your name, affiliation, and public comment via email to info@civicengagement.nyc.gov or via text to 917-587-9103. We will read comments in order received.</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450" u="none" cap="none" strike="noStrike">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2bb01b62fe2_1_83"/>
          <p:cNvPicPr preferRelativeResize="0"/>
          <p:nvPr/>
        </p:nvPicPr>
        <p:blipFill rotWithShape="1">
          <a:blip r:embed="rId3">
            <a:alphaModFix/>
          </a:blip>
          <a:srcRect b="9796" l="6355" r="6944" t="6828"/>
          <a:stretch/>
        </p:blipFill>
        <p:spPr>
          <a:xfrm>
            <a:off x="605650" y="1011875"/>
            <a:ext cx="7791400" cy="5458475"/>
          </a:xfrm>
          <a:prstGeom prst="rect">
            <a:avLst/>
          </a:prstGeom>
          <a:noFill/>
          <a:ln>
            <a:noFill/>
          </a:ln>
        </p:spPr>
      </p:pic>
      <p:sp>
        <p:nvSpPr>
          <p:cNvPr id="448" name="Google Shape;448;g2bb01b62fe2_1_83"/>
          <p:cNvSpPr/>
          <p:nvPr/>
        </p:nvSpPr>
        <p:spPr>
          <a:xfrm rot="5400000">
            <a:off x="4707467" y="1719071"/>
            <a:ext cx="2777067" cy="12192000"/>
          </a:xfrm>
          <a:custGeom>
            <a:rect b="b" l="l" r="r" t="t"/>
            <a:pathLst>
              <a:path extrusionOk="0" h="18288000" w="4165600">
                <a:moveTo>
                  <a:pt x="0" y="0"/>
                </a:moveTo>
                <a:lnTo>
                  <a:pt x="4165600" y="0"/>
                </a:lnTo>
                <a:lnTo>
                  <a:pt x="4165600" y="18288000"/>
                </a:lnTo>
                <a:lnTo>
                  <a:pt x="0" y="18288000"/>
                </a:lnTo>
                <a:lnTo>
                  <a:pt x="0" y="0"/>
                </a:lnTo>
                <a:close/>
              </a:path>
            </a:pathLst>
          </a:custGeom>
          <a:blipFill rotWithShape="1">
            <a:blip r:embed="rId4">
              <a:alphaModFix amt="70000"/>
            </a:blip>
            <a:stretch>
              <a:fillRect b="0" l="0" r="0" t="0"/>
            </a:stretch>
          </a:blipFill>
          <a:ln>
            <a:noFill/>
          </a:ln>
        </p:spPr>
      </p:sp>
      <p:sp>
        <p:nvSpPr>
          <p:cNvPr id="449" name="Google Shape;449;g2bb01b62fe2_1_83"/>
          <p:cNvSpPr txBox="1"/>
          <p:nvPr/>
        </p:nvSpPr>
        <p:spPr>
          <a:xfrm>
            <a:off x="605648" y="473175"/>
            <a:ext cx="10665600" cy="52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400"/>
              <a:buFont typeface="Arial"/>
              <a:buNone/>
            </a:pPr>
            <a:r>
              <a:rPr b="1" lang="en-US" sz="3400">
                <a:latin typeface="Verdana"/>
                <a:ea typeface="Verdana"/>
                <a:cs typeface="Verdana"/>
                <a:sym typeface="Verdana"/>
              </a:rPr>
              <a:t>Types of Projects Being Implemented</a:t>
            </a:r>
            <a:endParaRPr b="0" i="0" sz="3400" u="none" cap="none" strike="noStrike">
              <a:solidFill>
                <a:srgbClr val="000000"/>
              </a:solidFill>
              <a:latin typeface="Verdana"/>
              <a:ea typeface="Verdana"/>
              <a:cs typeface="Verdana"/>
              <a:sym typeface="Verdana"/>
            </a:endParaRPr>
          </a:p>
        </p:txBody>
      </p:sp>
      <p:sp>
        <p:nvSpPr>
          <p:cNvPr id="450" name="Google Shape;450;g2bb01b62fe2_1_83"/>
          <p:cNvSpPr txBox="1"/>
          <p:nvPr/>
        </p:nvSpPr>
        <p:spPr>
          <a:xfrm>
            <a:off x="8561343" y="1822855"/>
            <a:ext cx="3392700" cy="168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900"/>
              <a:buFont typeface="Arial"/>
              <a:buNone/>
            </a:pPr>
            <a:r>
              <a:rPr b="1" i="0" lang="en-US" sz="2100" u="none" cap="none" strike="noStrike">
                <a:solidFill>
                  <a:srgbClr val="000000"/>
                </a:solidFill>
                <a:latin typeface="Verdana"/>
                <a:ea typeface="Verdana"/>
                <a:cs typeface="Verdana"/>
                <a:sym typeface="Verdana"/>
              </a:rPr>
              <a:t>Total Projects:</a:t>
            </a:r>
            <a:r>
              <a:rPr b="0" i="0" lang="en-US" sz="2100" u="none" cap="none" strike="noStrike">
                <a:solidFill>
                  <a:srgbClr val="000000"/>
                </a:solidFill>
                <a:latin typeface="Verdana"/>
                <a:ea typeface="Verdana"/>
                <a:cs typeface="Verdana"/>
                <a:sym typeface="Verdana"/>
              </a:rPr>
              <a:t> 46</a:t>
            </a:r>
            <a:endParaRPr b="0" i="0" sz="1100" u="none" cap="none" strike="noStrike">
              <a:solidFill>
                <a:srgbClr val="000000"/>
              </a:solidFill>
              <a:latin typeface="Verdana"/>
              <a:ea typeface="Verdana"/>
              <a:cs typeface="Verdana"/>
              <a:sym typeface="Verdana"/>
            </a:endParaRPr>
          </a:p>
          <a:p>
            <a:pPr indent="-222250" lvl="1" marL="406400" marR="0" rtl="0" algn="l">
              <a:lnSpc>
                <a:spcPct val="140000"/>
              </a:lnSpc>
              <a:spcBef>
                <a:spcPts val="0"/>
              </a:spcBef>
              <a:spcAft>
                <a:spcPts val="0"/>
              </a:spcAft>
              <a:buClr>
                <a:srgbClr val="000000"/>
              </a:buClr>
              <a:buSzPts val="2100"/>
              <a:buFont typeface="Verdana"/>
              <a:buChar char="•"/>
            </a:pPr>
            <a:r>
              <a:rPr b="1" i="0" lang="en-US" sz="2100" u="none" cap="none" strike="noStrike">
                <a:solidFill>
                  <a:srgbClr val="000000"/>
                </a:solidFill>
                <a:latin typeface="Verdana"/>
                <a:ea typeface="Verdana"/>
                <a:cs typeface="Verdana"/>
                <a:sym typeface="Verdana"/>
              </a:rPr>
              <a:t>13 </a:t>
            </a:r>
            <a:r>
              <a:rPr b="0" i="0" lang="en-US" sz="2100" u="none" cap="none" strike="noStrike">
                <a:solidFill>
                  <a:srgbClr val="000000"/>
                </a:solidFill>
                <a:latin typeface="Verdana"/>
                <a:ea typeface="Verdana"/>
                <a:cs typeface="Verdana"/>
                <a:sym typeface="Verdana"/>
              </a:rPr>
              <a:t>Borough Projects</a:t>
            </a:r>
            <a:endParaRPr b="0" i="0" sz="1100" u="none" cap="none" strike="noStrike">
              <a:solidFill>
                <a:srgbClr val="000000"/>
              </a:solidFill>
              <a:latin typeface="Verdana"/>
              <a:ea typeface="Verdana"/>
              <a:cs typeface="Verdana"/>
              <a:sym typeface="Verdana"/>
            </a:endParaRPr>
          </a:p>
          <a:p>
            <a:pPr indent="-222250" lvl="1" marL="406400" marR="0" rtl="0" algn="l">
              <a:lnSpc>
                <a:spcPct val="140000"/>
              </a:lnSpc>
              <a:spcBef>
                <a:spcPts val="0"/>
              </a:spcBef>
              <a:spcAft>
                <a:spcPts val="0"/>
              </a:spcAft>
              <a:buClr>
                <a:srgbClr val="000000"/>
              </a:buClr>
              <a:buSzPts val="2100"/>
              <a:buFont typeface="Verdana"/>
              <a:buChar char="•"/>
            </a:pPr>
            <a:r>
              <a:rPr b="1" i="0" lang="en-US" sz="2100" u="none" cap="none" strike="noStrike">
                <a:solidFill>
                  <a:srgbClr val="000000"/>
                </a:solidFill>
                <a:latin typeface="Verdana"/>
                <a:ea typeface="Verdana"/>
                <a:cs typeface="Verdana"/>
                <a:sym typeface="Verdana"/>
              </a:rPr>
              <a:t>33 </a:t>
            </a:r>
            <a:r>
              <a:rPr b="0" i="0" lang="en-US" sz="2100" u="none" cap="none" strike="noStrike">
                <a:solidFill>
                  <a:srgbClr val="000000"/>
                </a:solidFill>
                <a:latin typeface="Verdana"/>
                <a:ea typeface="Verdana"/>
                <a:cs typeface="Verdana"/>
                <a:sym typeface="Verdana"/>
              </a:rPr>
              <a:t>Neighborhood Projects</a:t>
            </a:r>
            <a:endParaRPr b="0" i="0" sz="1100" u="none" cap="none" strike="noStrike">
              <a:solidFill>
                <a:srgbClr val="000000"/>
              </a:solidFill>
              <a:latin typeface="Verdana"/>
              <a:ea typeface="Verdana"/>
              <a:cs typeface="Verdana"/>
              <a:sym typeface="Verdana"/>
            </a:endParaRPr>
          </a:p>
        </p:txBody>
      </p:sp>
      <p:sp>
        <p:nvSpPr>
          <p:cNvPr id="451" name="Google Shape;451;g2bb01b62fe2_1_83"/>
          <p:cNvSpPr txBox="1"/>
          <p:nvPr/>
        </p:nvSpPr>
        <p:spPr>
          <a:xfrm>
            <a:off x="8644150" y="3785650"/>
            <a:ext cx="3547800" cy="122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900"/>
              <a:buFont typeface="Arial"/>
              <a:buNone/>
            </a:pPr>
            <a:r>
              <a:rPr b="1" i="0" lang="en-US" sz="2100" u="none" cap="none" strike="noStrike">
                <a:solidFill>
                  <a:srgbClr val="000000"/>
                </a:solidFill>
                <a:latin typeface="Verdana"/>
                <a:ea typeface="Verdana"/>
                <a:cs typeface="Verdana"/>
                <a:sym typeface="Verdana"/>
              </a:rPr>
              <a:t>16 </a:t>
            </a:r>
            <a:r>
              <a:rPr b="0" i="0" lang="en-US" sz="2100" u="none" cap="none" strike="noStrike">
                <a:solidFill>
                  <a:srgbClr val="000000"/>
                </a:solidFill>
                <a:latin typeface="Verdana"/>
                <a:ea typeface="Verdana"/>
                <a:cs typeface="Verdana"/>
                <a:sym typeface="Verdana"/>
              </a:rPr>
              <a:t>project</a:t>
            </a:r>
            <a:r>
              <a:rPr b="0" i="0" lang="en-US" sz="2100" u="none" cap="none" strike="noStrike">
                <a:solidFill>
                  <a:srgbClr val="000000"/>
                </a:solidFill>
                <a:latin typeface="Verdana"/>
                <a:ea typeface="Verdana"/>
                <a:cs typeface="Verdana"/>
                <a:sym typeface="Verdana"/>
              </a:rPr>
              <a:t>s’ </a:t>
            </a:r>
            <a:r>
              <a:rPr lang="en-US" sz="2100">
                <a:latin typeface="Verdana"/>
                <a:ea typeface="Verdana"/>
                <a:cs typeface="Verdana"/>
                <a:sym typeface="Verdana"/>
              </a:rPr>
              <a:t>target pop.  </a:t>
            </a:r>
            <a:r>
              <a:rPr b="0" i="0" lang="en-US" sz="2100" u="none" cap="none" strike="noStrike">
                <a:solidFill>
                  <a:srgbClr val="000000"/>
                </a:solidFill>
                <a:latin typeface="Verdana"/>
                <a:ea typeface="Verdana"/>
                <a:cs typeface="Verdana"/>
                <a:sym typeface="Verdana"/>
              </a:rPr>
              <a:t>is</a:t>
            </a:r>
            <a:r>
              <a:rPr b="0" i="0" lang="en-US" sz="2100" u="none" cap="none" strike="noStrike">
                <a:solidFill>
                  <a:srgbClr val="000000"/>
                </a:solidFill>
                <a:latin typeface="Verdana"/>
                <a:ea typeface="Verdana"/>
                <a:cs typeface="Verdana"/>
                <a:sym typeface="Verdana"/>
              </a:rPr>
              <a:t> </a:t>
            </a:r>
            <a:r>
              <a:rPr b="1" i="0" lang="en-US" sz="2100" u="none" cap="none" strike="noStrike">
                <a:solidFill>
                  <a:srgbClr val="000000"/>
                </a:solidFill>
                <a:latin typeface="Verdana"/>
                <a:ea typeface="Verdana"/>
                <a:cs typeface="Verdana"/>
                <a:sym typeface="Verdana"/>
              </a:rPr>
              <a:t>youth </a:t>
            </a:r>
            <a:r>
              <a:rPr b="0" i="0" lang="en-US" sz="2100" u="none" cap="none" strike="noStrike">
                <a:solidFill>
                  <a:srgbClr val="000000"/>
                </a:solidFill>
                <a:latin typeface="Verdana"/>
                <a:ea typeface="Verdana"/>
                <a:cs typeface="Verdana"/>
                <a:sym typeface="Verdana"/>
              </a:rPr>
              <a:t>and </a:t>
            </a:r>
            <a:r>
              <a:rPr b="1" i="0" lang="en-US" sz="2100" u="none" cap="none" strike="noStrike">
                <a:solidFill>
                  <a:srgbClr val="000000"/>
                </a:solidFill>
                <a:latin typeface="Verdana"/>
                <a:ea typeface="Verdana"/>
                <a:cs typeface="Verdana"/>
                <a:sym typeface="Verdana"/>
              </a:rPr>
              <a:t>14 </a:t>
            </a:r>
            <a:r>
              <a:rPr b="0" i="0" lang="en-US" sz="2100" u="none" cap="none" strike="noStrike">
                <a:solidFill>
                  <a:srgbClr val="000000"/>
                </a:solidFill>
                <a:latin typeface="Verdana"/>
                <a:ea typeface="Verdana"/>
                <a:cs typeface="Verdana"/>
                <a:sym typeface="Verdana"/>
              </a:rPr>
              <a:t>are </a:t>
            </a:r>
            <a:r>
              <a:rPr b="1" i="0" lang="en-US" sz="2100" u="none" cap="none" strike="noStrike">
                <a:solidFill>
                  <a:srgbClr val="000000"/>
                </a:solidFill>
                <a:latin typeface="Verdana"/>
                <a:ea typeface="Verdana"/>
                <a:cs typeface="Verdana"/>
                <a:sym typeface="Verdana"/>
              </a:rPr>
              <a:t>intergenerational</a:t>
            </a:r>
            <a:r>
              <a:rPr lang="en-US" sz="2100">
                <a:latin typeface="Verdana"/>
                <a:ea typeface="Verdana"/>
                <a:cs typeface="Verdana"/>
                <a:sym typeface="Verdana"/>
              </a:rPr>
              <a:t>.</a:t>
            </a:r>
            <a:endParaRPr b="0" i="0" sz="1100" u="none" cap="none" strike="noStrike">
              <a:solidFill>
                <a:srgbClr val="00000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bb01b62fe2_1_137"/>
          <p:cNvSpPr/>
          <p:nvPr/>
        </p:nvSpPr>
        <p:spPr>
          <a:xfrm>
            <a:off x="9454050" y="3227350"/>
            <a:ext cx="2651700" cy="1527000"/>
          </a:xfrm>
          <a:prstGeom prst="rect">
            <a:avLst/>
          </a:prstGeom>
          <a:gradFill>
            <a:gsLst>
              <a:gs pos="0">
                <a:srgbClr val="A0D56A"/>
              </a:gs>
              <a:gs pos="100000">
                <a:schemeClr val="l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7" name="Google Shape;457;g2bb01b62fe2_1_137"/>
          <p:cNvSpPr/>
          <p:nvPr/>
        </p:nvSpPr>
        <p:spPr>
          <a:xfrm>
            <a:off x="9454050" y="1318850"/>
            <a:ext cx="2651700" cy="1527000"/>
          </a:xfrm>
          <a:prstGeom prst="rect">
            <a:avLst/>
          </a:prstGeom>
          <a:gradFill>
            <a:gsLst>
              <a:gs pos="0">
                <a:srgbClr val="A0D56A"/>
              </a:gs>
              <a:gs pos="100000">
                <a:schemeClr val="l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8" name="Google Shape;458;g2bb01b62fe2_1_137"/>
          <p:cNvSpPr/>
          <p:nvPr/>
        </p:nvSpPr>
        <p:spPr>
          <a:xfrm>
            <a:off x="9976647" y="4665913"/>
            <a:ext cx="2444075" cy="2444075"/>
          </a:xfrm>
          <a:custGeom>
            <a:rect b="b" l="l" r="r" t="t"/>
            <a:pathLst>
              <a:path extrusionOk="0" h="3666112" w="3666112">
                <a:moveTo>
                  <a:pt x="0" y="0"/>
                </a:moveTo>
                <a:lnTo>
                  <a:pt x="3666113" y="0"/>
                </a:lnTo>
                <a:lnTo>
                  <a:pt x="3666113" y="3666112"/>
                </a:lnTo>
                <a:lnTo>
                  <a:pt x="0" y="3666112"/>
                </a:lnTo>
                <a:lnTo>
                  <a:pt x="0" y="0"/>
                </a:lnTo>
                <a:close/>
              </a:path>
            </a:pathLst>
          </a:custGeom>
          <a:blipFill rotWithShape="1">
            <a:blip r:embed="rId3">
              <a:alphaModFix/>
            </a:blip>
            <a:stretch>
              <a:fillRect b="0" l="0" r="0" t="0"/>
            </a:stretch>
          </a:blipFill>
          <a:ln>
            <a:noFill/>
          </a:ln>
        </p:spPr>
      </p:sp>
      <p:grpSp>
        <p:nvGrpSpPr>
          <p:cNvPr id="459" name="Google Shape;459;g2bb01b62fe2_1_137"/>
          <p:cNvGrpSpPr/>
          <p:nvPr/>
        </p:nvGrpSpPr>
        <p:grpSpPr>
          <a:xfrm>
            <a:off x="422468" y="1400410"/>
            <a:ext cx="8773931" cy="4911550"/>
            <a:chOff x="422468" y="1552810"/>
            <a:chExt cx="8773931" cy="4911550"/>
          </a:xfrm>
        </p:grpSpPr>
        <p:grpSp>
          <p:nvGrpSpPr>
            <p:cNvPr id="460" name="Google Shape;460;g2bb01b62fe2_1_137"/>
            <p:cNvGrpSpPr/>
            <p:nvPr/>
          </p:nvGrpSpPr>
          <p:grpSpPr>
            <a:xfrm>
              <a:off x="422468" y="1552810"/>
              <a:ext cx="8773931" cy="4911550"/>
              <a:chOff x="0" y="-19050"/>
              <a:chExt cx="3622747" cy="2027974"/>
            </a:xfrm>
          </p:grpSpPr>
          <p:sp>
            <p:nvSpPr>
              <p:cNvPr id="461" name="Google Shape;461;g2bb01b62fe2_1_137"/>
              <p:cNvSpPr/>
              <p:nvPr/>
            </p:nvSpPr>
            <p:spPr>
              <a:xfrm>
                <a:off x="0" y="0"/>
                <a:ext cx="3622747" cy="2008924"/>
              </a:xfrm>
              <a:custGeom>
                <a:rect b="b" l="l" r="r" t="t"/>
                <a:pathLst>
                  <a:path extrusionOk="0" h="2008924" w="3622747">
                    <a:moveTo>
                      <a:pt x="30001" y="0"/>
                    </a:moveTo>
                    <a:lnTo>
                      <a:pt x="3592746" y="0"/>
                    </a:lnTo>
                    <a:cubicBezTo>
                      <a:pt x="3600703" y="0"/>
                      <a:pt x="3608334" y="3161"/>
                      <a:pt x="3613960" y="8787"/>
                    </a:cubicBezTo>
                    <a:cubicBezTo>
                      <a:pt x="3619586" y="14413"/>
                      <a:pt x="3622747" y="22044"/>
                      <a:pt x="3622747" y="30001"/>
                    </a:cubicBezTo>
                    <a:lnTo>
                      <a:pt x="3622747" y="1978923"/>
                    </a:lnTo>
                    <a:cubicBezTo>
                      <a:pt x="3622747" y="1986880"/>
                      <a:pt x="3619586" y="1994511"/>
                      <a:pt x="3613960" y="2000137"/>
                    </a:cubicBezTo>
                    <a:cubicBezTo>
                      <a:pt x="3608334" y="2005763"/>
                      <a:pt x="3600703" y="2008924"/>
                      <a:pt x="3592746" y="2008924"/>
                    </a:cubicBezTo>
                    <a:lnTo>
                      <a:pt x="30001" y="2008924"/>
                    </a:lnTo>
                    <a:cubicBezTo>
                      <a:pt x="22044" y="2008924"/>
                      <a:pt x="14413" y="2005763"/>
                      <a:pt x="8787" y="2000137"/>
                    </a:cubicBezTo>
                    <a:cubicBezTo>
                      <a:pt x="3161" y="1994511"/>
                      <a:pt x="0" y="1986880"/>
                      <a:pt x="0" y="1978923"/>
                    </a:cubicBezTo>
                    <a:lnTo>
                      <a:pt x="0" y="30001"/>
                    </a:lnTo>
                    <a:cubicBezTo>
                      <a:pt x="0" y="22044"/>
                      <a:pt x="3161" y="14413"/>
                      <a:pt x="8787" y="8787"/>
                    </a:cubicBezTo>
                    <a:cubicBezTo>
                      <a:pt x="14413" y="3161"/>
                      <a:pt x="22044" y="0"/>
                      <a:pt x="3000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bb01b62fe2_1_137"/>
              <p:cNvSpPr txBox="1"/>
              <p:nvPr/>
            </p:nvSpPr>
            <p:spPr>
              <a:xfrm>
                <a:off x="0" y="-19050"/>
                <a:ext cx="3622747" cy="2027974"/>
              </a:xfrm>
              <a:prstGeom prst="rect">
                <a:avLst/>
              </a:prstGeom>
              <a:noFill/>
              <a:ln>
                <a:noFill/>
              </a:ln>
            </p:spPr>
            <p:txBody>
              <a:bodyPr anchorCtr="0" anchor="ctr" bIns="33875" lIns="33875" spcFirstLastPara="1" rIns="33875" wrap="square" tIns="33875">
                <a:noAutofit/>
              </a:bodyPr>
              <a:lstStyle/>
              <a:p>
                <a:pPr indent="0" lvl="0" marL="0" marR="0" rtl="0" algn="ctr">
                  <a:lnSpc>
                    <a:spcPct val="158833"/>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463" name="Google Shape;463;g2bb01b62fe2_1_137"/>
            <p:cNvSpPr/>
            <p:nvPr/>
          </p:nvSpPr>
          <p:spPr>
            <a:xfrm>
              <a:off x="715288" y="1764515"/>
              <a:ext cx="8188387" cy="4575863"/>
            </a:xfrm>
            <a:custGeom>
              <a:rect b="b" l="l" r="r" t="t"/>
              <a:pathLst>
                <a:path extrusionOk="0" h="6863795" w="12282580">
                  <a:moveTo>
                    <a:pt x="0" y="0"/>
                  </a:moveTo>
                  <a:lnTo>
                    <a:pt x="12282580" y="0"/>
                  </a:lnTo>
                  <a:lnTo>
                    <a:pt x="12282580" y="6863795"/>
                  </a:lnTo>
                  <a:lnTo>
                    <a:pt x="0" y="6863795"/>
                  </a:lnTo>
                  <a:lnTo>
                    <a:pt x="0" y="0"/>
                  </a:lnTo>
                  <a:close/>
                </a:path>
              </a:pathLst>
            </a:custGeom>
            <a:blipFill rotWithShape="1">
              <a:blip r:embed="rId4">
                <a:alphaModFix/>
              </a:blip>
              <a:stretch>
                <a:fillRect b="0" l="0" r="0" t="0"/>
              </a:stretch>
            </a:blipFill>
            <a:ln>
              <a:noFill/>
            </a:ln>
          </p:spPr>
        </p:sp>
      </p:grpSp>
      <p:sp>
        <p:nvSpPr>
          <p:cNvPr id="464" name="Google Shape;464;g2bb01b62fe2_1_137"/>
          <p:cNvSpPr txBox="1"/>
          <p:nvPr/>
        </p:nvSpPr>
        <p:spPr>
          <a:xfrm>
            <a:off x="773396" y="533400"/>
            <a:ext cx="8003700" cy="52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400"/>
              <a:buFont typeface="Arial"/>
              <a:buNone/>
            </a:pPr>
            <a:r>
              <a:rPr b="1" lang="en-US" sz="3400">
                <a:latin typeface="Verdana"/>
                <a:ea typeface="Verdana"/>
                <a:cs typeface="Verdana"/>
                <a:sym typeface="Verdana"/>
              </a:rPr>
              <a:t>Implementing </a:t>
            </a:r>
            <a:r>
              <a:rPr b="1" i="0" lang="en-US" sz="3400" u="none" cap="none" strike="noStrike">
                <a:solidFill>
                  <a:srgbClr val="000000"/>
                </a:solidFill>
                <a:latin typeface="Verdana"/>
                <a:ea typeface="Verdana"/>
                <a:cs typeface="Verdana"/>
                <a:sym typeface="Verdana"/>
              </a:rPr>
              <a:t>Partners</a:t>
            </a:r>
            <a:endParaRPr b="0" i="0" sz="3400" u="none" cap="none" strike="noStrike">
              <a:solidFill>
                <a:srgbClr val="000000"/>
              </a:solidFill>
              <a:latin typeface="Verdana"/>
              <a:ea typeface="Verdana"/>
              <a:cs typeface="Verdana"/>
              <a:sym typeface="Verdana"/>
            </a:endParaRPr>
          </a:p>
        </p:txBody>
      </p:sp>
      <p:sp>
        <p:nvSpPr>
          <p:cNvPr id="465" name="Google Shape;465;g2bb01b62fe2_1_137"/>
          <p:cNvSpPr txBox="1"/>
          <p:nvPr/>
        </p:nvSpPr>
        <p:spPr>
          <a:xfrm>
            <a:off x="9551225" y="3428200"/>
            <a:ext cx="2360100" cy="11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400"/>
              <a:buFont typeface="Arial"/>
              <a:buNone/>
            </a:pPr>
            <a:r>
              <a:rPr b="1" i="0" lang="en-US" sz="3400" u="none" cap="none" strike="noStrike">
                <a:solidFill>
                  <a:srgbClr val="434343"/>
                </a:solidFill>
                <a:latin typeface="Verdana"/>
                <a:ea typeface="Verdana"/>
                <a:cs typeface="Verdana"/>
                <a:sym typeface="Verdana"/>
              </a:rPr>
              <a:t>44 CBO Partners</a:t>
            </a:r>
            <a:endParaRPr b="1" i="0" sz="3400" u="none" cap="none" strike="noStrike">
              <a:solidFill>
                <a:srgbClr val="434343"/>
              </a:solidFill>
              <a:latin typeface="Verdana"/>
              <a:ea typeface="Verdana"/>
              <a:cs typeface="Verdana"/>
              <a:sym typeface="Verdana"/>
            </a:endParaRPr>
          </a:p>
        </p:txBody>
      </p:sp>
      <p:sp>
        <p:nvSpPr>
          <p:cNvPr id="466" name="Google Shape;466;g2bb01b62fe2_1_137"/>
          <p:cNvSpPr txBox="1"/>
          <p:nvPr/>
        </p:nvSpPr>
        <p:spPr>
          <a:xfrm>
            <a:off x="9723160" y="1447011"/>
            <a:ext cx="2002200" cy="112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3400"/>
              <a:buFont typeface="Arial"/>
              <a:buNone/>
            </a:pPr>
            <a:r>
              <a:rPr b="1" i="0" lang="en-US" sz="3400" u="none" cap="none" strike="noStrike">
                <a:solidFill>
                  <a:srgbClr val="434343"/>
                </a:solidFill>
                <a:latin typeface="Verdana"/>
                <a:ea typeface="Verdana"/>
                <a:cs typeface="Verdana"/>
                <a:sym typeface="Verdana"/>
              </a:rPr>
              <a:t>4</a:t>
            </a:r>
            <a:r>
              <a:rPr b="1" lang="en-US" sz="3400">
                <a:solidFill>
                  <a:srgbClr val="434343"/>
                </a:solidFill>
                <a:latin typeface="Verdana"/>
                <a:ea typeface="Verdana"/>
                <a:cs typeface="Verdana"/>
                <a:sym typeface="Verdana"/>
              </a:rPr>
              <a:t>6</a:t>
            </a:r>
            <a:r>
              <a:rPr b="1" i="0" lang="en-US" sz="3400" u="none" cap="none" strike="noStrike">
                <a:solidFill>
                  <a:srgbClr val="434343"/>
                </a:solidFill>
                <a:latin typeface="Verdana"/>
                <a:ea typeface="Verdana"/>
                <a:cs typeface="Verdana"/>
                <a:sym typeface="Verdana"/>
              </a:rPr>
              <a:t> </a:t>
            </a:r>
            <a:r>
              <a:rPr b="1" lang="en-US" sz="3400">
                <a:solidFill>
                  <a:srgbClr val="434343"/>
                </a:solidFill>
                <a:latin typeface="Verdana"/>
                <a:ea typeface="Verdana"/>
                <a:cs typeface="Verdana"/>
                <a:sym typeface="Verdana"/>
              </a:rPr>
              <a:t>Projects</a:t>
            </a:r>
            <a:endParaRPr b="1" i="0" sz="3400" u="none" cap="none" strike="noStrike">
              <a:solidFill>
                <a:srgbClr val="434343"/>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ec786d999a_3_33"/>
          <p:cNvSpPr/>
          <p:nvPr/>
        </p:nvSpPr>
        <p:spPr>
          <a:xfrm rot="5400000">
            <a:off x="4698111" y="1713187"/>
            <a:ext cx="2780538" cy="12207240"/>
          </a:xfrm>
          <a:custGeom>
            <a:rect b="b" l="l" r="r" t="t"/>
            <a:pathLst>
              <a:path extrusionOk="0" h="18288000" w="4165600">
                <a:moveTo>
                  <a:pt x="0" y="0"/>
                </a:moveTo>
                <a:lnTo>
                  <a:pt x="4165600" y="0"/>
                </a:lnTo>
                <a:lnTo>
                  <a:pt x="4165600" y="18288000"/>
                </a:lnTo>
                <a:lnTo>
                  <a:pt x="0" y="18288000"/>
                </a:lnTo>
                <a:lnTo>
                  <a:pt x="0" y="0"/>
                </a:lnTo>
                <a:close/>
              </a:path>
            </a:pathLst>
          </a:custGeom>
          <a:blipFill rotWithShape="1">
            <a:blip r:embed="rId3">
              <a:alphaModFix amt="70000"/>
            </a:blip>
            <a:stretch>
              <a:fillRect b="0" l="0" r="0" t="0"/>
            </a:stretch>
          </a:blipFill>
          <a:ln>
            <a:noFill/>
          </a:ln>
        </p:spPr>
      </p:sp>
      <p:sp>
        <p:nvSpPr>
          <p:cNvPr id="472" name="Google Shape;472;g2ec786d999a_3_33"/>
          <p:cNvSpPr txBox="1"/>
          <p:nvPr/>
        </p:nvSpPr>
        <p:spPr>
          <a:xfrm>
            <a:off x="605655" y="473171"/>
            <a:ext cx="7587300" cy="52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400"/>
              <a:buFont typeface="Arial"/>
              <a:buNone/>
            </a:pPr>
            <a:r>
              <a:rPr b="1" lang="en-US" sz="3400">
                <a:latin typeface="Verdana"/>
                <a:ea typeface="Verdana"/>
                <a:cs typeface="Verdana"/>
                <a:sym typeface="Verdana"/>
              </a:rPr>
              <a:t>Implementation Updates</a:t>
            </a:r>
            <a:endParaRPr b="1" i="0" sz="3400" u="none" cap="none" strike="noStrike">
              <a:solidFill>
                <a:srgbClr val="000000"/>
              </a:solidFill>
              <a:latin typeface="Verdana"/>
              <a:ea typeface="Verdana"/>
              <a:cs typeface="Verdana"/>
              <a:sym typeface="Verdana"/>
            </a:endParaRPr>
          </a:p>
        </p:txBody>
      </p:sp>
      <p:sp>
        <p:nvSpPr>
          <p:cNvPr id="473" name="Google Shape;473;g2ec786d999a_3_33"/>
          <p:cNvSpPr txBox="1"/>
          <p:nvPr/>
        </p:nvSpPr>
        <p:spPr>
          <a:xfrm>
            <a:off x="685800" y="1223250"/>
            <a:ext cx="7171800" cy="1345500"/>
          </a:xfrm>
          <a:prstGeom prst="rect">
            <a:avLst/>
          </a:prstGeom>
          <a:noFill/>
          <a:ln>
            <a:noFill/>
          </a:ln>
        </p:spPr>
        <p:txBody>
          <a:bodyPr anchorCtr="0" anchor="t" bIns="0" lIns="0" spcFirstLastPara="1" rIns="0" wrap="square" tIns="0">
            <a:noAutofit/>
          </a:bodyPr>
          <a:lstStyle/>
          <a:p>
            <a:pPr indent="-361950" lvl="0" marL="457200" marR="0" rtl="0" algn="l">
              <a:lnSpc>
                <a:spcPct val="100000"/>
              </a:lnSpc>
              <a:spcBef>
                <a:spcPts val="1000"/>
              </a:spcBef>
              <a:spcAft>
                <a:spcPts val="0"/>
              </a:spcAft>
              <a:buClr>
                <a:srgbClr val="000000"/>
              </a:buClr>
              <a:buSzPts val="2100"/>
              <a:buFont typeface="Verdana"/>
              <a:buChar char="●"/>
            </a:pPr>
            <a:r>
              <a:rPr lang="en-US" sz="2100">
                <a:latin typeface="Verdana"/>
                <a:ea typeface="Verdana"/>
                <a:cs typeface="Verdana"/>
                <a:sym typeface="Verdana"/>
              </a:rPr>
              <a:t>Organizations implementing projects in TRIE neighborhoods are submitting final reports to the CEC outlining the project and summarizing its impact on the community.</a:t>
            </a:r>
            <a:endParaRPr sz="2100">
              <a:latin typeface="Verdana"/>
              <a:ea typeface="Verdana"/>
              <a:cs typeface="Verdana"/>
              <a:sym typeface="Verdana"/>
            </a:endParaRPr>
          </a:p>
          <a:p>
            <a:pPr indent="-361950" lvl="0" marL="457200" marR="0" rtl="0" algn="l">
              <a:lnSpc>
                <a:spcPct val="100000"/>
              </a:lnSpc>
              <a:spcBef>
                <a:spcPts val="1000"/>
              </a:spcBef>
              <a:spcAft>
                <a:spcPts val="0"/>
              </a:spcAft>
              <a:buSzPts val="2100"/>
              <a:buFont typeface="Verdana"/>
              <a:buChar char="●"/>
            </a:pPr>
            <a:r>
              <a:rPr lang="en-US" sz="2100">
                <a:latin typeface="Verdana"/>
                <a:ea typeface="Verdana"/>
                <a:cs typeface="Verdana"/>
                <a:sym typeface="Verdana"/>
              </a:rPr>
              <a:t>Borough implementing partners will report on their projects in the Fall.</a:t>
            </a:r>
            <a:endParaRPr sz="2100">
              <a:latin typeface="Verdana"/>
              <a:ea typeface="Verdana"/>
              <a:cs typeface="Verdana"/>
              <a:sym typeface="Verdana"/>
            </a:endParaRPr>
          </a:p>
          <a:p>
            <a:pPr indent="-361950" lvl="0" marL="457200" marR="0" rtl="0" algn="l">
              <a:lnSpc>
                <a:spcPct val="100000"/>
              </a:lnSpc>
              <a:spcBef>
                <a:spcPts val="1000"/>
              </a:spcBef>
              <a:spcAft>
                <a:spcPts val="0"/>
              </a:spcAft>
              <a:buSzPts val="2100"/>
              <a:buFont typeface="Verdana"/>
              <a:buChar char="●"/>
            </a:pPr>
            <a:r>
              <a:rPr lang="en-US" sz="2100">
                <a:latin typeface="Verdana"/>
                <a:ea typeface="Verdana"/>
                <a:cs typeface="Verdana"/>
                <a:sym typeface="Verdana"/>
              </a:rPr>
              <a:t>These reports include an executive summary, introduction, project background, objectives, methodology, key findings, analysis/ interpretation, and recommendations. </a:t>
            </a:r>
            <a:endParaRPr sz="2100">
              <a:latin typeface="Verdana"/>
              <a:ea typeface="Verdana"/>
              <a:cs typeface="Verdana"/>
              <a:sym typeface="Verdana"/>
            </a:endParaRPr>
          </a:p>
          <a:p>
            <a:pPr indent="-361950" lvl="0" marL="457200" marR="0" rtl="0" algn="l">
              <a:lnSpc>
                <a:spcPct val="100000"/>
              </a:lnSpc>
              <a:spcBef>
                <a:spcPts val="1000"/>
              </a:spcBef>
              <a:spcAft>
                <a:spcPts val="1000"/>
              </a:spcAft>
              <a:buSzPts val="2100"/>
              <a:buFont typeface="Verdana"/>
              <a:buChar char="●"/>
            </a:pPr>
            <a:r>
              <a:rPr lang="en-US" sz="2100">
                <a:latin typeface="Verdana"/>
                <a:ea typeface="Verdana"/>
                <a:cs typeface="Verdana"/>
                <a:sym typeface="Verdana"/>
              </a:rPr>
              <a:t>We have an Americorp member who is going to be working with us to support the Project Implementation phase!</a:t>
            </a:r>
            <a:endParaRPr sz="2100">
              <a:latin typeface="Verdana"/>
              <a:ea typeface="Verdana"/>
              <a:cs typeface="Verdana"/>
              <a:sym typeface="Verdana"/>
            </a:endParaRPr>
          </a:p>
        </p:txBody>
      </p:sp>
      <p:pic>
        <p:nvPicPr>
          <p:cNvPr id="474" name="Google Shape;474;g2ec786d999a_3_33"/>
          <p:cNvPicPr preferRelativeResize="0"/>
          <p:nvPr/>
        </p:nvPicPr>
        <p:blipFill>
          <a:blip r:embed="rId4">
            <a:alphaModFix/>
          </a:blip>
          <a:stretch>
            <a:fillRect/>
          </a:stretch>
        </p:blipFill>
        <p:spPr>
          <a:xfrm>
            <a:off x="8192950" y="396975"/>
            <a:ext cx="3830576" cy="2882508"/>
          </a:xfrm>
          <a:prstGeom prst="rect">
            <a:avLst/>
          </a:prstGeom>
          <a:noFill/>
          <a:ln cap="flat" cmpd="sng" w="19050">
            <a:solidFill>
              <a:srgbClr val="81C738"/>
            </a:solidFill>
            <a:prstDash val="solid"/>
            <a:round/>
            <a:headEnd len="sm" w="sm" type="none"/>
            <a:tailEnd len="sm" w="sm" type="none"/>
          </a:ln>
        </p:spPr>
      </p:pic>
      <p:pic>
        <p:nvPicPr>
          <p:cNvPr id="475" name="Google Shape;475;g2ec786d999a_3_33"/>
          <p:cNvPicPr preferRelativeResize="0"/>
          <p:nvPr/>
        </p:nvPicPr>
        <p:blipFill>
          <a:blip r:embed="rId5">
            <a:alphaModFix/>
          </a:blip>
          <a:stretch>
            <a:fillRect/>
          </a:stretch>
        </p:blipFill>
        <p:spPr>
          <a:xfrm>
            <a:off x="8192950" y="3377775"/>
            <a:ext cx="3830574" cy="2872931"/>
          </a:xfrm>
          <a:prstGeom prst="rect">
            <a:avLst/>
          </a:prstGeom>
          <a:noFill/>
          <a:ln cap="flat" cmpd="sng" w="19050">
            <a:solidFill>
              <a:srgbClr val="81C738"/>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ec786d999a_3_45"/>
          <p:cNvSpPr/>
          <p:nvPr/>
        </p:nvSpPr>
        <p:spPr>
          <a:xfrm>
            <a:off x="9976647" y="4665913"/>
            <a:ext cx="2447130" cy="2447130"/>
          </a:xfrm>
          <a:custGeom>
            <a:rect b="b" l="l" r="r" t="t"/>
            <a:pathLst>
              <a:path extrusionOk="0" h="3666112" w="3666112">
                <a:moveTo>
                  <a:pt x="0" y="0"/>
                </a:moveTo>
                <a:lnTo>
                  <a:pt x="3666113" y="0"/>
                </a:lnTo>
                <a:lnTo>
                  <a:pt x="3666113" y="3666112"/>
                </a:lnTo>
                <a:lnTo>
                  <a:pt x="0" y="3666112"/>
                </a:lnTo>
                <a:lnTo>
                  <a:pt x="0" y="0"/>
                </a:lnTo>
                <a:close/>
              </a:path>
            </a:pathLst>
          </a:custGeom>
          <a:blipFill rotWithShape="1">
            <a:blip r:embed="rId3">
              <a:alphaModFix/>
            </a:blip>
            <a:stretch>
              <a:fillRect b="0" l="0" r="0" t="0"/>
            </a:stretch>
          </a:blipFill>
          <a:ln>
            <a:noFill/>
          </a:ln>
        </p:spPr>
      </p:sp>
      <p:sp>
        <p:nvSpPr>
          <p:cNvPr id="481" name="Google Shape;481;g2ec786d999a_3_45"/>
          <p:cNvSpPr txBox="1"/>
          <p:nvPr/>
        </p:nvSpPr>
        <p:spPr>
          <a:xfrm>
            <a:off x="605655" y="396971"/>
            <a:ext cx="7587300" cy="52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400"/>
              <a:buFont typeface="Arial"/>
              <a:buNone/>
            </a:pPr>
            <a:r>
              <a:rPr b="1" lang="en-US" sz="3400">
                <a:latin typeface="Verdana"/>
                <a:ea typeface="Verdana"/>
                <a:cs typeface="Verdana"/>
                <a:sym typeface="Verdana"/>
              </a:rPr>
              <a:t>Key Areas of Impact</a:t>
            </a:r>
            <a:endParaRPr b="1" i="0" sz="3400" u="none" cap="none" strike="noStrike">
              <a:solidFill>
                <a:srgbClr val="000000"/>
              </a:solidFill>
              <a:latin typeface="Verdana"/>
              <a:ea typeface="Verdana"/>
              <a:cs typeface="Verdana"/>
              <a:sym typeface="Verdana"/>
            </a:endParaRPr>
          </a:p>
        </p:txBody>
      </p:sp>
      <p:sp>
        <p:nvSpPr>
          <p:cNvPr id="482" name="Google Shape;482;g2ec786d999a_3_45"/>
          <p:cNvSpPr txBox="1"/>
          <p:nvPr/>
        </p:nvSpPr>
        <p:spPr>
          <a:xfrm>
            <a:off x="685800" y="1070850"/>
            <a:ext cx="6866400" cy="201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None/>
            </a:pPr>
            <a:r>
              <a:rPr b="1" lang="en-US" sz="2100">
                <a:latin typeface="Verdana"/>
                <a:ea typeface="Verdana"/>
                <a:cs typeface="Verdana"/>
                <a:sym typeface="Verdana"/>
              </a:rPr>
              <a:t>Mental Health</a:t>
            </a:r>
            <a:endParaRPr b="1"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Awareness and Prevention</a:t>
            </a:r>
            <a:endParaRPr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Increasing Resiliency</a:t>
            </a:r>
            <a:endParaRPr sz="2100">
              <a:latin typeface="Verdana"/>
              <a:ea typeface="Verdana"/>
              <a:cs typeface="Verdana"/>
              <a:sym typeface="Verdana"/>
            </a:endParaRPr>
          </a:p>
          <a:p>
            <a:pPr indent="0" lvl="0" marL="0" marR="0" rtl="0" algn="l">
              <a:lnSpc>
                <a:spcPct val="100000"/>
              </a:lnSpc>
              <a:spcBef>
                <a:spcPts val="1000"/>
              </a:spcBef>
              <a:spcAft>
                <a:spcPts val="0"/>
              </a:spcAft>
              <a:buNone/>
            </a:pPr>
            <a:r>
              <a:rPr b="1" lang="en-US" sz="2100">
                <a:latin typeface="Verdana"/>
                <a:ea typeface="Verdana"/>
                <a:cs typeface="Verdana"/>
                <a:sym typeface="Verdana"/>
              </a:rPr>
              <a:t>Food Access</a:t>
            </a:r>
            <a:endParaRPr b="1" sz="2100">
              <a:latin typeface="Verdana"/>
              <a:ea typeface="Verdana"/>
              <a:cs typeface="Verdana"/>
              <a:sym typeface="Verdana"/>
            </a:endParaRPr>
          </a:p>
          <a:p>
            <a:pPr indent="-361950" lvl="0" marL="457200" rtl="0" algn="l">
              <a:spcBef>
                <a:spcPts val="0"/>
              </a:spcBef>
              <a:spcAft>
                <a:spcPts val="0"/>
              </a:spcAft>
              <a:buSzPts val="2100"/>
              <a:buFont typeface="Verdana"/>
              <a:buChar char="●"/>
            </a:pPr>
            <a:r>
              <a:rPr lang="en-US" sz="2100">
                <a:solidFill>
                  <a:schemeClr val="dk1"/>
                </a:solidFill>
                <a:latin typeface="Verdana"/>
                <a:ea typeface="Verdana"/>
                <a:cs typeface="Verdana"/>
                <a:sym typeface="Verdana"/>
              </a:rPr>
              <a:t>Decreasing Food Waste</a:t>
            </a:r>
            <a:endParaRPr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Culturally Competent Programming</a:t>
            </a:r>
            <a:endParaRPr sz="2100">
              <a:latin typeface="Verdana"/>
              <a:ea typeface="Verdana"/>
              <a:cs typeface="Verdana"/>
              <a:sym typeface="Verdana"/>
            </a:endParaRPr>
          </a:p>
          <a:p>
            <a:pPr indent="0" lvl="0" marL="0" marR="0" rtl="0" algn="l">
              <a:lnSpc>
                <a:spcPct val="100000"/>
              </a:lnSpc>
              <a:spcBef>
                <a:spcPts val="1000"/>
              </a:spcBef>
              <a:spcAft>
                <a:spcPts val="0"/>
              </a:spcAft>
              <a:buNone/>
            </a:pPr>
            <a:r>
              <a:rPr b="1" lang="en-US" sz="2100">
                <a:latin typeface="Verdana"/>
                <a:ea typeface="Verdana"/>
                <a:cs typeface="Verdana"/>
                <a:sym typeface="Verdana"/>
              </a:rPr>
              <a:t>Arts Programming</a:t>
            </a:r>
            <a:endParaRPr b="1"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Creative Wellness</a:t>
            </a:r>
            <a:endParaRPr sz="2100">
              <a:latin typeface="Verdana"/>
              <a:ea typeface="Verdana"/>
              <a:cs typeface="Verdana"/>
              <a:sym typeface="Verdana"/>
            </a:endParaRPr>
          </a:p>
          <a:p>
            <a:pPr indent="0" lvl="0" marL="0" marR="0" rtl="0" algn="l">
              <a:lnSpc>
                <a:spcPct val="100000"/>
              </a:lnSpc>
              <a:spcBef>
                <a:spcPts val="1000"/>
              </a:spcBef>
              <a:spcAft>
                <a:spcPts val="0"/>
              </a:spcAft>
              <a:buNone/>
            </a:pPr>
            <a:r>
              <a:rPr b="1" lang="en-US" sz="2100">
                <a:latin typeface="Verdana"/>
                <a:ea typeface="Verdana"/>
                <a:cs typeface="Verdana"/>
                <a:sym typeface="Verdana"/>
              </a:rPr>
              <a:t>Immigration Resource Access</a:t>
            </a:r>
            <a:endParaRPr b="1"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Increasing Knowledge of Resources</a:t>
            </a:r>
            <a:endParaRPr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Empowerment </a:t>
            </a:r>
            <a:endParaRPr sz="2100">
              <a:latin typeface="Verdana"/>
              <a:ea typeface="Verdana"/>
              <a:cs typeface="Verdana"/>
              <a:sym typeface="Verdana"/>
            </a:endParaRPr>
          </a:p>
          <a:p>
            <a:pPr indent="0" lvl="0" marL="0" marR="0" rtl="0" algn="l">
              <a:lnSpc>
                <a:spcPct val="100000"/>
              </a:lnSpc>
              <a:spcBef>
                <a:spcPts val="1000"/>
              </a:spcBef>
              <a:spcAft>
                <a:spcPts val="0"/>
              </a:spcAft>
              <a:buNone/>
            </a:pPr>
            <a:r>
              <a:rPr b="1" lang="en-US" sz="2100">
                <a:latin typeface="Verdana"/>
                <a:ea typeface="Verdana"/>
                <a:cs typeface="Verdana"/>
                <a:sym typeface="Verdana"/>
              </a:rPr>
              <a:t>Financial Empowerment</a:t>
            </a:r>
            <a:endParaRPr b="1"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Education</a:t>
            </a:r>
            <a:endParaRPr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Vocational Skills Training</a:t>
            </a:r>
            <a:endParaRPr sz="2100">
              <a:latin typeface="Verdana"/>
              <a:ea typeface="Verdana"/>
              <a:cs typeface="Verdana"/>
              <a:sym typeface="Verdana"/>
            </a:endParaRPr>
          </a:p>
          <a:p>
            <a:pPr indent="-361950" lvl="0" marL="457200" marR="0" rtl="0" algn="l">
              <a:lnSpc>
                <a:spcPct val="100000"/>
              </a:lnSpc>
              <a:spcBef>
                <a:spcPts val="0"/>
              </a:spcBef>
              <a:spcAft>
                <a:spcPts val="0"/>
              </a:spcAft>
              <a:buSzPts val="2100"/>
              <a:buFont typeface="Verdana"/>
              <a:buChar char="●"/>
            </a:pPr>
            <a:r>
              <a:rPr lang="en-US" sz="2100">
                <a:latin typeface="Verdana"/>
                <a:ea typeface="Verdana"/>
                <a:cs typeface="Verdana"/>
                <a:sym typeface="Verdana"/>
              </a:rPr>
              <a:t>Employment</a:t>
            </a:r>
            <a:endParaRPr sz="2100">
              <a:latin typeface="Verdana"/>
              <a:ea typeface="Verdana"/>
              <a:cs typeface="Verdana"/>
              <a:sym typeface="Verdana"/>
            </a:endParaRPr>
          </a:p>
          <a:p>
            <a:pPr indent="0" lvl="0" marL="0" marR="0" rtl="0" algn="l">
              <a:lnSpc>
                <a:spcPct val="100000"/>
              </a:lnSpc>
              <a:spcBef>
                <a:spcPts val="1000"/>
              </a:spcBef>
              <a:spcAft>
                <a:spcPts val="0"/>
              </a:spcAft>
              <a:buNone/>
            </a:pPr>
            <a:r>
              <a:t/>
            </a:r>
            <a:endParaRPr sz="2100">
              <a:latin typeface="Verdana"/>
              <a:ea typeface="Verdana"/>
              <a:cs typeface="Verdana"/>
              <a:sym typeface="Verdana"/>
            </a:endParaRPr>
          </a:p>
          <a:p>
            <a:pPr indent="0" lvl="0" marL="0" marR="0" rtl="0" algn="l">
              <a:lnSpc>
                <a:spcPct val="100000"/>
              </a:lnSpc>
              <a:spcBef>
                <a:spcPts val="1000"/>
              </a:spcBef>
              <a:spcAft>
                <a:spcPts val="1000"/>
              </a:spcAft>
              <a:buNone/>
            </a:pPr>
            <a:r>
              <a:t/>
            </a:r>
            <a:endParaRPr sz="2100">
              <a:latin typeface="Verdana"/>
              <a:ea typeface="Verdana"/>
              <a:cs typeface="Verdana"/>
              <a:sym typeface="Verdana"/>
            </a:endParaRPr>
          </a:p>
        </p:txBody>
      </p:sp>
      <p:pic>
        <p:nvPicPr>
          <p:cNvPr id="483" name="Google Shape;483;g2ec786d999a_3_45"/>
          <p:cNvPicPr preferRelativeResize="0"/>
          <p:nvPr/>
        </p:nvPicPr>
        <p:blipFill rotWithShape="1">
          <a:blip r:embed="rId4">
            <a:alphaModFix/>
          </a:blip>
          <a:srcRect b="0" l="0" r="0" t="0"/>
          <a:stretch/>
        </p:blipFill>
        <p:spPr>
          <a:xfrm>
            <a:off x="8282827" y="401900"/>
            <a:ext cx="3500273" cy="2015999"/>
          </a:xfrm>
          <a:prstGeom prst="rect">
            <a:avLst/>
          </a:prstGeom>
          <a:noFill/>
          <a:ln cap="flat" cmpd="sng" w="19050">
            <a:solidFill>
              <a:srgbClr val="81C738"/>
            </a:solidFill>
            <a:prstDash val="solid"/>
            <a:round/>
            <a:headEnd len="sm" w="sm" type="none"/>
            <a:tailEnd len="sm" w="sm" type="none"/>
          </a:ln>
        </p:spPr>
      </p:pic>
      <p:pic>
        <p:nvPicPr>
          <p:cNvPr id="484" name="Google Shape;484;g2ec786d999a_3_45"/>
          <p:cNvPicPr preferRelativeResize="0"/>
          <p:nvPr/>
        </p:nvPicPr>
        <p:blipFill rotWithShape="1">
          <a:blip r:embed="rId5">
            <a:alphaModFix/>
          </a:blip>
          <a:srcRect b="0" l="0" r="0" t="0"/>
          <a:stretch/>
        </p:blipFill>
        <p:spPr>
          <a:xfrm>
            <a:off x="8282825" y="4665926"/>
            <a:ext cx="3500273" cy="2036826"/>
          </a:xfrm>
          <a:prstGeom prst="rect">
            <a:avLst/>
          </a:prstGeom>
          <a:noFill/>
          <a:ln cap="flat" cmpd="sng" w="19050">
            <a:solidFill>
              <a:srgbClr val="81C738"/>
            </a:solidFill>
            <a:prstDash val="solid"/>
            <a:round/>
            <a:headEnd len="sm" w="sm" type="none"/>
            <a:tailEnd len="sm" w="sm" type="none"/>
          </a:ln>
        </p:spPr>
      </p:pic>
      <p:pic>
        <p:nvPicPr>
          <p:cNvPr id="485" name="Google Shape;485;g2ec786d999a_3_45"/>
          <p:cNvPicPr preferRelativeResize="0"/>
          <p:nvPr/>
        </p:nvPicPr>
        <p:blipFill rotWithShape="1">
          <a:blip r:embed="rId6">
            <a:alphaModFix/>
          </a:blip>
          <a:srcRect b="0" l="0" r="0" t="0"/>
          <a:stretch/>
        </p:blipFill>
        <p:spPr>
          <a:xfrm>
            <a:off x="8282825" y="2523488"/>
            <a:ext cx="3500273" cy="2036833"/>
          </a:xfrm>
          <a:prstGeom prst="rect">
            <a:avLst/>
          </a:prstGeom>
          <a:noFill/>
          <a:ln cap="flat" cmpd="sng" w="19050">
            <a:solidFill>
              <a:srgbClr val="81C738"/>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bb01b62fe2_1_159"/>
          <p:cNvSpPr/>
          <p:nvPr/>
        </p:nvSpPr>
        <p:spPr>
          <a:xfrm rot="5400000">
            <a:off x="4698111" y="1713187"/>
            <a:ext cx="2780538" cy="12207240"/>
          </a:xfrm>
          <a:custGeom>
            <a:rect b="b" l="l" r="r" t="t"/>
            <a:pathLst>
              <a:path extrusionOk="0" h="18288000" w="4165600">
                <a:moveTo>
                  <a:pt x="0" y="0"/>
                </a:moveTo>
                <a:lnTo>
                  <a:pt x="4165600" y="0"/>
                </a:lnTo>
                <a:lnTo>
                  <a:pt x="4165600" y="18288000"/>
                </a:lnTo>
                <a:lnTo>
                  <a:pt x="0" y="18288000"/>
                </a:lnTo>
                <a:lnTo>
                  <a:pt x="0" y="0"/>
                </a:lnTo>
                <a:close/>
              </a:path>
            </a:pathLst>
          </a:custGeom>
          <a:blipFill rotWithShape="1">
            <a:blip r:embed="rId3">
              <a:alphaModFix amt="70000"/>
            </a:blip>
            <a:stretch>
              <a:fillRect b="0" l="0" r="0" t="0"/>
            </a:stretch>
          </a:blipFill>
          <a:ln>
            <a:noFill/>
          </a:ln>
        </p:spPr>
      </p:sp>
      <p:sp>
        <p:nvSpPr>
          <p:cNvPr id="491" name="Google Shape;491;g2bb01b62fe2_1_159"/>
          <p:cNvSpPr/>
          <p:nvPr/>
        </p:nvSpPr>
        <p:spPr>
          <a:xfrm>
            <a:off x="6484121" y="218708"/>
            <a:ext cx="5289288" cy="6103025"/>
          </a:xfrm>
          <a:custGeom>
            <a:rect b="b" l="l" r="r" t="t"/>
            <a:pathLst>
              <a:path extrusionOk="0" h="9143108" w="7924027">
                <a:moveTo>
                  <a:pt x="0" y="0"/>
                </a:moveTo>
                <a:lnTo>
                  <a:pt x="7924028" y="0"/>
                </a:lnTo>
                <a:lnTo>
                  <a:pt x="7924028" y="9143109"/>
                </a:lnTo>
                <a:lnTo>
                  <a:pt x="0" y="9143109"/>
                </a:lnTo>
                <a:lnTo>
                  <a:pt x="0" y="0"/>
                </a:lnTo>
                <a:close/>
              </a:path>
            </a:pathLst>
          </a:custGeom>
          <a:blipFill rotWithShape="1">
            <a:blip r:embed="rId4">
              <a:alphaModFix/>
            </a:blip>
            <a:stretch>
              <a:fillRect b="0" l="0" r="0" t="0"/>
            </a:stretch>
          </a:blipFill>
          <a:ln>
            <a:noFill/>
          </a:ln>
        </p:spPr>
      </p:sp>
      <p:sp>
        <p:nvSpPr>
          <p:cNvPr id="492" name="Google Shape;492;g2bb01b62fe2_1_159"/>
          <p:cNvSpPr txBox="1"/>
          <p:nvPr/>
        </p:nvSpPr>
        <p:spPr>
          <a:xfrm>
            <a:off x="605655" y="473171"/>
            <a:ext cx="7587300" cy="52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400"/>
              <a:buFont typeface="Arial"/>
              <a:buNone/>
            </a:pPr>
            <a:r>
              <a:rPr b="1" lang="en-US" sz="3400">
                <a:latin typeface="Verdana"/>
                <a:ea typeface="Verdana"/>
                <a:cs typeface="Verdana"/>
                <a:sym typeface="Verdana"/>
              </a:rPr>
              <a:t>Stay Updated</a:t>
            </a:r>
            <a:endParaRPr b="1" i="0" sz="3400" u="none" cap="none" strike="noStrike">
              <a:solidFill>
                <a:srgbClr val="000000"/>
              </a:solidFill>
              <a:latin typeface="Verdana"/>
              <a:ea typeface="Verdana"/>
              <a:cs typeface="Verdana"/>
              <a:sym typeface="Verdana"/>
            </a:endParaRPr>
          </a:p>
        </p:txBody>
      </p:sp>
      <p:sp>
        <p:nvSpPr>
          <p:cNvPr id="493" name="Google Shape;493;g2bb01b62fe2_1_159"/>
          <p:cNvSpPr txBox="1"/>
          <p:nvPr/>
        </p:nvSpPr>
        <p:spPr>
          <a:xfrm>
            <a:off x="685800" y="1375650"/>
            <a:ext cx="5000100" cy="134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300"/>
              <a:buFont typeface="Arial"/>
              <a:buNone/>
            </a:pPr>
            <a:r>
              <a:rPr lang="en-US" sz="2300">
                <a:latin typeface="Verdana"/>
                <a:ea typeface="Verdana"/>
                <a:cs typeface="Verdana"/>
                <a:sym typeface="Verdana"/>
              </a:rPr>
              <a:t>We are planning a showcase of all the projects which </a:t>
            </a:r>
            <a:r>
              <a:rPr lang="en-US" sz="2300">
                <a:latin typeface="Verdana"/>
                <a:ea typeface="Verdana"/>
                <a:cs typeface="Verdana"/>
                <a:sym typeface="Verdana"/>
              </a:rPr>
              <a:t>will</a:t>
            </a:r>
            <a:r>
              <a:rPr lang="en-US" sz="2300">
                <a:latin typeface="Verdana"/>
                <a:ea typeface="Verdana"/>
                <a:cs typeface="Verdana"/>
                <a:sym typeface="Verdana"/>
              </a:rPr>
              <a:t> be held late in the Summer/early Fall. We will keep you all posted on this!</a:t>
            </a:r>
            <a:endParaRPr sz="23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300"/>
              <a:buFont typeface="Arial"/>
              <a:buNone/>
            </a:pPr>
            <a:r>
              <a:t/>
            </a:r>
            <a:endParaRPr sz="23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Verdana"/>
                <a:ea typeface="Verdana"/>
                <a:cs typeface="Verdana"/>
                <a:sym typeface="Verdana"/>
              </a:rPr>
              <a:t>To </a:t>
            </a:r>
            <a:r>
              <a:rPr lang="en-US" sz="2300">
                <a:latin typeface="Verdana"/>
                <a:ea typeface="Verdana"/>
                <a:cs typeface="Verdana"/>
                <a:sym typeface="Verdana"/>
              </a:rPr>
              <a:t>find out </a:t>
            </a:r>
            <a:r>
              <a:rPr b="0" i="0" lang="en-US" sz="2300" u="none" cap="none" strike="noStrike">
                <a:solidFill>
                  <a:srgbClr val="000000"/>
                </a:solidFill>
                <a:latin typeface="Verdana"/>
                <a:ea typeface="Verdana"/>
                <a:cs typeface="Verdana"/>
                <a:sym typeface="Verdana"/>
              </a:rPr>
              <a:t>more and stay updated on the whole process as well as each of the projects visit </a:t>
            </a:r>
            <a:r>
              <a:rPr b="1" i="0" lang="en-US" sz="2300" u="none" cap="none" strike="noStrike">
                <a:solidFill>
                  <a:srgbClr val="A0D56A"/>
                </a:solidFill>
                <a:latin typeface="Verdana"/>
                <a:ea typeface="Verdana"/>
                <a:cs typeface="Verdana"/>
                <a:sym typeface="Verdana"/>
              </a:rPr>
              <a:t>participate.nyc.gov.</a:t>
            </a:r>
            <a:endParaRPr b="1" i="0" sz="2300" u="none" cap="none" strike="noStrike">
              <a:solidFill>
                <a:srgbClr val="A0D56A"/>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ec786d999a_14_11"/>
          <p:cNvSpPr txBox="1"/>
          <p:nvPr/>
        </p:nvSpPr>
        <p:spPr>
          <a:xfrm>
            <a:off x="1609999" y="3784863"/>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lang="en-US" sz="3100">
                <a:latin typeface="Verdana"/>
                <a:ea typeface="Verdana"/>
                <a:cs typeface="Verdana"/>
                <a:sym typeface="Verdana"/>
              </a:rPr>
              <a:t>FY 2023 - FY 2024</a:t>
            </a:r>
            <a:endParaRPr b="0" i="0" sz="3100" u="none" cap="none" strike="noStrike">
              <a:solidFill>
                <a:srgbClr val="000000"/>
              </a:solidFill>
              <a:latin typeface="Verdana"/>
              <a:ea typeface="Verdana"/>
              <a:cs typeface="Verdana"/>
              <a:sym typeface="Verdana"/>
            </a:endParaRPr>
          </a:p>
        </p:txBody>
      </p:sp>
      <p:sp>
        <p:nvSpPr>
          <p:cNvPr id="499" name="Google Shape;499;g2ec786d999a_14_11"/>
          <p:cNvSpPr txBox="1"/>
          <p:nvPr/>
        </p:nvSpPr>
        <p:spPr>
          <a:xfrm>
            <a:off x="1610001" y="1215550"/>
            <a:ext cx="6741600" cy="228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sz="3900">
              <a:solidFill>
                <a:schemeClr val="lt1"/>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rPr b="1" lang="en-US" sz="3900">
                <a:solidFill>
                  <a:schemeClr val="lt1"/>
                </a:solidFill>
                <a:latin typeface="Verdana"/>
                <a:ea typeface="Verdana"/>
                <a:cs typeface="Verdana"/>
                <a:sym typeface="Verdana"/>
              </a:rPr>
              <a:t>TRIE Neighborhood Initiative </a:t>
            </a:r>
            <a:r>
              <a:rPr b="1" i="0" lang="en-US" sz="3900" u="none" cap="none" strike="noStrike">
                <a:latin typeface="Verdana"/>
                <a:ea typeface="Verdana"/>
                <a:cs typeface="Verdana"/>
                <a:sym typeface="Verdana"/>
              </a:rPr>
              <a:t> </a:t>
            </a:r>
            <a:endParaRPr b="1" i="0" sz="3900" u="none" cap="none" strike="noStrike">
              <a:latin typeface="Verdana"/>
              <a:ea typeface="Verdana"/>
              <a:cs typeface="Verdana"/>
              <a:sym typeface="Verdana"/>
            </a:endParaRPr>
          </a:p>
        </p:txBody>
      </p:sp>
      <p:sp>
        <p:nvSpPr>
          <p:cNvPr id="500" name="Google Shape;500;g2ec786d999a_14_11"/>
          <p:cNvSpPr/>
          <p:nvPr/>
        </p:nvSpPr>
        <p:spPr>
          <a:xfrm rot="-415743">
            <a:off x="7719986" y="2169370"/>
            <a:ext cx="3201166" cy="3360014"/>
          </a:xfrm>
          <a:custGeom>
            <a:rect b="b" l="l" r="r" t="t"/>
            <a:pathLst>
              <a:path extrusionOk="0" h="3576140" w="4413591">
                <a:moveTo>
                  <a:pt x="0" y="0"/>
                </a:moveTo>
                <a:lnTo>
                  <a:pt x="4413591" y="0"/>
                </a:lnTo>
                <a:lnTo>
                  <a:pt x="4413591" y="3576141"/>
                </a:lnTo>
                <a:lnTo>
                  <a:pt x="0" y="3576141"/>
                </a:lnTo>
                <a:lnTo>
                  <a:pt x="0" y="0"/>
                </a:lnTo>
                <a:close/>
              </a:path>
            </a:pathLst>
          </a:custGeom>
          <a:blipFill rotWithShape="1">
            <a:blip r:embed="rId3">
              <a:alphaModFix/>
            </a:blip>
            <a:stretch>
              <a:fillRect b="-153528" l="-4967" r="-114167" t="-16939"/>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eb2008a683_1_0"/>
          <p:cNvSpPr txBox="1"/>
          <p:nvPr>
            <p:ph idx="1" type="body"/>
          </p:nvPr>
        </p:nvSpPr>
        <p:spPr>
          <a:xfrm>
            <a:off x="1814513" y="2245970"/>
            <a:ext cx="8020500" cy="3330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112 Coalition Meetings held</a:t>
            </a:r>
            <a:endParaRPr/>
          </a:p>
          <a:p>
            <a:pPr indent="-381000" lvl="0" marL="457200" rtl="0" algn="l">
              <a:spcBef>
                <a:spcPts val="0"/>
              </a:spcBef>
              <a:spcAft>
                <a:spcPts val="0"/>
              </a:spcAft>
              <a:buSzPts val="2400"/>
              <a:buChar char="●"/>
            </a:pPr>
            <a:r>
              <a:rPr lang="en-US"/>
              <a:t>131+ Coalition Members engaged</a:t>
            </a:r>
            <a:endParaRPr/>
          </a:p>
          <a:p>
            <a:pPr indent="-381000" lvl="0" marL="457200" rtl="0" algn="l">
              <a:spcBef>
                <a:spcPts val="0"/>
              </a:spcBef>
              <a:spcAft>
                <a:spcPts val="0"/>
              </a:spcAft>
              <a:buSzPts val="2400"/>
              <a:buChar char="●"/>
            </a:pPr>
            <a:r>
              <a:rPr lang="en-US"/>
              <a:t>$280,000+ allocated towards coalition-building</a:t>
            </a:r>
            <a:endParaRPr/>
          </a:p>
          <a:p>
            <a:pPr indent="-381000" lvl="0" marL="457200" rtl="0" algn="l">
              <a:spcBef>
                <a:spcPts val="0"/>
              </a:spcBef>
              <a:spcAft>
                <a:spcPts val="0"/>
              </a:spcAft>
              <a:buSzPts val="2400"/>
              <a:buChar char="●"/>
            </a:pPr>
            <a:r>
              <a:rPr lang="en-US"/>
              <a:t>42 Civic Engagement Workshops conducted</a:t>
            </a:r>
            <a:endParaRPr/>
          </a:p>
          <a:p>
            <a:pPr indent="-381000" lvl="0" marL="457200" rtl="0" algn="l">
              <a:spcBef>
                <a:spcPts val="0"/>
              </a:spcBef>
              <a:spcAft>
                <a:spcPts val="0"/>
              </a:spcAft>
              <a:buSzPts val="2400"/>
              <a:buChar char="●"/>
            </a:pPr>
            <a:r>
              <a:rPr lang="en-US"/>
              <a:t>PB ballots collected from TRIE Neighborhoods are being counted.</a:t>
            </a:r>
            <a:endParaRPr/>
          </a:p>
        </p:txBody>
      </p:sp>
      <p:sp>
        <p:nvSpPr>
          <p:cNvPr id="507" name="Google Shape;507;g2eb2008a683_1_0"/>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US"/>
              <a:t>2023-2024 T</a:t>
            </a:r>
            <a:r>
              <a:rPr lang="en-US"/>
              <a:t>RIE Neighborhood Initiative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74029efccf_0_4"/>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Racial Equity Planning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eb4b23d64f_5_0"/>
          <p:cNvSpPr txBox="1"/>
          <p:nvPr>
            <p:ph idx="2" type="body"/>
          </p:nvPr>
        </p:nvSpPr>
        <p:spPr>
          <a:xfrm>
            <a:off x="1794150" y="865550"/>
            <a:ext cx="9352800" cy="686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3400"/>
              <a:buNone/>
            </a:pPr>
            <a:r>
              <a:rPr lang="en-US" sz="2600"/>
              <a:t>NYC Mayor's Office for Equity and Racial Justice </a:t>
            </a:r>
            <a:endParaRPr sz="2600"/>
          </a:p>
        </p:txBody>
      </p:sp>
      <p:sp>
        <p:nvSpPr>
          <p:cNvPr id="518" name="Google Shape;518;g2eb4b23d64f_5_0"/>
          <p:cNvSpPr txBox="1"/>
          <p:nvPr/>
        </p:nvSpPr>
        <p:spPr>
          <a:xfrm>
            <a:off x="1794150" y="1656475"/>
            <a:ext cx="9697800" cy="38865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Verdana"/>
              <a:buChar char="●"/>
            </a:pPr>
            <a:r>
              <a:rPr lang="en-US" sz="1900">
                <a:solidFill>
                  <a:schemeClr val="dk1"/>
                </a:solidFill>
                <a:latin typeface="Verdana"/>
                <a:ea typeface="Verdana"/>
                <a:cs typeface="Verdana"/>
                <a:sym typeface="Verdana"/>
              </a:rPr>
              <a:t>NYC has started its first-ever, citywide racial equity planning process to address racial inequities. As a part of this process, the NYC Mayor's Office for Equity and Racial Justice (MOERJ) will work across city agencies to set goals, track progress, and make continuous improvements to eliminate racial disparities and promote fairness for all residents. </a:t>
            </a:r>
            <a:endParaRPr sz="1900">
              <a:solidFill>
                <a:schemeClr val="dk1"/>
              </a:solidFill>
              <a:latin typeface="Verdana"/>
              <a:ea typeface="Verdana"/>
              <a:cs typeface="Verdana"/>
              <a:sym typeface="Verdana"/>
            </a:endParaRPr>
          </a:p>
          <a:p>
            <a:pPr indent="-336550" lvl="0" marL="457200" marR="0" rtl="0" algn="l">
              <a:lnSpc>
                <a:spcPct val="100000"/>
              </a:lnSpc>
              <a:spcBef>
                <a:spcPts val="0"/>
              </a:spcBef>
              <a:spcAft>
                <a:spcPts val="0"/>
              </a:spcAft>
              <a:buClr>
                <a:schemeClr val="dk1"/>
              </a:buClr>
              <a:buSzPts val="1700"/>
              <a:buFont typeface="Verdana"/>
              <a:buChar char="●"/>
            </a:pPr>
            <a:r>
              <a:rPr lang="en-US" sz="1900">
                <a:solidFill>
                  <a:schemeClr val="dk1"/>
                </a:solidFill>
                <a:latin typeface="Verdana"/>
                <a:ea typeface="Verdana"/>
                <a:cs typeface="Verdana"/>
                <a:sym typeface="Verdana"/>
              </a:rPr>
              <a:t>City agencies have been trained by MOERJ and are beginning work on their agency’s racial equity plan this summer. MOERJ is providing direct support and guidance to agencies throughout the planning process to ensure the production of strong plans.</a:t>
            </a:r>
            <a:endParaRPr sz="19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9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lang="en-US" sz="1900" u="sng">
                <a:solidFill>
                  <a:schemeClr val="dk1"/>
                </a:solidFill>
                <a:latin typeface="Verdana"/>
                <a:ea typeface="Verdana"/>
                <a:cs typeface="Verdana"/>
                <a:sym typeface="Verdana"/>
              </a:rPr>
              <a:t>Timeline:</a:t>
            </a:r>
            <a:endParaRPr b="1" sz="1900" u="sng">
              <a:solidFill>
                <a:schemeClr val="dk1"/>
              </a:solidFill>
              <a:latin typeface="Verdana"/>
              <a:ea typeface="Verdana"/>
              <a:cs typeface="Verdana"/>
              <a:sym typeface="Verdana"/>
            </a:endParaRPr>
          </a:p>
          <a:p>
            <a:pPr indent="-336550" lvl="0" marL="457200" marR="0" rtl="0" algn="l">
              <a:lnSpc>
                <a:spcPct val="100000"/>
              </a:lnSpc>
              <a:spcBef>
                <a:spcPts val="0"/>
              </a:spcBef>
              <a:spcAft>
                <a:spcPts val="0"/>
              </a:spcAft>
              <a:buClr>
                <a:schemeClr val="dk1"/>
              </a:buClr>
              <a:buSzPts val="1700"/>
              <a:buFont typeface="Verdana"/>
              <a:buChar char="●"/>
            </a:pPr>
            <a:r>
              <a:rPr b="1" lang="en-US" sz="1900">
                <a:solidFill>
                  <a:schemeClr val="dk1"/>
                </a:solidFill>
                <a:latin typeface="Verdana"/>
                <a:ea typeface="Verdana"/>
                <a:cs typeface="Verdana"/>
                <a:sym typeface="Verdana"/>
              </a:rPr>
              <a:t>March-May 2024</a:t>
            </a:r>
            <a:r>
              <a:rPr lang="en-US" sz="1900">
                <a:solidFill>
                  <a:schemeClr val="dk1"/>
                </a:solidFill>
                <a:latin typeface="Verdana"/>
                <a:ea typeface="Verdana"/>
                <a:cs typeface="Verdana"/>
                <a:sym typeface="Verdana"/>
              </a:rPr>
              <a:t>: Planning process kicks off and drafting of agency plans underway.</a:t>
            </a:r>
            <a:endParaRPr sz="1900">
              <a:solidFill>
                <a:schemeClr val="dk1"/>
              </a:solidFill>
              <a:latin typeface="Verdana"/>
              <a:ea typeface="Verdana"/>
              <a:cs typeface="Verdana"/>
              <a:sym typeface="Verdana"/>
            </a:endParaRPr>
          </a:p>
          <a:p>
            <a:pPr indent="-336550" lvl="0" marL="457200" marR="0" rtl="0" algn="l">
              <a:lnSpc>
                <a:spcPct val="100000"/>
              </a:lnSpc>
              <a:spcBef>
                <a:spcPts val="0"/>
              </a:spcBef>
              <a:spcAft>
                <a:spcPts val="0"/>
              </a:spcAft>
              <a:buClr>
                <a:schemeClr val="dk1"/>
              </a:buClr>
              <a:buSzPts val="1700"/>
              <a:buFont typeface="Verdana"/>
              <a:buChar char="●"/>
            </a:pPr>
            <a:r>
              <a:rPr b="1" lang="en-US" sz="1900">
                <a:solidFill>
                  <a:schemeClr val="dk1"/>
                </a:solidFill>
                <a:latin typeface="Verdana"/>
                <a:ea typeface="Verdana"/>
                <a:cs typeface="Verdana"/>
                <a:sym typeface="Verdana"/>
              </a:rPr>
              <a:t>June-September 2024</a:t>
            </a:r>
            <a:r>
              <a:rPr lang="en-US" sz="1900">
                <a:solidFill>
                  <a:schemeClr val="dk1"/>
                </a:solidFill>
                <a:latin typeface="Verdana"/>
                <a:ea typeface="Verdana"/>
                <a:cs typeface="Verdana"/>
                <a:sym typeface="Verdana"/>
              </a:rPr>
              <a:t>: Draft plans reviewed, and Citywide Racial Equity Plan prepared.</a:t>
            </a:r>
            <a:endParaRPr sz="1900">
              <a:solidFill>
                <a:schemeClr val="dk1"/>
              </a:solidFill>
              <a:latin typeface="Verdana"/>
              <a:ea typeface="Verdana"/>
              <a:cs typeface="Verdana"/>
              <a:sym typeface="Verdana"/>
            </a:endParaRPr>
          </a:p>
          <a:p>
            <a:pPr indent="-336550" lvl="0" marL="457200" marR="0" rtl="0" algn="l">
              <a:lnSpc>
                <a:spcPct val="100000"/>
              </a:lnSpc>
              <a:spcBef>
                <a:spcPts val="0"/>
              </a:spcBef>
              <a:spcAft>
                <a:spcPts val="0"/>
              </a:spcAft>
              <a:buClr>
                <a:schemeClr val="dk1"/>
              </a:buClr>
              <a:buSzPts val="1700"/>
              <a:buFont typeface="Verdana"/>
              <a:buChar char="●"/>
            </a:pPr>
            <a:r>
              <a:rPr b="1" lang="en-US" sz="1900">
                <a:solidFill>
                  <a:schemeClr val="dk1"/>
                </a:solidFill>
                <a:latin typeface="Verdana"/>
                <a:ea typeface="Verdana"/>
                <a:cs typeface="Verdana"/>
                <a:sym typeface="Verdana"/>
              </a:rPr>
              <a:t>October 2024:</a:t>
            </a:r>
            <a:r>
              <a:rPr lang="en-US" sz="1900">
                <a:solidFill>
                  <a:schemeClr val="dk1"/>
                </a:solidFill>
                <a:latin typeface="Verdana"/>
                <a:ea typeface="Verdana"/>
                <a:cs typeface="Verdana"/>
                <a:sym typeface="Verdana"/>
              </a:rPr>
              <a:t> Preliminary Citywide Racial Equity Plan released and reviewed.</a:t>
            </a:r>
            <a:endParaRPr b="0" i="0" sz="1700" u="none" cap="none" strike="noStrike">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a151c0d01d_1_28"/>
          <p:cNvSpPr txBox="1"/>
          <p:nvPr>
            <p:ph type="title"/>
          </p:nvPr>
        </p:nvSpPr>
        <p:spPr>
          <a:xfrm>
            <a:off x="838200" y="2749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7200"/>
              <a:buNone/>
            </a:pPr>
            <a:r>
              <a:rPr lang="en-US"/>
              <a:t>Poll Site Language</a:t>
            </a:r>
            <a:endParaRPr/>
          </a:p>
          <a:p>
            <a:pPr indent="0" lvl="0" marL="0" rtl="0" algn="ctr">
              <a:lnSpc>
                <a:spcPct val="90000"/>
              </a:lnSpc>
              <a:spcBef>
                <a:spcPts val="500"/>
              </a:spcBef>
              <a:spcAft>
                <a:spcPts val="500"/>
              </a:spcAft>
              <a:buSzPts val="7200"/>
              <a:buNone/>
            </a:pPr>
            <a:r>
              <a:rPr lang="en-US"/>
              <a:t>Assistance Program</a:t>
            </a:r>
            <a:endParaRPr/>
          </a:p>
        </p:txBody>
      </p:sp>
      <p:pic>
        <p:nvPicPr>
          <p:cNvPr id="524" name="Google Shape;524;g2a151c0d01d_1_28"/>
          <p:cNvPicPr preferRelativeResize="0"/>
          <p:nvPr/>
        </p:nvPicPr>
        <p:blipFill rotWithShape="1">
          <a:blip r:embed="rId3">
            <a:alphaModFix/>
          </a:blip>
          <a:srcRect b="64693" l="0" r="0" t="0"/>
          <a:stretch/>
        </p:blipFill>
        <p:spPr>
          <a:xfrm>
            <a:off x="3002675" y="785075"/>
            <a:ext cx="5973299" cy="1448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6"/>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Agenda</a:t>
            </a:r>
            <a:endParaRPr b="1" i="0" sz="2800" u="none" cap="none" strike="noStrike">
              <a:solidFill>
                <a:schemeClr val="dk1"/>
              </a:solidFill>
              <a:latin typeface="Verdana"/>
              <a:ea typeface="Verdana"/>
              <a:cs typeface="Verdana"/>
              <a:sym typeface="Verdana"/>
            </a:endParaRPr>
          </a:p>
        </p:txBody>
      </p:sp>
      <p:sp>
        <p:nvSpPr>
          <p:cNvPr id="313" name="Google Shape;313;p6"/>
          <p:cNvSpPr txBox="1"/>
          <p:nvPr/>
        </p:nvSpPr>
        <p:spPr>
          <a:xfrm>
            <a:off x="1445475" y="1638200"/>
            <a:ext cx="9369083" cy="4176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Attendance​</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Approval of Meeting Minutes from </a:t>
            </a:r>
            <a:r>
              <a:rPr lang="en-US" sz="1800">
                <a:solidFill>
                  <a:schemeClr val="dk1"/>
                </a:solidFill>
                <a:highlight>
                  <a:schemeClr val="lt1"/>
                </a:highlight>
                <a:latin typeface="Verdana"/>
                <a:ea typeface="Verdana"/>
                <a:cs typeface="Verdana"/>
                <a:sym typeface="Verdana"/>
              </a:rPr>
              <a:t>April 24, 2024 </a:t>
            </a:r>
            <a:endParaRPr sz="1800">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lang="en-US" sz="1800">
                <a:solidFill>
                  <a:schemeClr val="dk1"/>
                </a:solidFill>
                <a:highlight>
                  <a:schemeClr val="lt1"/>
                </a:highlight>
                <a:latin typeface="Verdana"/>
                <a:ea typeface="Verdana"/>
                <a:cs typeface="Verdana"/>
                <a:sym typeface="Verdana"/>
              </a:rPr>
              <a:t>Language Access Plan  </a:t>
            </a:r>
            <a:endParaRPr sz="1800">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lang="en-US" sz="1800">
                <a:solidFill>
                  <a:schemeClr val="dk1"/>
                </a:solidFill>
                <a:highlight>
                  <a:schemeClr val="lt1"/>
                </a:highlight>
                <a:latin typeface="Verdana"/>
                <a:ea typeface="Verdana"/>
                <a:cs typeface="Verdana"/>
                <a:sym typeface="Verdana"/>
              </a:rPr>
              <a:t>Budget Update</a:t>
            </a:r>
            <a:endParaRPr sz="1800">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Program Updates</a:t>
            </a:r>
            <a:endParaRPr b="0" i="0" sz="1800" u="none" cap="none" strike="noStrike">
              <a:solidFill>
                <a:schemeClr val="dk1"/>
              </a:solidFill>
              <a:highlight>
                <a:srgbClr val="FFFFFF"/>
              </a:highlight>
              <a:latin typeface="Verdana"/>
              <a:ea typeface="Verdana"/>
              <a:cs typeface="Verdana"/>
              <a:sym typeface="Verdana"/>
            </a:endParaRPr>
          </a:p>
          <a:p>
            <a:pPr indent="-342900" lvl="1" marL="91440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Participatory Budgeting Program </a:t>
            </a:r>
            <a:endParaRPr sz="1800">
              <a:solidFill>
                <a:schemeClr val="dk1"/>
              </a:solidFill>
              <a:highlight>
                <a:schemeClr val="lt1"/>
              </a:highlight>
              <a:latin typeface="Verdana"/>
              <a:ea typeface="Verdana"/>
              <a:cs typeface="Verdana"/>
              <a:sym typeface="Verdana"/>
            </a:endParaRPr>
          </a:p>
          <a:p>
            <a:pPr indent="-342900" lvl="2" marL="137160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Cycle 2 Updates </a:t>
            </a:r>
            <a:endParaRPr sz="1800">
              <a:solidFill>
                <a:schemeClr val="dk1"/>
              </a:solidFill>
              <a:highlight>
                <a:schemeClr val="lt1"/>
              </a:highlight>
              <a:latin typeface="Verdana"/>
              <a:ea typeface="Verdana"/>
              <a:cs typeface="Verdana"/>
              <a:sym typeface="Verdana"/>
            </a:endParaRPr>
          </a:p>
          <a:p>
            <a:pPr indent="-342900" lvl="2" marL="137160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Cycle 1 Phase 4 Implementation Updates </a:t>
            </a:r>
            <a:endParaRPr sz="1800">
              <a:solidFill>
                <a:schemeClr val="dk1"/>
              </a:solidFill>
              <a:highlight>
                <a:schemeClr val="lt1"/>
              </a:highlight>
              <a:latin typeface="Verdana"/>
              <a:ea typeface="Verdana"/>
              <a:cs typeface="Verdana"/>
              <a:sym typeface="Verdana"/>
            </a:endParaRPr>
          </a:p>
          <a:p>
            <a:pPr indent="-342900" lvl="1" marL="91440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Racial Equity Updates </a:t>
            </a:r>
            <a:endParaRPr sz="1800">
              <a:solidFill>
                <a:schemeClr val="dk1"/>
              </a:solidFill>
              <a:highlight>
                <a:srgbClr val="FFFFFF"/>
              </a:highlight>
              <a:latin typeface="Verdana"/>
              <a:ea typeface="Verdana"/>
              <a:cs typeface="Verdana"/>
              <a:sym typeface="Verdana"/>
            </a:endParaRPr>
          </a:p>
          <a:p>
            <a:pPr indent="-342900" lvl="1" marL="914400" rtl="0" algn="l">
              <a:lnSpc>
                <a:spcPct val="114999"/>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Poll Site Language Assistance Program </a:t>
            </a:r>
            <a:endParaRPr sz="1800">
              <a:solidFill>
                <a:schemeClr val="dk1"/>
              </a:solidFill>
              <a:highlight>
                <a:srgbClr val="FFFFFF"/>
              </a:highlight>
              <a:latin typeface="Verdana"/>
              <a:ea typeface="Verdana"/>
              <a:cs typeface="Verdana"/>
              <a:sym typeface="Verdana"/>
            </a:endParaRPr>
          </a:p>
          <a:p>
            <a:pPr indent="-342900" lvl="1" marL="914400" rtl="0" algn="l">
              <a:lnSpc>
                <a:spcPct val="114999"/>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Community Boards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4999"/>
              </a:lnSpc>
              <a:spcBef>
                <a:spcPts val="1000"/>
              </a:spcBef>
              <a:spcAft>
                <a:spcPts val="0"/>
              </a:spcAft>
              <a:buClr>
                <a:srgbClr val="000000"/>
              </a:buClr>
              <a:buSzPts val="1800"/>
              <a:buFont typeface="Arial"/>
              <a:buAutoNum type="arabicPeriod"/>
            </a:pPr>
            <a:r>
              <a:rPr b="0" i="0" lang="en-US" sz="1800" u="none" cap="none" strike="noStrike">
                <a:solidFill>
                  <a:schemeClr val="dk1"/>
                </a:solidFill>
                <a:highlight>
                  <a:srgbClr val="FFFFFF"/>
                </a:highlight>
                <a:latin typeface="Verdana"/>
                <a:ea typeface="Verdana"/>
                <a:cs typeface="Verdana"/>
                <a:sym typeface="Verdana"/>
              </a:rPr>
              <a:t>Public Comment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g2ebcce3ce3a_1_15"/>
          <p:cNvPicPr preferRelativeResize="0"/>
          <p:nvPr/>
        </p:nvPicPr>
        <p:blipFill rotWithShape="1">
          <a:blip r:embed="rId3">
            <a:alphaModFix/>
          </a:blip>
          <a:srcRect b="0" l="2296" r="0" t="0"/>
          <a:stretch/>
        </p:blipFill>
        <p:spPr>
          <a:xfrm>
            <a:off x="276425" y="0"/>
            <a:ext cx="11775150" cy="677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ebcce3ce3a_1_30"/>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Voter Language Assistance</a:t>
            </a:r>
            <a:endParaRPr/>
          </a:p>
        </p:txBody>
      </p:sp>
      <p:pic>
        <p:nvPicPr>
          <p:cNvPr id="536" name="Google Shape;536;g2ebcce3ce3a_1_30"/>
          <p:cNvPicPr preferRelativeResize="0"/>
          <p:nvPr/>
        </p:nvPicPr>
        <p:blipFill>
          <a:blip r:embed="rId3">
            <a:alphaModFix/>
          </a:blip>
          <a:stretch>
            <a:fillRect/>
          </a:stretch>
        </p:blipFill>
        <p:spPr>
          <a:xfrm>
            <a:off x="1804575" y="1821297"/>
            <a:ext cx="7672900" cy="4813428"/>
          </a:xfrm>
          <a:prstGeom prst="rect">
            <a:avLst/>
          </a:prstGeom>
          <a:noFill/>
          <a:ln>
            <a:noFill/>
          </a:ln>
        </p:spPr>
      </p:pic>
      <p:sp>
        <p:nvSpPr>
          <p:cNvPr id="537" name="Google Shape;537;g2ebcce3ce3a_1_30"/>
          <p:cNvSpPr txBox="1"/>
          <p:nvPr/>
        </p:nvSpPr>
        <p:spPr>
          <a:xfrm>
            <a:off x="9622250" y="1882325"/>
            <a:ext cx="2132400" cy="39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Verdana"/>
                <a:ea typeface="Verdana"/>
                <a:cs typeface="Verdana"/>
                <a:sym typeface="Verdana"/>
              </a:rPr>
              <a:t>-113 language services total</a:t>
            </a:r>
            <a:br>
              <a:rPr lang="en-US" sz="1600">
                <a:solidFill>
                  <a:schemeClr val="dk1"/>
                </a:solidFill>
                <a:latin typeface="Verdana"/>
                <a:ea typeface="Verdana"/>
                <a:cs typeface="Verdana"/>
                <a:sym typeface="Verdana"/>
              </a:rPr>
            </a:br>
            <a:endParaRPr sz="1600">
              <a:solidFill>
                <a:schemeClr val="dk1"/>
              </a:solidFill>
              <a:latin typeface="Verdana"/>
              <a:ea typeface="Verdana"/>
              <a:cs typeface="Verdana"/>
              <a:sym typeface="Verdana"/>
            </a:endParaRPr>
          </a:p>
          <a:p>
            <a:pPr indent="0" lvl="0" marL="0" rtl="0" algn="l">
              <a:spcBef>
                <a:spcPts val="0"/>
              </a:spcBef>
              <a:spcAft>
                <a:spcPts val="0"/>
              </a:spcAft>
              <a:buNone/>
            </a:pPr>
            <a:r>
              <a:rPr lang="en-US" sz="1600">
                <a:solidFill>
                  <a:schemeClr val="dk1"/>
                </a:solidFill>
                <a:latin typeface="Verdana"/>
                <a:ea typeface="Verdana"/>
                <a:cs typeface="Verdana"/>
                <a:sym typeface="Verdana"/>
              </a:rPr>
              <a:t>-90 Unique Poll Sites</a:t>
            </a:r>
            <a:br>
              <a:rPr lang="en-US" sz="1600">
                <a:solidFill>
                  <a:schemeClr val="dk1"/>
                </a:solidFill>
                <a:latin typeface="Verdana"/>
                <a:ea typeface="Verdana"/>
                <a:cs typeface="Verdana"/>
                <a:sym typeface="Verdana"/>
              </a:rPr>
            </a:br>
            <a:r>
              <a:rPr lang="en-US" sz="1600">
                <a:solidFill>
                  <a:schemeClr val="dk1"/>
                </a:solidFill>
                <a:latin typeface="Verdana"/>
                <a:ea typeface="Verdana"/>
                <a:cs typeface="Verdana"/>
                <a:sym typeface="Verdana"/>
              </a:rPr>
              <a:t>- 15 Early Voting, 75 Election Day</a:t>
            </a:r>
            <a:br>
              <a:rPr lang="en-US" sz="1600">
                <a:solidFill>
                  <a:schemeClr val="dk1"/>
                </a:solidFill>
                <a:latin typeface="Verdana"/>
                <a:ea typeface="Verdana"/>
                <a:cs typeface="Verdana"/>
                <a:sym typeface="Verdana"/>
              </a:rPr>
            </a:br>
            <a:endParaRPr sz="1600">
              <a:solidFill>
                <a:schemeClr val="dk1"/>
              </a:solidFill>
              <a:latin typeface="Verdana"/>
              <a:ea typeface="Verdana"/>
              <a:cs typeface="Verdana"/>
              <a:sym typeface="Verdana"/>
            </a:endParaRPr>
          </a:p>
          <a:p>
            <a:pPr indent="0" lvl="0" marL="0" rtl="0" algn="l">
              <a:spcBef>
                <a:spcPts val="0"/>
              </a:spcBef>
              <a:spcAft>
                <a:spcPts val="0"/>
              </a:spcAft>
              <a:buNone/>
            </a:pPr>
            <a:r>
              <a:rPr lang="en-US" sz="1600">
                <a:solidFill>
                  <a:schemeClr val="dk1"/>
                </a:solidFill>
                <a:latin typeface="Verdana"/>
                <a:ea typeface="Verdana"/>
                <a:cs typeface="Verdana"/>
                <a:sym typeface="Verdana"/>
              </a:rPr>
              <a:t>-100% of services delivered as planned </a:t>
            </a:r>
            <a:endParaRPr sz="1600">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2ebcce3ce3a_1_24"/>
          <p:cNvSpPr txBox="1"/>
          <p:nvPr>
            <p:ph idx="1" type="body"/>
          </p:nvPr>
        </p:nvSpPr>
        <p:spPr>
          <a:xfrm>
            <a:off x="1814513" y="2245970"/>
            <a:ext cx="80205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544" name="Google Shape;544;g2ebcce3ce3a_1_24"/>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700"/>
              <a:t>Voter Language Assistance - Utilization of Services in June and April Primaries</a:t>
            </a:r>
            <a:endParaRPr sz="2700"/>
          </a:p>
        </p:txBody>
      </p:sp>
      <p:pic>
        <p:nvPicPr>
          <p:cNvPr id="545" name="Google Shape;545;g2ebcce3ce3a_1_24"/>
          <p:cNvPicPr preferRelativeResize="0"/>
          <p:nvPr/>
        </p:nvPicPr>
        <p:blipFill>
          <a:blip r:embed="rId3">
            <a:alphaModFix/>
          </a:blip>
          <a:stretch>
            <a:fillRect/>
          </a:stretch>
        </p:blipFill>
        <p:spPr>
          <a:xfrm>
            <a:off x="1846275" y="2245975"/>
            <a:ext cx="7936801" cy="45637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eb4b23d64f_11_0"/>
          <p:cNvSpPr txBox="1"/>
          <p:nvPr>
            <p:ph idx="2" type="body"/>
          </p:nvPr>
        </p:nvSpPr>
        <p:spPr>
          <a:xfrm>
            <a:off x="1794150" y="865550"/>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3400"/>
              <a:buNone/>
            </a:pPr>
            <a:r>
              <a:rPr lang="en-US" sz="3100"/>
              <a:t>Voter Language Assistance - Outreach &amp; Ads</a:t>
            </a:r>
            <a:endParaRPr sz="3100"/>
          </a:p>
        </p:txBody>
      </p:sp>
      <p:sp>
        <p:nvSpPr>
          <p:cNvPr id="551" name="Google Shape;551;g2eb4b23d64f_11_0"/>
          <p:cNvSpPr txBox="1"/>
          <p:nvPr/>
        </p:nvSpPr>
        <p:spPr>
          <a:xfrm>
            <a:off x="1794150" y="2128350"/>
            <a:ext cx="10204800" cy="3886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Outreach conducted with assistance from the LAAC, CEC team members, and interns to reach electeds, partner City agencies, and organizations that work with VLA communities</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~$4,000 spent in </a:t>
            </a:r>
            <a:r>
              <a:rPr lang="en-US" sz="1800">
                <a:solidFill>
                  <a:schemeClr val="dk1"/>
                </a:solidFill>
                <a:latin typeface="Verdana"/>
                <a:ea typeface="Verdana"/>
                <a:cs typeface="Verdana"/>
                <a:sym typeface="Verdana"/>
              </a:rPr>
              <a:t>hyper-targeted</a:t>
            </a:r>
            <a:r>
              <a:rPr lang="en-US" sz="1800">
                <a:solidFill>
                  <a:schemeClr val="dk1"/>
                </a:solidFill>
                <a:latin typeface="Verdana"/>
                <a:ea typeface="Verdana"/>
                <a:cs typeface="Verdana"/>
                <a:sym typeface="Verdana"/>
              </a:rPr>
              <a:t> ads on Facebook for the June Primary, reaching 100K+ people</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Organic social media posts on CEC’s social media accounts raised </a:t>
            </a:r>
            <a:r>
              <a:rPr lang="en-US" sz="1800">
                <a:solidFill>
                  <a:schemeClr val="dk1"/>
                </a:solidFill>
                <a:latin typeface="Verdana"/>
                <a:ea typeface="Verdana"/>
                <a:cs typeface="Verdana"/>
                <a:sym typeface="Verdana"/>
              </a:rPr>
              <a:t>awareness.</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Print and digital informational material was made available in all VLA languages.</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6915be57be_10_0"/>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3400"/>
              <a:buNone/>
            </a:pPr>
            <a:r>
              <a:rPr lang="en-US" sz="3100"/>
              <a:t>2024 Language Assistance Advisory Committee Updates</a:t>
            </a:r>
            <a:endParaRPr sz="3100"/>
          </a:p>
        </p:txBody>
      </p:sp>
      <p:sp>
        <p:nvSpPr>
          <p:cNvPr id="557" name="Google Shape;557;g26915be57be_10_0"/>
          <p:cNvSpPr txBox="1"/>
          <p:nvPr/>
        </p:nvSpPr>
        <p:spPr>
          <a:xfrm>
            <a:off x="1724150" y="2423825"/>
            <a:ext cx="10204800" cy="388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Conducted outreach for April and June Primaries</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Convened monthly</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Researched and presented on Korean Speaking Community in NYC</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Vetted translation of PB informational materials</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Vetted flow of online PB voting process in LL30 languages plus Yiddish and Italian</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LAAC members representing Russian and Haitian language communities collected or helped us connect </a:t>
            </a:r>
            <a:r>
              <a:rPr lang="en-US" sz="1800">
                <a:solidFill>
                  <a:schemeClr val="dk1"/>
                </a:solidFill>
                <a:latin typeface="Verdana"/>
                <a:ea typeface="Verdana"/>
                <a:cs typeface="Verdana"/>
                <a:sym typeface="Verdana"/>
              </a:rPr>
              <a:t>with organizations that collected PB ballots</a:t>
            </a:r>
            <a:r>
              <a:rPr lang="en-US" sz="1800">
                <a:solidFill>
                  <a:schemeClr val="dk1"/>
                </a:solidFill>
                <a:latin typeface="Verdana"/>
                <a:ea typeface="Verdana"/>
                <a:cs typeface="Verdana"/>
                <a:sym typeface="Verdana"/>
              </a:rPr>
              <a:t> </a:t>
            </a:r>
            <a:endParaRPr sz="1800">
              <a:solidFill>
                <a:schemeClr val="dk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a151c0d01d_1_38"/>
          <p:cNvSpPr txBox="1"/>
          <p:nvPr>
            <p:ph idx="3" type="body"/>
          </p:nvPr>
        </p:nvSpPr>
        <p:spPr>
          <a:xfrm>
            <a:off x="1304850" y="998000"/>
            <a:ext cx="9582300" cy="102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3400"/>
              <a:buNone/>
            </a:pPr>
            <a:r>
              <a:rPr lang="en-US" sz="3100"/>
              <a:t>Language Access for Participatory Budgeting</a:t>
            </a:r>
            <a:endParaRPr/>
          </a:p>
        </p:txBody>
      </p:sp>
      <p:sp>
        <p:nvSpPr>
          <p:cNvPr id="563" name="Google Shape;563;g2a151c0d01d_1_38"/>
          <p:cNvSpPr txBox="1"/>
          <p:nvPr/>
        </p:nvSpPr>
        <p:spPr>
          <a:xfrm>
            <a:off x="1304850" y="2272275"/>
            <a:ext cx="10204800" cy="388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Provided interpretation for Spanish-speaking participants at May 11th voting phase kick-off event</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Provided interpretation for Borough Assembly Committee members as needed</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Translated paper and online ballot into 10 LL30 languages, plus Yiddish and Italian</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Translated online voting prompts into 10 LL30 languages, plus Yiddish and Italian</a:t>
            </a:r>
            <a:endParaRPr sz="1800">
              <a:solidFill>
                <a:schemeClr val="dk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g2a0bffe40c6_18_1552"/>
          <p:cNvPicPr preferRelativeResize="0"/>
          <p:nvPr/>
        </p:nvPicPr>
        <p:blipFill rotWithShape="1">
          <a:blip r:embed="rId3">
            <a:alphaModFix/>
          </a:blip>
          <a:srcRect b="0" l="44356" r="0" t="0"/>
          <a:stretch/>
        </p:blipFill>
        <p:spPr>
          <a:xfrm>
            <a:off x="1206962" y="1569700"/>
            <a:ext cx="9778074" cy="3947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a151c0d01d_1_53"/>
          <p:cNvSpPr txBox="1"/>
          <p:nvPr/>
        </p:nvSpPr>
        <p:spPr>
          <a:xfrm>
            <a:off x="428625" y="1067575"/>
            <a:ext cx="501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574" name="Google Shape;574;g2a151c0d01d_1_53"/>
          <p:cNvSpPr txBox="1"/>
          <p:nvPr/>
        </p:nvSpPr>
        <p:spPr>
          <a:xfrm>
            <a:off x="741400" y="231700"/>
            <a:ext cx="706800" cy="2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
        <p:nvSpPr>
          <p:cNvPr id="575" name="Google Shape;575;g2a151c0d01d_1_53"/>
          <p:cNvSpPr txBox="1"/>
          <p:nvPr/>
        </p:nvSpPr>
        <p:spPr>
          <a:xfrm>
            <a:off x="676025" y="874975"/>
            <a:ext cx="9312000" cy="78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US" sz="3100">
                <a:solidFill>
                  <a:schemeClr val="dk1"/>
                </a:solidFill>
                <a:latin typeface="Verdana"/>
                <a:ea typeface="Verdana"/>
                <a:cs typeface="Verdana"/>
                <a:sym typeface="Verdana"/>
              </a:rPr>
              <a:t>Workshop Attendee Survey Results</a:t>
            </a:r>
            <a:endParaRPr i="0" sz="3100" u="none" cap="none" strike="noStrike">
              <a:solidFill>
                <a:schemeClr val="dk1"/>
              </a:solidFill>
              <a:latin typeface="Verdana"/>
              <a:ea typeface="Verdana"/>
              <a:cs typeface="Verdana"/>
              <a:sym typeface="Verdana"/>
            </a:endParaRPr>
          </a:p>
        </p:txBody>
      </p:sp>
      <p:sp>
        <p:nvSpPr>
          <p:cNvPr id="576" name="Google Shape;576;g2a151c0d01d_1_53"/>
          <p:cNvSpPr txBox="1"/>
          <p:nvPr/>
        </p:nvSpPr>
        <p:spPr>
          <a:xfrm>
            <a:off x="1450350" y="1813900"/>
            <a:ext cx="89865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rgbClr val="081004"/>
                </a:solidFill>
                <a:latin typeface="Verdana"/>
                <a:ea typeface="Verdana"/>
                <a:cs typeface="Verdana"/>
                <a:sym typeface="Verdana"/>
              </a:rPr>
              <a:t>Satisfaction surveys were sent after </a:t>
            </a:r>
            <a:r>
              <a:rPr lang="en-US" sz="2500">
                <a:solidFill>
                  <a:srgbClr val="081004"/>
                </a:solidFill>
                <a:latin typeface="Verdana"/>
                <a:ea typeface="Verdana"/>
                <a:cs typeface="Verdana"/>
                <a:sym typeface="Verdana"/>
              </a:rPr>
              <a:t>select</a:t>
            </a:r>
            <a:r>
              <a:rPr lang="en-US" sz="2500">
                <a:solidFill>
                  <a:srgbClr val="081004"/>
                </a:solidFill>
                <a:latin typeface="Verdana"/>
                <a:ea typeface="Verdana"/>
                <a:cs typeface="Verdana"/>
                <a:sym typeface="Verdana"/>
              </a:rPr>
              <a:t> workshops to get feedback from attendees</a:t>
            </a:r>
            <a:endParaRPr sz="2500">
              <a:solidFill>
                <a:srgbClr val="081004"/>
              </a:solidFill>
              <a:latin typeface="Verdana"/>
              <a:ea typeface="Verdana"/>
              <a:cs typeface="Verdana"/>
              <a:sym typeface="Verdana"/>
            </a:endParaRPr>
          </a:p>
          <a:p>
            <a:pPr indent="0" lvl="0" marL="0" rtl="0" algn="l">
              <a:spcBef>
                <a:spcPts val="0"/>
              </a:spcBef>
              <a:spcAft>
                <a:spcPts val="0"/>
              </a:spcAft>
              <a:buNone/>
            </a:pPr>
            <a:r>
              <a:t/>
            </a:r>
            <a:endParaRPr sz="2500">
              <a:solidFill>
                <a:srgbClr val="081004"/>
              </a:solidFill>
              <a:latin typeface="Verdana"/>
              <a:ea typeface="Verdana"/>
              <a:cs typeface="Verdana"/>
              <a:sym typeface="Verdana"/>
            </a:endParaRPr>
          </a:p>
          <a:p>
            <a:pPr indent="0" lvl="0" marL="0" rtl="0" algn="l">
              <a:spcBef>
                <a:spcPts val="0"/>
              </a:spcBef>
              <a:spcAft>
                <a:spcPts val="0"/>
              </a:spcAft>
              <a:buNone/>
            </a:pPr>
            <a:r>
              <a:rPr lang="en-US" sz="2500">
                <a:solidFill>
                  <a:srgbClr val="081004"/>
                </a:solidFill>
                <a:latin typeface="Verdana"/>
                <a:ea typeface="Verdana"/>
                <a:cs typeface="Verdana"/>
                <a:sym typeface="Verdana"/>
              </a:rPr>
              <a:t>2023-2024 Season</a:t>
            </a:r>
            <a:endParaRPr sz="2500">
              <a:solidFill>
                <a:srgbClr val="081004"/>
              </a:solidFill>
              <a:latin typeface="Verdana"/>
              <a:ea typeface="Verdana"/>
              <a:cs typeface="Verdana"/>
              <a:sym typeface="Verdana"/>
            </a:endParaRPr>
          </a:p>
          <a:p>
            <a:pPr indent="-387350" lvl="0" marL="457200" rtl="0" algn="l">
              <a:spcBef>
                <a:spcPts val="0"/>
              </a:spcBef>
              <a:spcAft>
                <a:spcPts val="0"/>
              </a:spcAft>
              <a:buClr>
                <a:srgbClr val="081004"/>
              </a:buClr>
              <a:buSzPts val="2500"/>
              <a:buFont typeface="Verdana"/>
              <a:buChar char="❖"/>
            </a:pPr>
            <a:r>
              <a:rPr lang="en-US" sz="2500">
                <a:solidFill>
                  <a:srgbClr val="081004"/>
                </a:solidFill>
                <a:latin typeface="Verdana"/>
                <a:ea typeface="Verdana"/>
                <a:cs typeface="Verdana"/>
                <a:sym typeface="Verdana"/>
              </a:rPr>
              <a:t>12 Surveys were sent </a:t>
            </a:r>
            <a:endParaRPr sz="2500">
              <a:solidFill>
                <a:srgbClr val="081004"/>
              </a:solidFill>
              <a:latin typeface="Verdana"/>
              <a:ea typeface="Verdana"/>
              <a:cs typeface="Verdana"/>
              <a:sym typeface="Verdana"/>
            </a:endParaRPr>
          </a:p>
          <a:p>
            <a:pPr indent="-387350" lvl="0" marL="457200" rtl="0" algn="l">
              <a:spcBef>
                <a:spcPts val="0"/>
              </a:spcBef>
              <a:spcAft>
                <a:spcPts val="0"/>
              </a:spcAft>
              <a:buClr>
                <a:srgbClr val="081004"/>
              </a:buClr>
              <a:buSzPts val="2500"/>
              <a:buFont typeface="Verdana"/>
              <a:buChar char="❖"/>
            </a:pPr>
            <a:r>
              <a:rPr lang="en-US" sz="2500">
                <a:solidFill>
                  <a:srgbClr val="081004"/>
                </a:solidFill>
                <a:latin typeface="Verdana"/>
                <a:ea typeface="Verdana"/>
                <a:cs typeface="Verdana"/>
                <a:sym typeface="Verdana"/>
              </a:rPr>
              <a:t>529 Received a Survey</a:t>
            </a:r>
            <a:endParaRPr sz="2500">
              <a:solidFill>
                <a:srgbClr val="081004"/>
              </a:solidFill>
              <a:latin typeface="Verdana"/>
              <a:ea typeface="Verdana"/>
              <a:cs typeface="Verdana"/>
              <a:sym typeface="Verdana"/>
            </a:endParaRPr>
          </a:p>
          <a:p>
            <a:pPr indent="-387350" lvl="0" marL="457200" rtl="0" algn="l">
              <a:spcBef>
                <a:spcPts val="0"/>
              </a:spcBef>
              <a:spcAft>
                <a:spcPts val="0"/>
              </a:spcAft>
              <a:buClr>
                <a:srgbClr val="081004"/>
              </a:buClr>
              <a:buSzPts val="2500"/>
              <a:buFont typeface="Verdana"/>
              <a:buChar char="❖"/>
            </a:pPr>
            <a:r>
              <a:rPr lang="en-US" sz="2500">
                <a:solidFill>
                  <a:srgbClr val="081004"/>
                </a:solidFill>
                <a:latin typeface="Verdana"/>
                <a:ea typeface="Verdana"/>
                <a:cs typeface="Verdana"/>
                <a:sym typeface="Verdana"/>
              </a:rPr>
              <a:t>119 Responses </a:t>
            </a:r>
            <a:endParaRPr sz="2500">
              <a:solidFill>
                <a:srgbClr val="081004"/>
              </a:solidFill>
              <a:latin typeface="Verdana"/>
              <a:ea typeface="Verdana"/>
              <a:cs typeface="Verdana"/>
              <a:sym typeface="Verdana"/>
            </a:endParaRPr>
          </a:p>
          <a:p>
            <a:pPr indent="-387350" lvl="0" marL="457200" rtl="0" algn="l">
              <a:spcBef>
                <a:spcPts val="0"/>
              </a:spcBef>
              <a:spcAft>
                <a:spcPts val="0"/>
              </a:spcAft>
              <a:buClr>
                <a:srgbClr val="081004"/>
              </a:buClr>
              <a:buSzPts val="2500"/>
              <a:buFont typeface="Verdana"/>
              <a:buChar char="❖"/>
            </a:pPr>
            <a:r>
              <a:rPr lang="en-US" sz="2500">
                <a:solidFill>
                  <a:srgbClr val="081004"/>
                </a:solidFill>
                <a:latin typeface="Verdana"/>
                <a:ea typeface="Verdana"/>
                <a:cs typeface="Verdana"/>
                <a:sym typeface="Verdana"/>
              </a:rPr>
              <a:t>22% response rate</a:t>
            </a:r>
            <a:endParaRPr sz="2500">
              <a:solidFill>
                <a:srgbClr val="081004"/>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b983f95e31_1_1"/>
          <p:cNvSpPr txBox="1"/>
          <p:nvPr/>
        </p:nvSpPr>
        <p:spPr>
          <a:xfrm>
            <a:off x="741400" y="231700"/>
            <a:ext cx="706800" cy="2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Roboto Mono"/>
              <a:ea typeface="Roboto Mono"/>
              <a:cs typeface="Roboto Mono"/>
              <a:sym typeface="Roboto Mono"/>
            </a:endParaRPr>
          </a:p>
        </p:txBody>
      </p:sp>
      <p:sp>
        <p:nvSpPr>
          <p:cNvPr id="582" name="Google Shape;582;g2b983f95e31_1_1"/>
          <p:cNvSpPr txBox="1"/>
          <p:nvPr/>
        </p:nvSpPr>
        <p:spPr>
          <a:xfrm>
            <a:off x="858875" y="824700"/>
            <a:ext cx="10542000" cy="70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sz="3100">
                <a:solidFill>
                  <a:schemeClr val="dk1"/>
                </a:solidFill>
                <a:latin typeface="Verdana"/>
                <a:ea typeface="Verdana"/>
                <a:cs typeface="Verdana"/>
                <a:sym typeface="Verdana"/>
              </a:rPr>
              <a:t>Key Quantitative Results</a:t>
            </a:r>
            <a:endParaRPr i="0" sz="1800" u="none" cap="none" strike="noStrike">
              <a:solidFill>
                <a:schemeClr val="dk1"/>
              </a:solidFill>
              <a:latin typeface="Verdana"/>
              <a:ea typeface="Verdana"/>
              <a:cs typeface="Verdana"/>
              <a:sym typeface="Verdana"/>
            </a:endParaRPr>
          </a:p>
        </p:txBody>
      </p:sp>
      <p:sp>
        <p:nvSpPr>
          <p:cNvPr id="583" name="Google Shape;583;g2b983f95e31_1_1"/>
          <p:cNvSpPr txBox="1"/>
          <p:nvPr/>
        </p:nvSpPr>
        <p:spPr>
          <a:xfrm>
            <a:off x="1856925" y="6035300"/>
            <a:ext cx="9750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rgbClr val="081004"/>
                </a:solidFill>
                <a:latin typeface="Roboto Mono"/>
                <a:ea typeface="Roboto Mono"/>
                <a:cs typeface="Roboto Mono"/>
                <a:sym typeface="Roboto Mono"/>
              </a:rPr>
              <a:t>N=79</a:t>
            </a:r>
            <a:endParaRPr sz="1100">
              <a:solidFill>
                <a:srgbClr val="081004"/>
              </a:solidFill>
              <a:latin typeface="Roboto Mono"/>
              <a:ea typeface="Roboto Mono"/>
              <a:cs typeface="Roboto Mono"/>
              <a:sym typeface="Roboto Mono"/>
            </a:endParaRPr>
          </a:p>
        </p:txBody>
      </p:sp>
      <p:sp>
        <p:nvSpPr>
          <p:cNvPr id="584" name="Google Shape;584;g2b983f95e31_1_1"/>
          <p:cNvSpPr txBox="1"/>
          <p:nvPr/>
        </p:nvSpPr>
        <p:spPr>
          <a:xfrm>
            <a:off x="966275" y="2434625"/>
            <a:ext cx="3487500" cy="1473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2100">
                <a:solidFill>
                  <a:srgbClr val="081004"/>
                </a:solidFill>
                <a:latin typeface="Verdana"/>
                <a:ea typeface="Verdana"/>
                <a:cs typeface="Verdana"/>
                <a:sym typeface="Verdana"/>
              </a:rPr>
              <a:t>I found the content informative and relevant to my work on the Community Board</a:t>
            </a:r>
            <a:endParaRPr sz="2100">
              <a:solidFill>
                <a:srgbClr val="081004"/>
              </a:solidFill>
              <a:latin typeface="Verdana"/>
              <a:ea typeface="Verdana"/>
              <a:cs typeface="Verdana"/>
              <a:sym typeface="Verdana"/>
            </a:endParaRPr>
          </a:p>
        </p:txBody>
      </p:sp>
      <p:sp>
        <p:nvSpPr>
          <p:cNvPr id="585" name="Google Shape;585;g2b983f95e31_1_1"/>
          <p:cNvSpPr txBox="1"/>
          <p:nvPr/>
        </p:nvSpPr>
        <p:spPr>
          <a:xfrm>
            <a:off x="741400" y="1580975"/>
            <a:ext cx="109695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rgbClr val="081004"/>
                </a:solidFill>
                <a:latin typeface="Verdana"/>
                <a:ea typeface="Verdana"/>
                <a:cs typeface="Verdana"/>
                <a:sym typeface="Verdana"/>
              </a:rPr>
              <a:t>The attendees were asked to rank the following </a:t>
            </a:r>
            <a:r>
              <a:rPr lang="en-US" sz="2300">
                <a:solidFill>
                  <a:srgbClr val="081004"/>
                </a:solidFill>
                <a:latin typeface="Verdana"/>
                <a:ea typeface="Verdana"/>
                <a:cs typeface="Verdana"/>
                <a:sym typeface="Verdana"/>
              </a:rPr>
              <a:t>statements</a:t>
            </a:r>
            <a:r>
              <a:rPr lang="en-US" sz="2300">
                <a:solidFill>
                  <a:srgbClr val="081004"/>
                </a:solidFill>
                <a:latin typeface="Verdana"/>
                <a:ea typeface="Verdana"/>
                <a:cs typeface="Verdana"/>
                <a:sym typeface="Verdana"/>
              </a:rPr>
              <a:t> on a </a:t>
            </a:r>
            <a:r>
              <a:rPr lang="en-US" sz="2300">
                <a:solidFill>
                  <a:srgbClr val="081004"/>
                </a:solidFill>
                <a:latin typeface="Verdana"/>
                <a:ea typeface="Verdana"/>
                <a:cs typeface="Verdana"/>
                <a:sym typeface="Verdana"/>
              </a:rPr>
              <a:t>scale</a:t>
            </a:r>
            <a:r>
              <a:rPr lang="en-US" sz="2300">
                <a:solidFill>
                  <a:srgbClr val="081004"/>
                </a:solidFill>
                <a:latin typeface="Verdana"/>
                <a:ea typeface="Verdana"/>
                <a:cs typeface="Verdana"/>
                <a:sym typeface="Verdana"/>
              </a:rPr>
              <a:t> of 1-5 with </a:t>
            </a:r>
            <a:r>
              <a:rPr b="1" lang="en-US" sz="2300">
                <a:solidFill>
                  <a:srgbClr val="081004"/>
                </a:solidFill>
                <a:latin typeface="Verdana"/>
                <a:ea typeface="Verdana"/>
                <a:cs typeface="Verdana"/>
                <a:sym typeface="Verdana"/>
              </a:rPr>
              <a:t>1=Strongly Disagree to 5=Strongly Agree</a:t>
            </a:r>
            <a:endParaRPr b="1" sz="2300">
              <a:solidFill>
                <a:srgbClr val="081004"/>
              </a:solidFill>
              <a:latin typeface="Verdana"/>
              <a:ea typeface="Verdana"/>
              <a:cs typeface="Verdana"/>
              <a:sym typeface="Verdana"/>
            </a:endParaRPr>
          </a:p>
        </p:txBody>
      </p:sp>
      <p:sp>
        <p:nvSpPr>
          <p:cNvPr id="586" name="Google Shape;586;g2b983f95e31_1_1"/>
          <p:cNvSpPr txBox="1"/>
          <p:nvPr/>
        </p:nvSpPr>
        <p:spPr>
          <a:xfrm>
            <a:off x="5498688" y="4648600"/>
            <a:ext cx="9750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rgbClr val="081004"/>
                </a:solidFill>
                <a:latin typeface="Roboto Mono"/>
                <a:ea typeface="Roboto Mono"/>
                <a:cs typeface="Roboto Mono"/>
                <a:sym typeface="Roboto Mono"/>
              </a:rPr>
              <a:t>N=94</a:t>
            </a:r>
            <a:endParaRPr sz="1100">
              <a:solidFill>
                <a:srgbClr val="081004"/>
              </a:solidFill>
              <a:latin typeface="Roboto Mono"/>
              <a:ea typeface="Roboto Mono"/>
              <a:cs typeface="Roboto Mono"/>
              <a:sym typeface="Roboto Mono"/>
            </a:endParaRPr>
          </a:p>
        </p:txBody>
      </p:sp>
      <p:sp>
        <p:nvSpPr>
          <p:cNvPr id="587" name="Google Shape;587;g2b983f95e31_1_1"/>
          <p:cNvSpPr txBox="1"/>
          <p:nvPr/>
        </p:nvSpPr>
        <p:spPr>
          <a:xfrm>
            <a:off x="4915050" y="2434625"/>
            <a:ext cx="2361900" cy="1172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US" sz="2100">
                <a:solidFill>
                  <a:srgbClr val="081004"/>
                </a:solidFill>
                <a:latin typeface="Verdana"/>
                <a:ea typeface="Verdana"/>
                <a:cs typeface="Verdana"/>
                <a:sym typeface="Verdana"/>
              </a:rPr>
              <a:t>I found the presenter knowledgeable</a:t>
            </a:r>
            <a:endParaRPr sz="2100">
              <a:solidFill>
                <a:srgbClr val="081004"/>
              </a:solidFill>
              <a:latin typeface="Verdana"/>
              <a:ea typeface="Verdana"/>
              <a:cs typeface="Verdana"/>
              <a:sym typeface="Verdana"/>
            </a:endParaRPr>
          </a:p>
        </p:txBody>
      </p:sp>
      <p:sp>
        <p:nvSpPr>
          <p:cNvPr id="588" name="Google Shape;588;g2b983f95e31_1_1"/>
          <p:cNvSpPr txBox="1"/>
          <p:nvPr/>
        </p:nvSpPr>
        <p:spPr>
          <a:xfrm>
            <a:off x="7653925" y="2436875"/>
            <a:ext cx="3715800" cy="1473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US" sz="2100">
                <a:latin typeface="Verdana"/>
                <a:ea typeface="Verdana"/>
                <a:cs typeface="Verdana"/>
                <a:sym typeface="Verdana"/>
              </a:rPr>
              <a:t>Overall I found this workshop beneficial to my work on the Community Board</a:t>
            </a:r>
            <a:endParaRPr sz="2100">
              <a:solidFill>
                <a:srgbClr val="081004"/>
              </a:solidFill>
              <a:latin typeface="Verdana"/>
              <a:ea typeface="Verdana"/>
              <a:cs typeface="Verdana"/>
              <a:sym typeface="Verdana"/>
            </a:endParaRPr>
          </a:p>
        </p:txBody>
      </p:sp>
      <p:pic>
        <p:nvPicPr>
          <p:cNvPr id="589" name="Google Shape;589;g2b983f95e31_1_1"/>
          <p:cNvPicPr preferRelativeResize="0"/>
          <p:nvPr/>
        </p:nvPicPr>
        <p:blipFill>
          <a:blip r:embed="rId3">
            <a:alphaModFix/>
          </a:blip>
          <a:stretch>
            <a:fillRect/>
          </a:stretch>
        </p:blipFill>
        <p:spPr>
          <a:xfrm>
            <a:off x="4331525" y="4067788"/>
            <a:ext cx="3067050" cy="1847850"/>
          </a:xfrm>
          <a:prstGeom prst="rect">
            <a:avLst/>
          </a:prstGeom>
          <a:noFill/>
          <a:ln>
            <a:noFill/>
          </a:ln>
        </p:spPr>
      </p:pic>
      <p:pic>
        <p:nvPicPr>
          <p:cNvPr id="590" name="Google Shape;590;g2b983f95e31_1_1"/>
          <p:cNvPicPr preferRelativeResize="0"/>
          <p:nvPr/>
        </p:nvPicPr>
        <p:blipFill>
          <a:blip r:embed="rId4">
            <a:alphaModFix/>
          </a:blip>
          <a:stretch>
            <a:fillRect/>
          </a:stretch>
        </p:blipFill>
        <p:spPr>
          <a:xfrm>
            <a:off x="7914425" y="3998375"/>
            <a:ext cx="3014846" cy="2113125"/>
          </a:xfrm>
          <a:prstGeom prst="rect">
            <a:avLst/>
          </a:prstGeom>
          <a:noFill/>
          <a:ln>
            <a:noFill/>
          </a:ln>
        </p:spPr>
      </p:pic>
      <p:pic>
        <p:nvPicPr>
          <p:cNvPr id="591" name="Google Shape;591;g2b983f95e31_1_1"/>
          <p:cNvPicPr preferRelativeResize="0"/>
          <p:nvPr/>
        </p:nvPicPr>
        <p:blipFill>
          <a:blip r:embed="rId5">
            <a:alphaModFix/>
          </a:blip>
          <a:stretch>
            <a:fillRect/>
          </a:stretch>
        </p:blipFill>
        <p:spPr>
          <a:xfrm>
            <a:off x="1001200" y="4035125"/>
            <a:ext cx="3014850" cy="1932125"/>
          </a:xfrm>
          <a:prstGeom prst="rect">
            <a:avLst/>
          </a:prstGeom>
          <a:noFill/>
          <a:ln>
            <a:noFill/>
          </a:ln>
        </p:spPr>
      </p:pic>
      <p:sp>
        <p:nvSpPr>
          <p:cNvPr id="592" name="Google Shape;592;g2b983f95e31_1_1"/>
          <p:cNvSpPr txBox="1"/>
          <p:nvPr/>
        </p:nvSpPr>
        <p:spPr>
          <a:xfrm>
            <a:off x="5330925" y="6208725"/>
            <a:ext cx="9750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rgbClr val="081004"/>
                </a:solidFill>
                <a:latin typeface="Roboto Mono"/>
                <a:ea typeface="Roboto Mono"/>
                <a:cs typeface="Roboto Mono"/>
                <a:sym typeface="Roboto Mono"/>
              </a:rPr>
              <a:t>N=94</a:t>
            </a:r>
            <a:endParaRPr sz="1100">
              <a:solidFill>
                <a:srgbClr val="081004"/>
              </a:solidFill>
              <a:latin typeface="Roboto Mono"/>
              <a:ea typeface="Roboto Mono"/>
              <a:cs typeface="Roboto Mono"/>
              <a:sym typeface="Roboto Mono"/>
            </a:endParaRPr>
          </a:p>
        </p:txBody>
      </p:sp>
      <p:sp>
        <p:nvSpPr>
          <p:cNvPr id="593" name="Google Shape;593;g2b983f95e31_1_1"/>
          <p:cNvSpPr txBox="1"/>
          <p:nvPr/>
        </p:nvSpPr>
        <p:spPr>
          <a:xfrm>
            <a:off x="8934350" y="6035300"/>
            <a:ext cx="9750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solidFill>
                  <a:srgbClr val="081004"/>
                </a:solidFill>
                <a:latin typeface="Roboto Mono"/>
                <a:ea typeface="Roboto Mono"/>
                <a:cs typeface="Roboto Mono"/>
                <a:sym typeface="Roboto Mono"/>
              </a:rPr>
              <a:t>N=94</a:t>
            </a:r>
            <a:endParaRPr sz="1100">
              <a:solidFill>
                <a:srgbClr val="081004"/>
              </a:solidFill>
              <a:latin typeface="Roboto Mono"/>
              <a:ea typeface="Roboto Mono"/>
              <a:cs typeface="Roboto Mono"/>
              <a:sym typeface="Roboto Mon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eb25e2779f_1_31"/>
          <p:cNvSpPr txBox="1"/>
          <p:nvPr/>
        </p:nvSpPr>
        <p:spPr>
          <a:xfrm>
            <a:off x="1968176" y="1630525"/>
            <a:ext cx="885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81004"/>
                </a:solidFill>
                <a:latin typeface="Verdana"/>
                <a:ea typeface="Verdana"/>
                <a:cs typeface="Verdana"/>
                <a:sym typeface="Verdana"/>
              </a:rPr>
              <a:t>51.3% were </a:t>
            </a:r>
            <a:r>
              <a:rPr lang="en-US" sz="3300">
                <a:solidFill>
                  <a:srgbClr val="081004"/>
                </a:solidFill>
                <a:latin typeface="Verdana"/>
                <a:ea typeface="Verdana"/>
                <a:cs typeface="Verdana"/>
                <a:sym typeface="Verdana"/>
              </a:rPr>
              <a:t>Positive Comments</a:t>
            </a:r>
            <a:endParaRPr sz="3300">
              <a:solidFill>
                <a:srgbClr val="081004"/>
              </a:solidFill>
              <a:latin typeface="Verdana"/>
              <a:ea typeface="Verdana"/>
              <a:cs typeface="Verdana"/>
              <a:sym typeface="Verdana"/>
            </a:endParaRPr>
          </a:p>
        </p:txBody>
      </p:sp>
      <p:sp>
        <p:nvSpPr>
          <p:cNvPr id="599" name="Google Shape;599;g2eb25e2779f_1_31"/>
          <p:cNvSpPr txBox="1"/>
          <p:nvPr/>
        </p:nvSpPr>
        <p:spPr>
          <a:xfrm>
            <a:off x="7191250" y="2568100"/>
            <a:ext cx="3212100" cy="3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BF9000"/>
                </a:solidFill>
                <a:latin typeface="Verdana"/>
                <a:ea typeface="Verdana"/>
                <a:cs typeface="Verdana"/>
                <a:sym typeface="Verdana"/>
              </a:rPr>
              <a:t>Most comments received were positive. CB workshop attendees thanked the CEC and described their satisfaction with our work</a:t>
            </a:r>
            <a:endParaRPr sz="2200">
              <a:solidFill>
                <a:srgbClr val="BF9000"/>
              </a:solidFill>
              <a:latin typeface="Verdana"/>
              <a:ea typeface="Verdana"/>
              <a:cs typeface="Verdana"/>
              <a:sym typeface="Verdana"/>
            </a:endParaRPr>
          </a:p>
        </p:txBody>
      </p:sp>
      <p:sp>
        <p:nvSpPr>
          <p:cNvPr id="600" name="Google Shape;600;g2eb25e2779f_1_31"/>
          <p:cNvSpPr txBox="1"/>
          <p:nvPr/>
        </p:nvSpPr>
        <p:spPr>
          <a:xfrm>
            <a:off x="873750" y="2568100"/>
            <a:ext cx="5721000" cy="36594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81004"/>
              </a:buClr>
              <a:buSzPts val="2100"/>
              <a:buFont typeface="Verdana"/>
              <a:buChar char="●"/>
            </a:pPr>
            <a:r>
              <a:rPr lang="en-US" sz="2100">
                <a:solidFill>
                  <a:srgbClr val="081004"/>
                </a:solidFill>
                <a:latin typeface="Verdana"/>
                <a:ea typeface="Verdana"/>
                <a:cs typeface="Verdana"/>
                <a:sym typeface="Verdana"/>
              </a:rPr>
              <a:t>Conflict Resolution: </a:t>
            </a:r>
            <a:r>
              <a:rPr lang="en-US" sz="2100">
                <a:solidFill>
                  <a:srgbClr val="081004"/>
                </a:solidFill>
                <a:latin typeface="Verdana"/>
                <a:ea typeface="Verdana"/>
                <a:cs typeface="Verdana"/>
                <a:sym typeface="Verdana"/>
              </a:rPr>
              <a:t>This was a million times better than other training programs I’ve attended in the past. Very human.</a:t>
            </a:r>
            <a:endParaRPr sz="2100">
              <a:solidFill>
                <a:srgbClr val="081004"/>
              </a:solidFill>
              <a:latin typeface="Verdana"/>
              <a:ea typeface="Verdana"/>
              <a:cs typeface="Verdana"/>
              <a:sym typeface="Verdana"/>
            </a:endParaRPr>
          </a:p>
          <a:p>
            <a:pPr indent="0" lvl="0" marL="0" rtl="0" algn="l">
              <a:spcBef>
                <a:spcPts val="0"/>
              </a:spcBef>
              <a:spcAft>
                <a:spcPts val="0"/>
              </a:spcAft>
              <a:buNone/>
            </a:pPr>
            <a:r>
              <a:t/>
            </a:r>
            <a:endParaRPr sz="2100">
              <a:solidFill>
                <a:srgbClr val="081004"/>
              </a:solidFill>
              <a:latin typeface="Verdana"/>
              <a:ea typeface="Verdana"/>
              <a:cs typeface="Verdana"/>
              <a:sym typeface="Verdana"/>
            </a:endParaRPr>
          </a:p>
          <a:p>
            <a:pPr indent="-361950" lvl="0" marL="457200" rtl="0" algn="l">
              <a:spcBef>
                <a:spcPts val="0"/>
              </a:spcBef>
              <a:spcAft>
                <a:spcPts val="0"/>
              </a:spcAft>
              <a:buClr>
                <a:srgbClr val="081004"/>
              </a:buClr>
              <a:buSzPts val="2100"/>
              <a:buFont typeface="Verdana"/>
              <a:buChar char="●"/>
            </a:pPr>
            <a:r>
              <a:rPr lang="en-US" sz="2100">
                <a:solidFill>
                  <a:srgbClr val="081004"/>
                </a:solidFill>
                <a:latin typeface="Verdana"/>
                <a:ea typeface="Verdana"/>
                <a:cs typeface="Verdana"/>
                <a:sym typeface="Verdana"/>
              </a:rPr>
              <a:t>Disability Etiquette and Awareness: </a:t>
            </a:r>
            <a:r>
              <a:rPr lang="en-US" sz="2100">
                <a:solidFill>
                  <a:srgbClr val="081004"/>
                </a:solidFill>
                <a:latin typeface="Verdana"/>
                <a:ea typeface="Verdana"/>
                <a:cs typeface="Verdana"/>
                <a:sym typeface="Verdana"/>
              </a:rPr>
              <a:t>This training caused me to think differently about how I share information with others. This was a real awakening! Thank you.</a:t>
            </a:r>
            <a:endParaRPr sz="2100">
              <a:solidFill>
                <a:srgbClr val="081004"/>
              </a:solidFill>
              <a:latin typeface="Verdana"/>
              <a:ea typeface="Verdana"/>
              <a:cs typeface="Verdana"/>
              <a:sym typeface="Verdana"/>
            </a:endParaRPr>
          </a:p>
          <a:p>
            <a:pPr indent="0" lvl="0" marL="0" rtl="0" algn="l">
              <a:spcBef>
                <a:spcPts val="0"/>
              </a:spcBef>
              <a:spcAft>
                <a:spcPts val="0"/>
              </a:spcAft>
              <a:buNone/>
            </a:pPr>
            <a:r>
              <a:t/>
            </a:r>
            <a:endParaRPr sz="2100">
              <a:solidFill>
                <a:srgbClr val="081004"/>
              </a:solidFill>
              <a:latin typeface="Verdana"/>
              <a:ea typeface="Verdana"/>
              <a:cs typeface="Verdana"/>
              <a:sym typeface="Verdana"/>
            </a:endParaRPr>
          </a:p>
          <a:p>
            <a:pPr indent="0" lvl="0" marL="0" rtl="0" algn="l">
              <a:spcBef>
                <a:spcPts val="0"/>
              </a:spcBef>
              <a:spcAft>
                <a:spcPts val="0"/>
              </a:spcAft>
              <a:buNone/>
            </a:pPr>
            <a:r>
              <a:t/>
            </a:r>
            <a:endParaRPr sz="1900">
              <a:solidFill>
                <a:srgbClr val="081004"/>
              </a:solidFill>
              <a:latin typeface="Verdana"/>
              <a:ea typeface="Verdana"/>
              <a:cs typeface="Verdana"/>
              <a:sym typeface="Verdana"/>
            </a:endParaRPr>
          </a:p>
        </p:txBody>
      </p:sp>
      <p:sp>
        <p:nvSpPr>
          <p:cNvPr id="601" name="Google Shape;601;g2eb25e2779f_1_31"/>
          <p:cNvSpPr txBox="1"/>
          <p:nvPr/>
        </p:nvSpPr>
        <p:spPr>
          <a:xfrm>
            <a:off x="509275" y="124575"/>
            <a:ext cx="11771700" cy="1108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latin typeface="Verdana"/>
                <a:ea typeface="Verdana"/>
                <a:cs typeface="Verdana"/>
                <a:sym typeface="Verdana"/>
              </a:rPr>
              <a:t>Please provide any other comments you would like to share about this workshop (113 comments </a:t>
            </a:r>
            <a:r>
              <a:rPr b="1" lang="en-US" sz="3000">
                <a:solidFill>
                  <a:schemeClr val="dk1"/>
                </a:solidFill>
                <a:latin typeface="Verdana"/>
                <a:ea typeface="Verdana"/>
                <a:cs typeface="Verdana"/>
                <a:sym typeface="Verdana"/>
              </a:rPr>
              <a:t>received</a:t>
            </a:r>
            <a:r>
              <a:rPr b="1" lang="en-US" sz="3000">
                <a:solidFill>
                  <a:schemeClr val="dk1"/>
                </a:solidFill>
                <a:latin typeface="Verdana"/>
                <a:ea typeface="Verdana"/>
                <a:cs typeface="Verdana"/>
                <a:sym typeface="Verdana"/>
              </a:rPr>
              <a:t>)</a:t>
            </a:r>
            <a:endParaRPr b="1" sz="3000">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a057c19e2e_0_2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eb25e2779f_1_46"/>
          <p:cNvSpPr txBox="1"/>
          <p:nvPr/>
        </p:nvSpPr>
        <p:spPr>
          <a:xfrm>
            <a:off x="2101950" y="1696925"/>
            <a:ext cx="7988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81004"/>
                </a:solidFill>
                <a:latin typeface="Verdana"/>
                <a:ea typeface="Verdana"/>
                <a:cs typeface="Verdana"/>
                <a:sym typeface="Verdana"/>
              </a:rPr>
              <a:t>8% were </a:t>
            </a:r>
            <a:r>
              <a:rPr lang="en-US" sz="3300">
                <a:solidFill>
                  <a:srgbClr val="081004"/>
                </a:solidFill>
                <a:latin typeface="Verdana"/>
                <a:ea typeface="Verdana"/>
                <a:cs typeface="Verdana"/>
                <a:sym typeface="Verdana"/>
              </a:rPr>
              <a:t>Negative Comments</a:t>
            </a:r>
            <a:endParaRPr sz="3300">
              <a:solidFill>
                <a:srgbClr val="081004"/>
              </a:solidFill>
              <a:latin typeface="Verdana"/>
              <a:ea typeface="Verdana"/>
              <a:cs typeface="Verdana"/>
              <a:sym typeface="Verdana"/>
            </a:endParaRPr>
          </a:p>
        </p:txBody>
      </p:sp>
      <p:sp>
        <p:nvSpPr>
          <p:cNvPr id="607" name="Google Shape;607;g2eb25e2779f_1_46"/>
          <p:cNvSpPr txBox="1"/>
          <p:nvPr/>
        </p:nvSpPr>
        <p:spPr>
          <a:xfrm>
            <a:off x="5945425" y="2498225"/>
            <a:ext cx="5418900" cy="21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rgbClr val="BF9000"/>
                </a:solidFill>
                <a:latin typeface="Verdana"/>
                <a:ea typeface="Verdana"/>
                <a:cs typeface="Verdana"/>
                <a:sym typeface="Verdana"/>
              </a:rPr>
              <a:t>Some attendees mentioned that they wanted changes to the format of the presentation, a more informed presenter, or for the presentation to be customized to their interests</a:t>
            </a:r>
            <a:endParaRPr sz="2300">
              <a:solidFill>
                <a:srgbClr val="BF9000"/>
              </a:solidFill>
              <a:latin typeface="Verdana"/>
              <a:ea typeface="Verdana"/>
              <a:cs typeface="Verdana"/>
              <a:sym typeface="Verdana"/>
            </a:endParaRPr>
          </a:p>
        </p:txBody>
      </p:sp>
      <p:sp>
        <p:nvSpPr>
          <p:cNvPr id="608" name="Google Shape;608;g2eb25e2779f_1_46"/>
          <p:cNvSpPr txBox="1"/>
          <p:nvPr/>
        </p:nvSpPr>
        <p:spPr>
          <a:xfrm>
            <a:off x="927000" y="2491550"/>
            <a:ext cx="5090100" cy="42483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Clr>
                <a:srgbClr val="081004"/>
              </a:buClr>
              <a:buSzPts val="2100"/>
              <a:buFont typeface="Verdana"/>
              <a:buChar char="●"/>
            </a:pPr>
            <a:r>
              <a:rPr lang="en-US" sz="2100">
                <a:solidFill>
                  <a:srgbClr val="081004"/>
                </a:solidFill>
                <a:latin typeface="Verdana"/>
                <a:ea typeface="Verdana"/>
                <a:cs typeface="Verdana"/>
                <a:sym typeface="Verdana"/>
              </a:rPr>
              <a:t>Disability Etiquette: I didn’t understand most of the presentation. Too complicated!! </a:t>
            </a:r>
            <a:endParaRPr sz="2100">
              <a:solidFill>
                <a:srgbClr val="081004"/>
              </a:solidFill>
              <a:latin typeface="Verdana"/>
              <a:ea typeface="Verdana"/>
              <a:cs typeface="Verdana"/>
              <a:sym typeface="Verdana"/>
            </a:endParaRPr>
          </a:p>
          <a:p>
            <a:pPr indent="0" lvl="0" marL="0" rtl="0" algn="l">
              <a:lnSpc>
                <a:spcPct val="115000"/>
              </a:lnSpc>
              <a:spcBef>
                <a:spcPts val="0"/>
              </a:spcBef>
              <a:spcAft>
                <a:spcPts val="0"/>
              </a:spcAft>
              <a:buNone/>
            </a:pPr>
            <a:r>
              <a:t/>
            </a:r>
            <a:endParaRPr sz="2100">
              <a:solidFill>
                <a:srgbClr val="081004"/>
              </a:solidFill>
              <a:latin typeface="Verdana"/>
              <a:ea typeface="Verdana"/>
              <a:cs typeface="Verdana"/>
              <a:sym typeface="Verdana"/>
            </a:endParaRPr>
          </a:p>
          <a:p>
            <a:pPr indent="-361950" lvl="0" marL="457200" rtl="0" algn="l">
              <a:spcBef>
                <a:spcPts val="0"/>
              </a:spcBef>
              <a:spcAft>
                <a:spcPts val="0"/>
              </a:spcAft>
              <a:buClr>
                <a:srgbClr val="081004"/>
              </a:buClr>
              <a:buSzPts val="2100"/>
              <a:buFont typeface="Verdana"/>
              <a:buChar char="●"/>
            </a:pPr>
            <a:r>
              <a:rPr lang="en-US" sz="2100">
                <a:solidFill>
                  <a:srgbClr val="081004"/>
                </a:solidFill>
                <a:latin typeface="Verdana"/>
                <a:ea typeface="Verdana"/>
                <a:cs typeface="Verdana"/>
                <a:sym typeface="Verdana"/>
              </a:rPr>
              <a:t>Parliamentary Procedure: </a:t>
            </a:r>
            <a:r>
              <a:rPr lang="en-US" sz="2100">
                <a:solidFill>
                  <a:srgbClr val="081004"/>
                </a:solidFill>
                <a:latin typeface="Verdana"/>
                <a:ea typeface="Verdana"/>
                <a:cs typeface="Verdana"/>
                <a:sym typeface="Verdana"/>
              </a:rPr>
              <a:t>The presenter was somewhat knowledgeable but not as strong as I would have liked.</a:t>
            </a:r>
            <a:endParaRPr sz="2100">
              <a:solidFill>
                <a:srgbClr val="081004"/>
              </a:solidFill>
              <a:latin typeface="Verdana"/>
              <a:ea typeface="Verdana"/>
              <a:cs typeface="Verdana"/>
              <a:sym typeface="Verdana"/>
            </a:endParaRPr>
          </a:p>
        </p:txBody>
      </p:sp>
      <p:sp>
        <p:nvSpPr>
          <p:cNvPr id="609" name="Google Shape;609;g2eb25e2779f_1_46"/>
          <p:cNvSpPr txBox="1"/>
          <p:nvPr/>
        </p:nvSpPr>
        <p:spPr>
          <a:xfrm>
            <a:off x="509275" y="124575"/>
            <a:ext cx="11771700" cy="1108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latin typeface="Verdana"/>
                <a:ea typeface="Verdana"/>
                <a:cs typeface="Verdana"/>
                <a:sym typeface="Verdana"/>
              </a:rPr>
              <a:t>Please provide any other comments you would like to share about this workshop (Con’t)</a:t>
            </a:r>
            <a:endParaRPr b="1" sz="3000">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eb25e2779f_1_49"/>
          <p:cNvSpPr txBox="1"/>
          <p:nvPr/>
        </p:nvSpPr>
        <p:spPr>
          <a:xfrm>
            <a:off x="1413000" y="1311913"/>
            <a:ext cx="9366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100">
                <a:solidFill>
                  <a:srgbClr val="081004"/>
                </a:solidFill>
                <a:latin typeface="Verdana"/>
                <a:ea typeface="Verdana"/>
                <a:cs typeface="Verdana"/>
                <a:sym typeface="Verdana"/>
              </a:rPr>
              <a:t>40.7% were </a:t>
            </a:r>
            <a:r>
              <a:rPr lang="en-US" sz="3100">
                <a:solidFill>
                  <a:srgbClr val="081004"/>
                </a:solidFill>
                <a:latin typeface="Verdana"/>
                <a:ea typeface="Verdana"/>
                <a:cs typeface="Verdana"/>
                <a:sym typeface="Verdana"/>
              </a:rPr>
              <a:t>Technical Comments</a:t>
            </a:r>
            <a:endParaRPr sz="3100">
              <a:solidFill>
                <a:srgbClr val="081004"/>
              </a:solidFill>
              <a:latin typeface="Verdana"/>
              <a:ea typeface="Verdana"/>
              <a:cs typeface="Verdana"/>
              <a:sym typeface="Verdana"/>
            </a:endParaRPr>
          </a:p>
        </p:txBody>
      </p:sp>
      <p:sp>
        <p:nvSpPr>
          <p:cNvPr id="615" name="Google Shape;615;g2eb25e2779f_1_49"/>
          <p:cNvSpPr txBox="1"/>
          <p:nvPr/>
        </p:nvSpPr>
        <p:spPr>
          <a:xfrm>
            <a:off x="6585875" y="2013050"/>
            <a:ext cx="5377500" cy="3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rgbClr val="BF9000"/>
                </a:solidFill>
                <a:latin typeface="Verdana"/>
                <a:ea typeface="Verdana"/>
                <a:cs typeface="Verdana"/>
                <a:sym typeface="Verdana"/>
              </a:rPr>
              <a:t>Attendees gave a wide array of technical comments on subjects ranging from sharing the slides, times to start, length of presentations, and what video meeting format to use.</a:t>
            </a:r>
            <a:endParaRPr sz="2300">
              <a:solidFill>
                <a:srgbClr val="BF9000"/>
              </a:solidFill>
              <a:latin typeface="Verdana"/>
              <a:ea typeface="Verdana"/>
              <a:cs typeface="Verdana"/>
              <a:sym typeface="Verdana"/>
            </a:endParaRPr>
          </a:p>
        </p:txBody>
      </p:sp>
      <p:sp>
        <p:nvSpPr>
          <p:cNvPr id="616" name="Google Shape;616;g2eb25e2779f_1_49"/>
          <p:cNvSpPr txBox="1"/>
          <p:nvPr/>
        </p:nvSpPr>
        <p:spPr>
          <a:xfrm>
            <a:off x="302175" y="1963750"/>
            <a:ext cx="5898600" cy="46236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Verdana"/>
              <a:buChar char="●"/>
            </a:pPr>
            <a:r>
              <a:rPr lang="en-US" sz="2100">
                <a:latin typeface="Verdana"/>
                <a:ea typeface="Verdana"/>
                <a:cs typeface="Verdana"/>
                <a:sym typeface="Verdana"/>
              </a:rPr>
              <a:t>Document Accessibility: It would be helpful to announce meetings with ample notice beforehand. The announcement that I received went out in the end of February for meetings that were taking place the following week</a:t>
            </a:r>
            <a:endParaRPr sz="2100">
              <a:latin typeface="Verdana"/>
              <a:ea typeface="Verdana"/>
              <a:cs typeface="Verdana"/>
              <a:sym typeface="Verdana"/>
            </a:endParaRPr>
          </a:p>
          <a:p>
            <a:pPr indent="0" lvl="0" marL="457200" rtl="0" algn="l">
              <a:lnSpc>
                <a:spcPct val="100000"/>
              </a:lnSpc>
              <a:spcBef>
                <a:spcPts val="0"/>
              </a:spcBef>
              <a:spcAft>
                <a:spcPts val="0"/>
              </a:spcAft>
              <a:buNone/>
            </a:pPr>
            <a:r>
              <a:t/>
            </a:r>
            <a:endParaRPr sz="2100">
              <a:latin typeface="Verdana"/>
              <a:ea typeface="Verdana"/>
              <a:cs typeface="Verdana"/>
              <a:sym typeface="Verdana"/>
            </a:endParaRPr>
          </a:p>
          <a:p>
            <a:pPr indent="-361950" lvl="0" marL="457200" rtl="0" algn="l">
              <a:lnSpc>
                <a:spcPct val="100000"/>
              </a:lnSpc>
              <a:spcBef>
                <a:spcPts val="0"/>
              </a:spcBef>
              <a:spcAft>
                <a:spcPts val="0"/>
              </a:spcAft>
              <a:buSzPts val="2100"/>
              <a:buFont typeface="Verdana"/>
              <a:buChar char="●"/>
            </a:pPr>
            <a:r>
              <a:rPr lang="en-US" sz="2100">
                <a:latin typeface="Verdana"/>
                <a:ea typeface="Verdana"/>
                <a:cs typeface="Verdana"/>
                <a:sym typeface="Verdana"/>
              </a:rPr>
              <a:t>Intro to DOB: Please answer questions in the order they were received whether it's in chat or raised hand. If raised hand is given preference, then please state that in the beginning. </a:t>
            </a:r>
            <a:endParaRPr sz="2100">
              <a:solidFill>
                <a:srgbClr val="081004"/>
              </a:solidFill>
              <a:latin typeface="Verdana"/>
              <a:ea typeface="Verdana"/>
              <a:cs typeface="Verdana"/>
              <a:sym typeface="Verdana"/>
            </a:endParaRPr>
          </a:p>
        </p:txBody>
      </p:sp>
      <p:sp>
        <p:nvSpPr>
          <p:cNvPr id="617" name="Google Shape;617;g2eb25e2779f_1_49"/>
          <p:cNvSpPr txBox="1"/>
          <p:nvPr/>
        </p:nvSpPr>
        <p:spPr>
          <a:xfrm>
            <a:off x="420300" y="276975"/>
            <a:ext cx="1187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Roboto Mono"/>
                <a:ea typeface="Roboto Mono"/>
                <a:cs typeface="Roboto Mono"/>
                <a:sym typeface="Roboto Mono"/>
              </a:rPr>
              <a:t>Please provide any other comments you would like to share about this workshop Con’t</a:t>
            </a:r>
            <a:endParaRPr sz="1800">
              <a:latin typeface="Roboto Mono"/>
              <a:ea typeface="Roboto Mono"/>
              <a:cs typeface="Roboto Mono"/>
              <a:sym typeface="Roboto Mono"/>
            </a:endParaRPr>
          </a:p>
        </p:txBody>
      </p:sp>
      <p:sp>
        <p:nvSpPr>
          <p:cNvPr id="618" name="Google Shape;618;g2eb25e2779f_1_49"/>
          <p:cNvSpPr txBox="1"/>
          <p:nvPr/>
        </p:nvSpPr>
        <p:spPr>
          <a:xfrm>
            <a:off x="509275" y="124575"/>
            <a:ext cx="11771700" cy="1108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latin typeface="Verdana"/>
                <a:ea typeface="Verdana"/>
                <a:cs typeface="Verdana"/>
                <a:sym typeface="Verdana"/>
              </a:rPr>
              <a:t>Please provide any other comments you would like to share about this workshop (Con’t)</a:t>
            </a:r>
            <a:endParaRPr b="1" sz="3000">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eb25e2779f_1_68"/>
          <p:cNvSpPr txBox="1"/>
          <p:nvPr/>
        </p:nvSpPr>
        <p:spPr>
          <a:xfrm>
            <a:off x="1405250" y="855575"/>
            <a:ext cx="7704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solidFill>
                  <a:srgbClr val="081004"/>
                </a:solidFill>
                <a:latin typeface="Verdana"/>
                <a:ea typeface="Verdana"/>
                <a:cs typeface="Verdana"/>
                <a:sym typeface="Verdana"/>
              </a:rPr>
              <a:t>Future Training Topics</a:t>
            </a:r>
            <a:endParaRPr b="1" sz="3000">
              <a:solidFill>
                <a:srgbClr val="081004"/>
              </a:solidFill>
              <a:latin typeface="Verdana"/>
              <a:ea typeface="Verdana"/>
              <a:cs typeface="Verdana"/>
              <a:sym typeface="Verdana"/>
            </a:endParaRPr>
          </a:p>
        </p:txBody>
      </p:sp>
      <p:sp>
        <p:nvSpPr>
          <p:cNvPr id="624" name="Google Shape;624;g2eb25e2779f_1_68"/>
          <p:cNvSpPr txBox="1"/>
          <p:nvPr/>
        </p:nvSpPr>
        <p:spPr>
          <a:xfrm>
            <a:off x="6550150" y="2122250"/>
            <a:ext cx="3876000" cy="185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100">
                <a:solidFill>
                  <a:srgbClr val="081004"/>
                </a:solidFill>
                <a:latin typeface="Verdana"/>
                <a:ea typeface="Verdana"/>
                <a:cs typeface="Verdana"/>
                <a:sym typeface="Verdana"/>
              </a:rPr>
              <a:t>How to handle confrontations that arise in CB meetings; effective meetings</a:t>
            </a:r>
            <a:endParaRPr sz="2100">
              <a:solidFill>
                <a:srgbClr val="081004"/>
              </a:solidFill>
              <a:latin typeface="Verdana"/>
              <a:ea typeface="Verdana"/>
              <a:cs typeface="Verdana"/>
              <a:sym typeface="Verdana"/>
            </a:endParaRPr>
          </a:p>
          <a:p>
            <a:pPr indent="0" lvl="0" marL="0" rtl="0" algn="l">
              <a:spcBef>
                <a:spcPts val="0"/>
              </a:spcBef>
              <a:spcAft>
                <a:spcPts val="0"/>
              </a:spcAft>
              <a:buNone/>
            </a:pPr>
            <a:r>
              <a:t/>
            </a:r>
            <a:endParaRPr sz="2100">
              <a:solidFill>
                <a:srgbClr val="081004"/>
              </a:solidFill>
              <a:latin typeface="Verdana"/>
              <a:ea typeface="Verdana"/>
              <a:cs typeface="Verdana"/>
              <a:sym typeface="Verdana"/>
            </a:endParaRPr>
          </a:p>
        </p:txBody>
      </p:sp>
      <p:sp>
        <p:nvSpPr>
          <p:cNvPr id="625" name="Google Shape;625;g2eb25e2779f_1_68"/>
          <p:cNvSpPr txBox="1"/>
          <p:nvPr/>
        </p:nvSpPr>
        <p:spPr>
          <a:xfrm>
            <a:off x="2038225" y="4539700"/>
            <a:ext cx="3597900" cy="11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rgbClr val="081004"/>
                </a:solidFill>
                <a:latin typeface="Verdana"/>
                <a:ea typeface="Verdana"/>
                <a:cs typeface="Verdana"/>
                <a:sym typeface="Verdana"/>
              </a:rPr>
              <a:t>City</a:t>
            </a:r>
            <a:r>
              <a:rPr lang="en-US" sz="2100">
                <a:solidFill>
                  <a:srgbClr val="081004"/>
                </a:solidFill>
                <a:latin typeface="Verdana"/>
                <a:ea typeface="Verdana"/>
                <a:cs typeface="Verdana"/>
                <a:sym typeface="Verdana"/>
              </a:rPr>
              <a:t> budget and how CBs should budget; office management</a:t>
            </a:r>
            <a:endParaRPr sz="2100">
              <a:solidFill>
                <a:srgbClr val="081004"/>
              </a:solidFill>
              <a:latin typeface="Verdana"/>
              <a:ea typeface="Verdana"/>
              <a:cs typeface="Verdana"/>
              <a:sym typeface="Verdana"/>
            </a:endParaRPr>
          </a:p>
        </p:txBody>
      </p:sp>
      <p:sp>
        <p:nvSpPr>
          <p:cNvPr id="626" name="Google Shape;626;g2eb25e2779f_1_68"/>
          <p:cNvSpPr txBox="1"/>
          <p:nvPr/>
        </p:nvSpPr>
        <p:spPr>
          <a:xfrm>
            <a:off x="6550150" y="4362425"/>
            <a:ext cx="3876000" cy="131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100">
                <a:latin typeface="Verdana"/>
                <a:ea typeface="Verdana"/>
                <a:cs typeface="Verdana"/>
                <a:sym typeface="Verdana"/>
              </a:rPr>
              <a:t>Understanding data options in using resources </a:t>
            </a:r>
            <a:endParaRPr sz="2100">
              <a:solidFill>
                <a:srgbClr val="081004"/>
              </a:solidFill>
              <a:latin typeface="Verdana"/>
              <a:ea typeface="Verdana"/>
              <a:cs typeface="Verdana"/>
              <a:sym typeface="Verdana"/>
            </a:endParaRPr>
          </a:p>
        </p:txBody>
      </p:sp>
      <p:sp>
        <p:nvSpPr>
          <p:cNvPr id="627" name="Google Shape;627;g2eb25e2779f_1_68"/>
          <p:cNvSpPr txBox="1"/>
          <p:nvPr/>
        </p:nvSpPr>
        <p:spPr>
          <a:xfrm>
            <a:off x="2038225" y="2122250"/>
            <a:ext cx="3539700" cy="14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rgbClr val="081004"/>
                </a:solidFill>
                <a:latin typeface="Verdana"/>
                <a:ea typeface="Verdana"/>
                <a:cs typeface="Verdana"/>
                <a:sym typeface="Verdana"/>
              </a:rPr>
              <a:t>Affordable housing, tenant’s rights, housing development, summons.</a:t>
            </a:r>
            <a:endParaRPr sz="2100">
              <a:solidFill>
                <a:srgbClr val="081004"/>
              </a:solidFill>
              <a:latin typeface="Verdana"/>
              <a:ea typeface="Verdana"/>
              <a:cs typeface="Verdana"/>
              <a:sym typeface="Verdana"/>
            </a:endParaRPr>
          </a:p>
        </p:txBody>
      </p:sp>
      <p:sp>
        <p:nvSpPr>
          <p:cNvPr id="628" name="Google Shape;628;g2eb25e2779f_1_68"/>
          <p:cNvSpPr txBox="1"/>
          <p:nvPr/>
        </p:nvSpPr>
        <p:spPr>
          <a:xfrm>
            <a:off x="2038229" y="1838650"/>
            <a:ext cx="3597900" cy="377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US" sz="2100">
                <a:solidFill>
                  <a:srgbClr val="081004"/>
                </a:solidFill>
                <a:latin typeface="Verdana"/>
                <a:ea typeface="Verdana"/>
                <a:cs typeface="Verdana"/>
                <a:sym typeface="Verdana"/>
              </a:rPr>
              <a:t>Housing and Buildings</a:t>
            </a:r>
            <a:endParaRPr b="1" sz="2100">
              <a:solidFill>
                <a:srgbClr val="081004"/>
              </a:solidFill>
              <a:latin typeface="Verdana"/>
              <a:ea typeface="Verdana"/>
              <a:cs typeface="Verdana"/>
              <a:sym typeface="Verdana"/>
            </a:endParaRPr>
          </a:p>
        </p:txBody>
      </p:sp>
      <p:sp>
        <p:nvSpPr>
          <p:cNvPr id="629" name="Google Shape;629;g2eb25e2779f_1_68"/>
          <p:cNvSpPr txBox="1"/>
          <p:nvPr/>
        </p:nvSpPr>
        <p:spPr>
          <a:xfrm>
            <a:off x="2038225" y="4256175"/>
            <a:ext cx="3781800" cy="377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US" sz="2100">
                <a:solidFill>
                  <a:srgbClr val="081004"/>
                </a:solidFill>
                <a:latin typeface="Verdana"/>
                <a:ea typeface="Verdana"/>
                <a:cs typeface="Verdana"/>
                <a:sym typeface="Verdana"/>
              </a:rPr>
              <a:t>Budgeting and Management</a:t>
            </a:r>
            <a:endParaRPr b="1" sz="2100">
              <a:solidFill>
                <a:srgbClr val="081004"/>
              </a:solidFill>
              <a:latin typeface="Verdana"/>
              <a:ea typeface="Verdana"/>
              <a:cs typeface="Verdana"/>
              <a:sym typeface="Verdana"/>
            </a:endParaRPr>
          </a:p>
        </p:txBody>
      </p:sp>
      <p:sp>
        <p:nvSpPr>
          <p:cNvPr id="630" name="Google Shape;630;g2eb25e2779f_1_68"/>
          <p:cNvSpPr txBox="1"/>
          <p:nvPr/>
        </p:nvSpPr>
        <p:spPr>
          <a:xfrm>
            <a:off x="6550117" y="1838650"/>
            <a:ext cx="3539700" cy="377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US" sz="2100">
                <a:solidFill>
                  <a:srgbClr val="081004"/>
                </a:solidFill>
                <a:latin typeface="Verdana"/>
                <a:ea typeface="Verdana"/>
                <a:cs typeface="Verdana"/>
                <a:sym typeface="Verdana"/>
              </a:rPr>
              <a:t>Meeting Decorum</a:t>
            </a:r>
            <a:endParaRPr b="1" sz="2100">
              <a:solidFill>
                <a:srgbClr val="081004"/>
              </a:solidFill>
              <a:latin typeface="Verdana"/>
              <a:ea typeface="Verdana"/>
              <a:cs typeface="Verdana"/>
              <a:sym typeface="Verdana"/>
            </a:endParaRPr>
          </a:p>
        </p:txBody>
      </p:sp>
      <p:sp>
        <p:nvSpPr>
          <p:cNvPr id="631" name="Google Shape;631;g2eb25e2779f_1_68"/>
          <p:cNvSpPr txBox="1"/>
          <p:nvPr/>
        </p:nvSpPr>
        <p:spPr>
          <a:xfrm>
            <a:off x="6550150" y="4103775"/>
            <a:ext cx="3876000" cy="377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US" sz="2100">
                <a:solidFill>
                  <a:srgbClr val="081004"/>
                </a:solidFill>
                <a:latin typeface="Verdana"/>
                <a:ea typeface="Verdana"/>
                <a:cs typeface="Verdana"/>
                <a:sym typeface="Verdana"/>
              </a:rPr>
              <a:t>Data Interpretation</a:t>
            </a:r>
            <a:endParaRPr b="1" sz="2100">
              <a:solidFill>
                <a:srgbClr val="081004"/>
              </a:solidFill>
              <a:latin typeface="Verdana"/>
              <a:ea typeface="Verdana"/>
              <a:cs typeface="Verdana"/>
              <a:sym typeface="Verdana"/>
            </a:endParaRPr>
          </a:p>
        </p:txBody>
      </p:sp>
      <p:grpSp>
        <p:nvGrpSpPr>
          <p:cNvPr id="632" name="Google Shape;632;g2eb25e2779f_1_68"/>
          <p:cNvGrpSpPr/>
          <p:nvPr/>
        </p:nvGrpSpPr>
        <p:grpSpPr>
          <a:xfrm>
            <a:off x="6134102" y="4084734"/>
            <a:ext cx="416036" cy="415197"/>
            <a:chOff x="1971921" y="1937160"/>
            <a:chExt cx="416036" cy="415197"/>
          </a:xfrm>
        </p:grpSpPr>
        <p:sp>
          <p:nvSpPr>
            <p:cNvPr id="633" name="Google Shape;633;g2eb25e2779f_1_68"/>
            <p:cNvSpPr/>
            <p:nvPr/>
          </p:nvSpPr>
          <p:spPr>
            <a:xfrm>
              <a:off x="2236502" y="1985408"/>
              <a:ext cx="68268" cy="24142"/>
            </a:xfrm>
            <a:custGeom>
              <a:rect b="b" l="l" r="r" t="t"/>
              <a:pathLst>
                <a:path extrusionOk="0" h="691" w="1954">
                  <a:moveTo>
                    <a:pt x="382" y="0"/>
                  </a:moveTo>
                  <a:cubicBezTo>
                    <a:pt x="191" y="0"/>
                    <a:pt x="48" y="143"/>
                    <a:pt x="24" y="310"/>
                  </a:cubicBezTo>
                  <a:cubicBezTo>
                    <a:pt x="1" y="524"/>
                    <a:pt x="167" y="691"/>
                    <a:pt x="382" y="691"/>
                  </a:cubicBezTo>
                  <a:lnTo>
                    <a:pt x="1572" y="691"/>
                  </a:lnTo>
                  <a:cubicBezTo>
                    <a:pt x="1787" y="691"/>
                    <a:pt x="1953" y="524"/>
                    <a:pt x="1930" y="310"/>
                  </a:cubicBezTo>
                  <a:cubicBezTo>
                    <a:pt x="1906" y="143"/>
                    <a:pt x="1739" y="0"/>
                    <a:pt x="1572" y="0"/>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4" name="Google Shape;634;g2eb25e2779f_1_68"/>
            <p:cNvSpPr/>
            <p:nvPr/>
          </p:nvSpPr>
          <p:spPr>
            <a:xfrm>
              <a:off x="2319724" y="2149300"/>
              <a:ext cx="68233" cy="24177"/>
            </a:xfrm>
            <a:custGeom>
              <a:rect b="b" l="l" r="r" t="t"/>
              <a:pathLst>
                <a:path extrusionOk="0" h="692" w="1953">
                  <a:moveTo>
                    <a:pt x="381" y="1"/>
                  </a:moveTo>
                  <a:cubicBezTo>
                    <a:pt x="214" y="1"/>
                    <a:pt x="48" y="120"/>
                    <a:pt x="24" y="310"/>
                  </a:cubicBezTo>
                  <a:cubicBezTo>
                    <a:pt x="0" y="525"/>
                    <a:pt x="167" y="691"/>
                    <a:pt x="381" y="691"/>
                  </a:cubicBezTo>
                  <a:lnTo>
                    <a:pt x="1572" y="691"/>
                  </a:lnTo>
                  <a:cubicBezTo>
                    <a:pt x="1762" y="691"/>
                    <a:pt x="1905" y="572"/>
                    <a:pt x="1929" y="382"/>
                  </a:cubicBezTo>
                  <a:cubicBezTo>
                    <a:pt x="1953" y="167"/>
                    <a:pt x="1786" y="1"/>
                    <a:pt x="1596"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5" name="Google Shape;635;g2eb25e2779f_1_68"/>
            <p:cNvSpPr/>
            <p:nvPr/>
          </p:nvSpPr>
          <p:spPr>
            <a:xfrm>
              <a:off x="2254810" y="2279093"/>
              <a:ext cx="68268" cy="24177"/>
            </a:xfrm>
            <a:custGeom>
              <a:rect b="b" l="l" r="r" t="t"/>
              <a:pathLst>
                <a:path extrusionOk="0" h="692" w="1954">
                  <a:moveTo>
                    <a:pt x="382" y="1"/>
                  </a:moveTo>
                  <a:cubicBezTo>
                    <a:pt x="191" y="1"/>
                    <a:pt x="48" y="120"/>
                    <a:pt x="24" y="310"/>
                  </a:cubicBezTo>
                  <a:cubicBezTo>
                    <a:pt x="0" y="525"/>
                    <a:pt x="167" y="691"/>
                    <a:pt x="358" y="691"/>
                  </a:cubicBezTo>
                  <a:lnTo>
                    <a:pt x="1572" y="691"/>
                  </a:lnTo>
                  <a:cubicBezTo>
                    <a:pt x="1739" y="691"/>
                    <a:pt x="1906" y="572"/>
                    <a:pt x="1929" y="382"/>
                  </a:cubicBezTo>
                  <a:cubicBezTo>
                    <a:pt x="1953" y="168"/>
                    <a:pt x="1787" y="1"/>
                    <a:pt x="1572"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6" name="Google Shape;636;g2eb25e2779f_1_68"/>
            <p:cNvSpPr/>
            <p:nvPr/>
          </p:nvSpPr>
          <p:spPr>
            <a:xfrm>
              <a:off x="2141647" y="2174281"/>
              <a:ext cx="181430" cy="178076"/>
            </a:xfrm>
            <a:custGeom>
              <a:rect b="b" l="l" r="r" t="t"/>
              <a:pathLst>
                <a:path extrusionOk="0" h="5097" w="5193">
                  <a:moveTo>
                    <a:pt x="1" y="0"/>
                  </a:moveTo>
                  <a:lnTo>
                    <a:pt x="1" y="3644"/>
                  </a:lnTo>
                  <a:cubicBezTo>
                    <a:pt x="215" y="3620"/>
                    <a:pt x="406" y="3596"/>
                    <a:pt x="596" y="3549"/>
                  </a:cubicBezTo>
                  <a:lnTo>
                    <a:pt x="2025" y="4977"/>
                  </a:lnTo>
                  <a:cubicBezTo>
                    <a:pt x="2096" y="5049"/>
                    <a:pt x="2192" y="5096"/>
                    <a:pt x="2287" y="5096"/>
                  </a:cubicBezTo>
                  <a:lnTo>
                    <a:pt x="4811" y="5096"/>
                  </a:lnTo>
                  <a:cubicBezTo>
                    <a:pt x="4978" y="5096"/>
                    <a:pt x="5145" y="4954"/>
                    <a:pt x="5168" y="4763"/>
                  </a:cubicBezTo>
                  <a:cubicBezTo>
                    <a:pt x="5192" y="4573"/>
                    <a:pt x="5026" y="4382"/>
                    <a:pt x="4811" y="4382"/>
                  </a:cubicBezTo>
                  <a:lnTo>
                    <a:pt x="2430" y="4382"/>
                  </a:lnTo>
                  <a:lnTo>
                    <a:pt x="1358" y="3310"/>
                  </a:lnTo>
                  <a:cubicBezTo>
                    <a:pt x="1811" y="3144"/>
                    <a:pt x="2215" y="2882"/>
                    <a:pt x="2573" y="2572"/>
                  </a:cubicBezTo>
                  <a:lnTo>
                    <a:pt x="1" y="0"/>
                  </a:ln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7" name="Google Shape;637;g2eb25e2779f_1_68"/>
            <p:cNvSpPr/>
            <p:nvPr/>
          </p:nvSpPr>
          <p:spPr>
            <a:xfrm>
              <a:off x="2026842" y="1987050"/>
              <a:ext cx="90733" cy="128186"/>
            </a:xfrm>
            <a:custGeom>
              <a:rect b="b" l="l" r="r" t="t"/>
              <a:pathLst>
                <a:path extrusionOk="0" h="3669" w="2597">
                  <a:moveTo>
                    <a:pt x="2596" y="1"/>
                  </a:moveTo>
                  <a:cubicBezTo>
                    <a:pt x="1596" y="72"/>
                    <a:pt x="715" y="477"/>
                    <a:pt x="0" y="1073"/>
                  </a:cubicBezTo>
                  <a:lnTo>
                    <a:pt x="2596" y="3668"/>
                  </a:lnTo>
                  <a:lnTo>
                    <a:pt x="2596" y="1"/>
                  </a:ln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8" name="Google Shape;638;g2eb25e2779f_1_68"/>
            <p:cNvSpPr/>
            <p:nvPr/>
          </p:nvSpPr>
          <p:spPr>
            <a:xfrm>
              <a:off x="1971921" y="2041972"/>
              <a:ext cx="145654" cy="258782"/>
            </a:xfrm>
            <a:custGeom>
              <a:rect b="b" l="l" r="r" t="t"/>
              <a:pathLst>
                <a:path extrusionOk="0" h="7407" w="4169">
                  <a:moveTo>
                    <a:pt x="1096" y="1"/>
                  </a:moveTo>
                  <a:cubicBezTo>
                    <a:pt x="405" y="787"/>
                    <a:pt x="1" y="1811"/>
                    <a:pt x="1" y="2930"/>
                  </a:cubicBezTo>
                  <a:cubicBezTo>
                    <a:pt x="1" y="5288"/>
                    <a:pt x="1834" y="7240"/>
                    <a:pt x="4168" y="7407"/>
                  </a:cubicBezTo>
                  <a:lnTo>
                    <a:pt x="4168" y="3073"/>
                  </a:lnTo>
                  <a:lnTo>
                    <a:pt x="1096" y="1"/>
                  </a:ln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39" name="Google Shape;639;g2eb25e2779f_1_68"/>
            <p:cNvSpPr/>
            <p:nvPr/>
          </p:nvSpPr>
          <p:spPr>
            <a:xfrm>
              <a:off x="2141647" y="1937160"/>
              <a:ext cx="163123" cy="178076"/>
            </a:xfrm>
            <a:custGeom>
              <a:rect b="b" l="l" r="r" t="t"/>
              <a:pathLst>
                <a:path extrusionOk="0" h="5097" w="4669">
                  <a:moveTo>
                    <a:pt x="2168" y="0"/>
                  </a:moveTo>
                  <a:cubicBezTo>
                    <a:pt x="2073" y="0"/>
                    <a:pt x="1977" y="24"/>
                    <a:pt x="1930" y="95"/>
                  </a:cubicBezTo>
                  <a:lnTo>
                    <a:pt x="501" y="1524"/>
                  </a:lnTo>
                  <a:cubicBezTo>
                    <a:pt x="334" y="1477"/>
                    <a:pt x="167" y="1453"/>
                    <a:pt x="1" y="1453"/>
                  </a:cubicBezTo>
                  <a:lnTo>
                    <a:pt x="1" y="5096"/>
                  </a:lnTo>
                  <a:lnTo>
                    <a:pt x="2573" y="2524"/>
                  </a:lnTo>
                  <a:cubicBezTo>
                    <a:pt x="2192" y="2191"/>
                    <a:pt x="1739" y="1929"/>
                    <a:pt x="1263" y="1739"/>
                  </a:cubicBezTo>
                  <a:lnTo>
                    <a:pt x="2311" y="691"/>
                  </a:lnTo>
                  <a:lnTo>
                    <a:pt x="4287" y="691"/>
                  </a:lnTo>
                  <a:cubicBezTo>
                    <a:pt x="4454" y="691"/>
                    <a:pt x="4621" y="548"/>
                    <a:pt x="4645" y="381"/>
                  </a:cubicBezTo>
                  <a:cubicBezTo>
                    <a:pt x="4668" y="167"/>
                    <a:pt x="4502" y="0"/>
                    <a:pt x="4287" y="0"/>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40" name="Google Shape;640;g2eb25e2779f_1_68"/>
            <p:cNvSpPr/>
            <p:nvPr/>
          </p:nvSpPr>
          <p:spPr>
            <a:xfrm>
              <a:off x="2146643" y="2041972"/>
              <a:ext cx="241313" cy="203895"/>
            </a:xfrm>
            <a:custGeom>
              <a:rect b="b" l="l" r="r" t="t"/>
              <a:pathLst>
                <a:path extrusionOk="0" h="5836" w="6907">
                  <a:moveTo>
                    <a:pt x="2930" y="1"/>
                  </a:moveTo>
                  <a:lnTo>
                    <a:pt x="1" y="2930"/>
                  </a:lnTo>
                  <a:lnTo>
                    <a:pt x="2930" y="5835"/>
                  </a:lnTo>
                  <a:cubicBezTo>
                    <a:pt x="3501" y="5168"/>
                    <a:pt x="3882" y="4311"/>
                    <a:pt x="3978" y="3359"/>
                  </a:cubicBezTo>
                  <a:lnTo>
                    <a:pt x="4978" y="2382"/>
                  </a:lnTo>
                  <a:lnTo>
                    <a:pt x="6526" y="2382"/>
                  </a:lnTo>
                  <a:cubicBezTo>
                    <a:pt x="6716" y="2382"/>
                    <a:pt x="6883" y="2239"/>
                    <a:pt x="6883" y="2073"/>
                  </a:cubicBezTo>
                  <a:cubicBezTo>
                    <a:pt x="6907" y="1858"/>
                    <a:pt x="6740" y="1668"/>
                    <a:pt x="6550" y="1668"/>
                  </a:cubicBezTo>
                  <a:lnTo>
                    <a:pt x="4835" y="1668"/>
                  </a:lnTo>
                  <a:cubicBezTo>
                    <a:pt x="4740" y="1668"/>
                    <a:pt x="4644" y="1715"/>
                    <a:pt x="4597" y="1787"/>
                  </a:cubicBezTo>
                  <a:lnTo>
                    <a:pt x="3978" y="2382"/>
                  </a:lnTo>
                  <a:cubicBezTo>
                    <a:pt x="3882" y="1477"/>
                    <a:pt x="3501" y="644"/>
                    <a:pt x="2930"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grpSp>
      <p:sp>
        <p:nvSpPr>
          <p:cNvPr id="641" name="Google Shape;641;g2eb25e2779f_1_68"/>
          <p:cNvSpPr/>
          <p:nvPr/>
        </p:nvSpPr>
        <p:spPr>
          <a:xfrm>
            <a:off x="1405249" y="1843547"/>
            <a:ext cx="366335" cy="367290"/>
          </a:xfrm>
          <a:custGeom>
            <a:rect b="b" l="l" r="r" t="t"/>
            <a:pathLst>
              <a:path extrusionOk="0" h="12698" w="12665">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grpSp>
        <p:nvGrpSpPr>
          <p:cNvPr id="642" name="Google Shape;642;g2eb25e2779f_1_68"/>
          <p:cNvGrpSpPr/>
          <p:nvPr/>
        </p:nvGrpSpPr>
        <p:grpSpPr>
          <a:xfrm>
            <a:off x="1470951" y="4084731"/>
            <a:ext cx="366317" cy="415186"/>
            <a:chOff x="-60232500" y="4101525"/>
            <a:chExt cx="268600" cy="315875"/>
          </a:xfrm>
        </p:grpSpPr>
        <p:sp>
          <p:nvSpPr>
            <p:cNvPr id="643" name="Google Shape;643;g2eb25e2779f_1_68"/>
            <p:cNvSpPr/>
            <p:nvPr/>
          </p:nvSpPr>
          <p:spPr>
            <a:xfrm>
              <a:off x="-60222275" y="4273225"/>
              <a:ext cx="63025" cy="144175"/>
            </a:xfrm>
            <a:custGeom>
              <a:rect b="b" l="l" r="r" t="t"/>
              <a:pathLst>
                <a:path extrusionOk="0" h="5767" w="2521">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44" name="Google Shape;644;g2eb25e2779f_1_68"/>
            <p:cNvSpPr/>
            <p:nvPr/>
          </p:nvSpPr>
          <p:spPr>
            <a:xfrm>
              <a:off x="-60232500" y="4101525"/>
              <a:ext cx="268600" cy="315875"/>
            </a:xfrm>
            <a:custGeom>
              <a:rect b="b" l="l" r="r" t="t"/>
              <a:pathLst>
                <a:path extrusionOk="0" h="12635" w="10744">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grpSp>
      <p:grpSp>
        <p:nvGrpSpPr>
          <p:cNvPr id="645" name="Google Shape;645;g2eb25e2779f_1_68"/>
          <p:cNvGrpSpPr/>
          <p:nvPr/>
        </p:nvGrpSpPr>
        <p:grpSpPr>
          <a:xfrm>
            <a:off x="6023056" y="1843558"/>
            <a:ext cx="366285" cy="367267"/>
            <a:chOff x="-63679950" y="4093450"/>
            <a:chExt cx="320600" cy="317650"/>
          </a:xfrm>
        </p:grpSpPr>
        <p:sp>
          <p:nvSpPr>
            <p:cNvPr id="646" name="Google Shape;646;g2eb25e2779f_1_68"/>
            <p:cNvSpPr/>
            <p:nvPr/>
          </p:nvSpPr>
          <p:spPr>
            <a:xfrm>
              <a:off x="-63595650" y="4093450"/>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47" name="Google Shape;647;g2eb25e2779f_1_68"/>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sp>
          <p:nvSpPr>
            <p:cNvPr id="648" name="Google Shape;648;g2eb25e2779f_1_68"/>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FABD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latin typeface="Roboto Mono"/>
                <a:ea typeface="Roboto Mono"/>
                <a:cs typeface="Roboto Mono"/>
                <a:sym typeface="Roboto Mono"/>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274029efccf_0_8"/>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Looking Ahead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2ec786d999a_14_5"/>
          <p:cNvSpPr txBox="1"/>
          <p:nvPr>
            <p:ph idx="1" type="body"/>
          </p:nvPr>
        </p:nvSpPr>
        <p:spPr>
          <a:xfrm>
            <a:off x="957902" y="1763700"/>
            <a:ext cx="9584100" cy="3330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Planning sessions for next year’s PB and TRIE cycle.</a:t>
            </a:r>
            <a:endParaRPr/>
          </a:p>
          <a:p>
            <a:pPr indent="-381000" lvl="0" marL="457200" rtl="0" algn="l">
              <a:spcBef>
                <a:spcPts val="0"/>
              </a:spcBef>
              <a:spcAft>
                <a:spcPts val="0"/>
              </a:spcAft>
              <a:buSzPts val="2400"/>
              <a:buChar char="●"/>
            </a:pPr>
            <a:r>
              <a:rPr lang="en-US"/>
              <a:t>Drafting and releasing RFIs for Winning Project Implementation and PB/TRIE Partnerships.</a:t>
            </a:r>
            <a:endParaRPr/>
          </a:p>
          <a:p>
            <a:pPr indent="-381000" lvl="0" marL="457200" rtl="0" algn="l">
              <a:spcBef>
                <a:spcPts val="0"/>
              </a:spcBef>
              <a:spcAft>
                <a:spcPts val="0"/>
              </a:spcAft>
              <a:buSzPts val="2400"/>
              <a:buChar char="●"/>
            </a:pPr>
            <a:r>
              <a:rPr lang="en-US"/>
              <a:t>Announcement of </a:t>
            </a:r>
            <a:r>
              <a:rPr lang="en-US"/>
              <a:t>winning projects event. </a:t>
            </a:r>
            <a:endParaRPr/>
          </a:p>
          <a:p>
            <a:pPr indent="0" lvl="0" marL="0" rtl="0" algn="l">
              <a:spcBef>
                <a:spcPts val="1000"/>
              </a:spcBef>
              <a:spcAft>
                <a:spcPts val="0"/>
              </a:spcAft>
              <a:buNone/>
            </a:pPr>
            <a:r>
              <a:rPr b="1" lang="en-US"/>
              <a:t>We need your help</a:t>
            </a:r>
            <a:r>
              <a:rPr b="1" lang="en-US"/>
              <a:t>!</a:t>
            </a:r>
            <a:endParaRPr b="1"/>
          </a:p>
          <a:p>
            <a:pPr indent="-381000" lvl="0" marL="457200" rtl="0" algn="l">
              <a:spcBef>
                <a:spcPts val="1000"/>
              </a:spcBef>
              <a:spcAft>
                <a:spcPts val="0"/>
              </a:spcAft>
              <a:buSzPts val="2400"/>
              <a:buChar char="●"/>
            </a:pPr>
            <a:r>
              <a:rPr lang="en-US"/>
              <a:t>Help recruit applicants once RFIs are released.</a:t>
            </a:r>
            <a:endParaRPr/>
          </a:p>
          <a:p>
            <a:pPr indent="-381000" lvl="0" marL="457200" rtl="0" algn="l">
              <a:spcBef>
                <a:spcPts val="0"/>
              </a:spcBef>
              <a:spcAft>
                <a:spcPts val="0"/>
              </a:spcAft>
              <a:buSzPts val="2400"/>
              <a:buChar char="●"/>
            </a:pPr>
            <a:r>
              <a:rPr lang="en-US"/>
              <a:t>Serve as a reader for our RFI evaluations committees.  </a:t>
            </a:r>
            <a:endParaRPr/>
          </a:p>
          <a:p>
            <a:pPr indent="-381000" lvl="0" marL="457200" rtl="0" algn="l">
              <a:spcBef>
                <a:spcPts val="0"/>
              </a:spcBef>
              <a:spcAft>
                <a:spcPts val="0"/>
              </a:spcAft>
              <a:buSzPts val="2400"/>
              <a:buChar char="●"/>
            </a:pPr>
            <a:r>
              <a:rPr lang="en-US"/>
              <a:t>Attend our announcement event</a:t>
            </a:r>
            <a:endParaRPr/>
          </a:p>
          <a:p>
            <a:pPr indent="0" lvl="0" marL="457200" rtl="0" algn="l">
              <a:spcBef>
                <a:spcPts val="1000"/>
              </a:spcBef>
              <a:spcAft>
                <a:spcPts val="0"/>
              </a:spcAft>
              <a:buNone/>
            </a:pPr>
            <a:r>
              <a:t/>
            </a:r>
            <a:endParaRPr/>
          </a:p>
        </p:txBody>
      </p:sp>
      <p:sp>
        <p:nvSpPr>
          <p:cNvPr id="660" name="Google Shape;660;g2ec786d999a_14_5"/>
          <p:cNvSpPr txBox="1"/>
          <p:nvPr>
            <p:ph idx="2" type="body"/>
          </p:nvPr>
        </p:nvSpPr>
        <p:spPr>
          <a:xfrm>
            <a:off x="901349"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Upcoming Activities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2ec786d999a_3_26"/>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Public Comment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9" name="Shape 669"/>
        <p:cNvGrpSpPr/>
        <p:nvPr/>
      </p:nvGrpSpPr>
      <p:grpSpPr>
        <a:xfrm>
          <a:off x="0" y="0"/>
          <a:ext cx="0" cy="0"/>
          <a:chOff x="0" y="0"/>
          <a:chExt cx="0" cy="0"/>
        </a:xfrm>
      </p:grpSpPr>
      <p:sp>
        <p:nvSpPr>
          <p:cNvPr id="670" name="Google Shape;670;g2bb5d43c5cd_0_1"/>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sz="6100"/>
              <a:t>Thank You!</a:t>
            </a:r>
            <a:endParaRPr sz="4500"/>
          </a:p>
        </p:txBody>
      </p:sp>
      <p:sp>
        <p:nvSpPr>
          <p:cNvPr id="671" name="Google Shape;671;g2bb5d43c5cd_0_1"/>
          <p:cNvSpPr txBox="1"/>
          <p:nvPr/>
        </p:nvSpPr>
        <p:spPr>
          <a:xfrm>
            <a:off x="7685750" y="6027600"/>
            <a:ext cx="3263100" cy="67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@NYCCEC | nyc.gov/cec</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a0bffe40c6_18_73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Language Access Plan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76d3694110_1_1"/>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800"/>
              <a:t>Language Access Implementation Plan (LAIP)</a:t>
            </a:r>
            <a:endParaRPr sz="2800"/>
          </a:p>
          <a:p>
            <a:pPr indent="0" lvl="0" marL="0" rtl="0" algn="l">
              <a:lnSpc>
                <a:spcPct val="150000"/>
              </a:lnSpc>
              <a:spcBef>
                <a:spcPts val="0"/>
              </a:spcBef>
              <a:spcAft>
                <a:spcPts val="0"/>
              </a:spcAft>
              <a:buClr>
                <a:schemeClr val="dk1"/>
              </a:buClr>
              <a:buSzPts val="3400"/>
              <a:buNone/>
            </a:pPr>
            <a:r>
              <a:t/>
            </a:r>
            <a:endParaRPr sz="3100"/>
          </a:p>
        </p:txBody>
      </p:sp>
      <p:sp>
        <p:nvSpPr>
          <p:cNvPr id="329" name="Google Shape;329;g276d3694110_1_1"/>
          <p:cNvSpPr txBox="1"/>
          <p:nvPr/>
        </p:nvSpPr>
        <p:spPr>
          <a:xfrm>
            <a:off x="1794150" y="2128350"/>
            <a:ext cx="10204800" cy="3886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Part of compliance under Local Law 30</a:t>
            </a:r>
            <a:endParaRPr sz="1800">
              <a:solidFill>
                <a:schemeClr val="dk1"/>
              </a:solidFill>
              <a:latin typeface="Verdana"/>
              <a:ea typeface="Verdana"/>
              <a:cs typeface="Verdana"/>
              <a:sym typeface="Verdana"/>
            </a:endParaRPr>
          </a:p>
          <a:p>
            <a:pPr indent="-342900" lvl="0" marL="457200" rtl="0" algn="l">
              <a:lnSpc>
                <a:spcPct val="15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Guides the agency’s provision of meaningful language access to information and services</a:t>
            </a:r>
            <a:endParaRPr sz="1800">
              <a:solidFill>
                <a:schemeClr val="dk1"/>
              </a:solidFill>
              <a:latin typeface="Verdana"/>
              <a:ea typeface="Verdana"/>
              <a:cs typeface="Verdana"/>
              <a:sym typeface="Verdana"/>
            </a:endParaRPr>
          </a:p>
          <a:p>
            <a:pPr indent="-342900" lvl="0" marL="457200" rtl="0" algn="l">
              <a:lnSpc>
                <a:spcPct val="15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Promotes equitable access to services by</a:t>
            </a:r>
            <a:endParaRPr sz="1800">
              <a:solidFill>
                <a:schemeClr val="dk1"/>
              </a:solidFill>
              <a:latin typeface="Verdana"/>
              <a:ea typeface="Verdana"/>
              <a:cs typeface="Verdana"/>
              <a:sym typeface="Verdana"/>
            </a:endParaRPr>
          </a:p>
          <a:p>
            <a:pPr indent="-342900" lvl="1" marL="914400" rtl="0" algn="l">
              <a:lnSpc>
                <a:spcPct val="150000"/>
              </a:lnSpc>
              <a:spcBef>
                <a:spcPts val="0"/>
              </a:spcBef>
              <a:spcAft>
                <a:spcPts val="0"/>
              </a:spcAft>
              <a:buClr>
                <a:schemeClr val="dk1"/>
              </a:buClr>
              <a:buSzPts val="1800"/>
              <a:buFont typeface="Verdana"/>
              <a:buChar char="○"/>
            </a:pPr>
            <a:r>
              <a:rPr lang="en-US" sz="1600">
                <a:solidFill>
                  <a:schemeClr val="dk1"/>
                </a:solidFill>
                <a:latin typeface="Verdana"/>
                <a:ea typeface="Verdana"/>
                <a:cs typeface="Verdana"/>
                <a:sym typeface="Verdana"/>
              </a:rPr>
              <a:t>Addressing language barriers</a:t>
            </a:r>
            <a:endParaRPr sz="1600">
              <a:solidFill>
                <a:schemeClr val="dk1"/>
              </a:solidFill>
              <a:latin typeface="Verdana"/>
              <a:ea typeface="Verdana"/>
              <a:cs typeface="Verdana"/>
              <a:sym typeface="Verdana"/>
            </a:endParaRPr>
          </a:p>
          <a:p>
            <a:pPr indent="-342900" lvl="1" marL="914400" rtl="0" algn="l">
              <a:lnSpc>
                <a:spcPct val="150000"/>
              </a:lnSpc>
              <a:spcBef>
                <a:spcPts val="0"/>
              </a:spcBef>
              <a:spcAft>
                <a:spcPts val="0"/>
              </a:spcAft>
              <a:buClr>
                <a:schemeClr val="dk1"/>
              </a:buClr>
              <a:buSzPts val="1800"/>
              <a:buFont typeface="Verdana"/>
              <a:buChar char="○"/>
            </a:pPr>
            <a:r>
              <a:rPr lang="en-US" sz="1600">
                <a:solidFill>
                  <a:schemeClr val="dk1"/>
                </a:solidFill>
                <a:latin typeface="Verdana"/>
                <a:ea typeface="Verdana"/>
                <a:cs typeface="Verdana"/>
                <a:sym typeface="Verdana"/>
              </a:rPr>
              <a:t>Enabling agencies to better serve culturally and linguistically diverse communities</a:t>
            </a:r>
            <a:r>
              <a:rPr lang="en-US" sz="1600">
                <a:solidFill>
                  <a:schemeClr val="dk1"/>
                </a:solidFill>
                <a:latin typeface="Verdana"/>
                <a:ea typeface="Verdana"/>
                <a:cs typeface="Verdana"/>
                <a:sym typeface="Verdana"/>
              </a:rPr>
              <a:t>,</a:t>
            </a:r>
            <a:endParaRPr sz="1600">
              <a:solidFill>
                <a:schemeClr val="dk1"/>
              </a:solidFill>
              <a:latin typeface="Verdana"/>
              <a:ea typeface="Verdana"/>
              <a:cs typeface="Verdana"/>
              <a:sym typeface="Verdana"/>
            </a:endParaRPr>
          </a:p>
          <a:p>
            <a:pPr indent="-342900" lvl="1" marL="914400" rtl="0" algn="l">
              <a:lnSpc>
                <a:spcPct val="150000"/>
              </a:lnSpc>
              <a:spcBef>
                <a:spcPts val="0"/>
              </a:spcBef>
              <a:spcAft>
                <a:spcPts val="0"/>
              </a:spcAft>
              <a:buClr>
                <a:schemeClr val="dk1"/>
              </a:buClr>
              <a:buSzPts val="1800"/>
              <a:buFont typeface="Verdana"/>
              <a:buChar char="○"/>
            </a:pPr>
            <a:r>
              <a:rPr lang="en-US" sz="1600">
                <a:solidFill>
                  <a:schemeClr val="dk1"/>
                </a:solidFill>
                <a:latin typeface="Verdana"/>
                <a:ea typeface="Verdana"/>
                <a:cs typeface="Verdana"/>
                <a:sym typeface="Verdana"/>
              </a:rPr>
              <a:t>Fostering inclusivity within operations</a:t>
            </a:r>
            <a:endParaRPr sz="1600">
              <a:solidFill>
                <a:schemeClr val="dk1"/>
              </a:solidFill>
              <a:latin typeface="Verdana"/>
              <a:ea typeface="Verdana"/>
              <a:cs typeface="Verdana"/>
              <a:sym typeface="Verdana"/>
            </a:endParaRPr>
          </a:p>
          <a:p>
            <a:pPr indent="0" lvl="0" marL="457200" marR="0" rtl="0" algn="l">
              <a:lnSpc>
                <a:spcPct val="100000"/>
              </a:lnSpc>
              <a:spcBef>
                <a:spcPts val="800"/>
              </a:spcBef>
              <a:spcAft>
                <a:spcPts val="0"/>
              </a:spcAft>
              <a:buNone/>
            </a:pPr>
            <a:r>
              <a:t/>
            </a:r>
            <a:endParaRPr b="1" sz="1800">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eb4b23d64f_2_4"/>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None/>
            </a:pPr>
            <a:r>
              <a:rPr lang="en-US" sz="2800"/>
              <a:t>CEC LAIP</a:t>
            </a:r>
            <a:endParaRPr sz="2800"/>
          </a:p>
          <a:p>
            <a:pPr indent="0" lvl="0" marL="0" rtl="0" algn="l">
              <a:spcBef>
                <a:spcPts val="1000"/>
              </a:spcBef>
              <a:spcAft>
                <a:spcPts val="0"/>
              </a:spcAft>
              <a:buClr>
                <a:schemeClr val="dk1"/>
              </a:buClr>
              <a:buSzPts val="1100"/>
              <a:buNone/>
            </a:pPr>
            <a:r>
              <a:t/>
            </a:r>
            <a:endParaRPr sz="2800"/>
          </a:p>
          <a:p>
            <a:pPr indent="0" lvl="0" marL="0" rtl="0" algn="l">
              <a:lnSpc>
                <a:spcPct val="150000"/>
              </a:lnSpc>
              <a:spcBef>
                <a:spcPts val="0"/>
              </a:spcBef>
              <a:spcAft>
                <a:spcPts val="0"/>
              </a:spcAft>
              <a:buClr>
                <a:schemeClr val="dk1"/>
              </a:buClr>
              <a:buSzPts val="3400"/>
              <a:buNone/>
            </a:pPr>
            <a:r>
              <a:t/>
            </a:r>
            <a:endParaRPr sz="3100"/>
          </a:p>
        </p:txBody>
      </p:sp>
      <p:graphicFrame>
        <p:nvGraphicFramePr>
          <p:cNvPr id="335" name="Google Shape;335;g2eb4b23d64f_2_4"/>
          <p:cNvGraphicFramePr/>
          <p:nvPr/>
        </p:nvGraphicFramePr>
        <p:xfrm>
          <a:off x="1651450" y="1581450"/>
          <a:ext cx="3000000" cy="3000000"/>
        </p:xfrm>
        <a:graphic>
          <a:graphicData uri="http://schemas.openxmlformats.org/drawingml/2006/table">
            <a:tbl>
              <a:tblPr>
                <a:noFill/>
                <a:tableStyleId>{805AEC3F-E5C0-469D-9640-7B0AC3AD67AD}</a:tableStyleId>
              </a:tblPr>
              <a:tblGrid>
                <a:gridCol w="410925"/>
                <a:gridCol w="4279600"/>
                <a:gridCol w="4520150"/>
              </a:tblGrid>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1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Mission and Services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Introduces the CEC and our core mission.  </a:t>
                      </a:r>
                      <a:endParaRPr sz="1200">
                        <a:latin typeface="Verdana"/>
                        <a:ea typeface="Verdana"/>
                        <a:cs typeface="Verdana"/>
                        <a:sym typeface="Verdana"/>
                      </a:endParaRPr>
                    </a:p>
                  </a:txBody>
                  <a:tcPr marT="91425" marB="91425" marR="91425" marL="91425"/>
                </a:tc>
              </a:tr>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2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Agency Language Access Policy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solidFill>
                            <a:srgbClr val="333333"/>
                          </a:solidFill>
                          <a:latin typeface="Verdana"/>
                          <a:ea typeface="Verdana"/>
                          <a:cs typeface="Verdana"/>
                          <a:sym typeface="Verdana"/>
                        </a:rPr>
                        <a:t>Outlines the language access policy of the CEC. </a:t>
                      </a:r>
                      <a:endParaRPr sz="1200">
                        <a:solidFill>
                          <a:srgbClr val="333333"/>
                        </a:solidFill>
                        <a:latin typeface="Verdana"/>
                        <a:ea typeface="Verdana"/>
                        <a:cs typeface="Verdana"/>
                        <a:sym typeface="Verdana"/>
                      </a:endParaRPr>
                    </a:p>
                  </a:txBody>
                  <a:tcPr marT="91425" marB="91425" marR="91425" marL="91425"/>
                </a:tc>
              </a:tr>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3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Language Access Needs Assessment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Explains the language access goals for the CEC. </a:t>
                      </a:r>
                      <a:endParaRPr sz="1200">
                        <a:latin typeface="Verdana"/>
                        <a:ea typeface="Verdana"/>
                        <a:cs typeface="Verdana"/>
                        <a:sym typeface="Verdana"/>
                      </a:endParaRPr>
                    </a:p>
                  </a:txBody>
                  <a:tcPr marT="91425" marB="91425" marR="91425" marL="91425"/>
                </a:tc>
              </a:tr>
              <a:tr h="514825">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4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Notice of the right to language access services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How the CEC ensures the public knows about their right to language access services.  </a:t>
                      </a:r>
                      <a:endParaRPr sz="1200">
                        <a:latin typeface="Verdana"/>
                        <a:ea typeface="Verdana"/>
                        <a:cs typeface="Verdana"/>
                        <a:sym typeface="Verdana"/>
                      </a:endParaRPr>
                    </a:p>
                  </a:txBody>
                  <a:tcPr marT="91425" marB="91425" marR="91425" marL="91425"/>
                </a:tc>
              </a:tr>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5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Provision of Language Services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Types of language services provided by the CEC </a:t>
                      </a:r>
                      <a:endParaRPr sz="1200">
                        <a:latin typeface="Verdana"/>
                        <a:ea typeface="Verdana"/>
                        <a:cs typeface="Verdana"/>
                        <a:sym typeface="Verdana"/>
                      </a:endParaRPr>
                    </a:p>
                  </a:txBody>
                  <a:tcPr marT="91425" marB="91425" marR="91425" marL="91425"/>
                </a:tc>
              </a:tr>
              <a:tr h="514825">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6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Resource Planning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How the CEC ensures adequate resources to provide language access </a:t>
                      </a:r>
                      <a:endParaRPr sz="1200">
                        <a:latin typeface="Verdana"/>
                        <a:ea typeface="Verdana"/>
                        <a:cs typeface="Verdana"/>
                        <a:sym typeface="Verdana"/>
                      </a:endParaRPr>
                    </a:p>
                  </a:txBody>
                  <a:tcPr marT="91425" marB="91425" marR="91425" marL="91425"/>
                </a:tc>
              </a:tr>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7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Training</a:t>
                      </a:r>
                      <a:r>
                        <a:rPr lang="en-US" sz="1200">
                          <a:latin typeface="Verdana"/>
                          <a:ea typeface="Verdana"/>
                          <a:cs typeface="Verdana"/>
                          <a:sym typeface="Verdana"/>
                        </a:rPr>
                        <a:t>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Types of training provided for CEC staff </a:t>
                      </a:r>
                      <a:endParaRPr sz="1200">
                        <a:latin typeface="Verdana"/>
                        <a:ea typeface="Verdana"/>
                        <a:cs typeface="Verdana"/>
                        <a:sym typeface="Verdana"/>
                      </a:endParaRPr>
                    </a:p>
                  </a:txBody>
                  <a:tcPr marT="91425" marB="91425" marR="91425" marL="91425"/>
                </a:tc>
              </a:tr>
              <a:tr h="514825">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8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Continuous Improvement Planning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Details how the CEC will continue monitoring and planning language access improvements </a:t>
                      </a:r>
                      <a:endParaRPr sz="1200">
                        <a:latin typeface="Verdana"/>
                        <a:ea typeface="Verdana"/>
                        <a:cs typeface="Verdana"/>
                        <a:sym typeface="Verdana"/>
                      </a:endParaRPr>
                    </a:p>
                  </a:txBody>
                  <a:tcPr marT="91425" marB="91425" marR="91425" marL="91425"/>
                </a:tc>
              </a:tr>
              <a:tr h="335600">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9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Goals and Action planning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Details CEC language access goals </a:t>
                      </a:r>
                      <a:endParaRPr sz="1200">
                        <a:latin typeface="Verdana"/>
                        <a:ea typeface="Verdana"/>
                        <a:cs typeface="Verdana"/>
                        <a:sym typeface="Verdana"/>
                      </a:endParaRPr>
                    </a:p>
                  </a:txBody>
                  <a:tcPr marT="91425" marB="91425" marR="91425" marL="91425"/>
                </a:tc>
              </a:tr>
              <a:tr h="606275">
                <a:tc>
                  <a:txBody>
                    <a:bodyPr/>
                    <a:lstStyle/>
                    <a:p>
                      <a:pPr indent="0" lvl="0" marL="0" rtl="0" algn="ctr">
                        <a:lnSpc>
                          <a:spcPct val="115000"/>
                        </a:lnSpc>
                        <a:spcBef>
                          <a:spcPts val="0"/>
                        </a:spcBef>
                        <a:spcAft>
                          <a:spcPts val="0"/>
                        </a:spcAft>
                        <a:buNone/>
                      </a:pPr>
                      <a:r>
                        <a:rPr lang="en-US" sz="1200">
                          <a:latin typeface="Verdana"/>
                          <a:ea typeface="Verdana"/>
                          <a:cs typeface="Verdana"/>
                          <a:sym typeface="Verdana"/>
                        </a:rPr>
                        <a:t>10 </a:t>
                      </a:r>
                      <a:endParaRPr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b="1" lang="en-US" sz="1200">
                          <a:latin typeface="Verdana"/>
                          <a:ea typeface="Verdana"/>
                          <a:cs typeface="Verdana"/>
                          <a:sym typeface="Verdana"/>
                        </a:rPr>
                        <a:t>Methodology for Voter Language Assistance Program </a:t>
                      </a:r>
                      <a:endParaRPr b="1" sz="1200">
                        <a:latin typeface="Verdana"/>
                        <a:ea typeface="Verdana"/>
                        <a:cs typeface="Verdana"/>
                        <a:sym typeface="Verdana"/>
                      </a:endParaRPr>
                    </a:p>
                  </a:txBody>
                  <a:tcPr marT="91425" marB="91425" marR="91425" marL="91425"/>
                </a:tc>
                <a:tc>
                  <a:txBody>
                    <a:bodyPr/>
                    <a:lstStyle/>
                    <a:p>
                      <a:pPr indent="0" lvl="0" marL="0" rtl="0" algn="l">
                        <a:lnSpc>
                          <a:spcPct val="115000"/>
                        </a:lnSpc>
                        <a:spcBef>
                          <a:spcPts val="0"/>
                        </a:spcBef>
                        <a:spcAft>
                          <a:spcPts val="0"/>
                        </a:spcAft>
                        <a:buNone/>
                      </a:pPr>
                      <a:r>
                        <a:rPr lang="en-US" sz="1200">
                          <a:latin typeface="Verdana"/>
                          <a:ea typeface="Verdana"/>
                          <a:cs typeface="Verdana"/>
                          <a:sym typeface="Verdana"/>
                        </a:rPr>
                        <a:t>Publicly vetted methodology that the Voter Language Assistance Program uses to select poll sites and languages. </a:t>
                      </a:r>
                      <a:endParaRPr sz="1200">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eb4b23d64f_2_21"/>
          <p:cNvSpPr txBox="1"/>
          <p:nvPr>
            <p:ph idx="1" type="body"/>
          </p:nvPr>
        </p:nvSpPr>
        <p:spPr>
          <a:xfrm>
            <a:off x="1804413" y="1503020"/>
            <a:ext cx="8020500" cy="3330600"/>
          </a:xfrm>
          <a:prstGeom prst="rect">
            <a:avLst/>
          </a:prstGeom>
        </p:spPr>
        <p:txBody>
          <a:bodyPr anchorCtr="0" anchor="t" bIns="45700" lIns="91425" spcFirstLastPara="1" rIns="91425" wrap="square" tIns="45700">
            <a:noAutofit/>
          </a:bodyPr>
          <a:lstStyle/>
          <a:p>
            <a:pPr indent="-336550" lvl="0" marL="457200" rtl="0" algn="l">
              <a:lnSpc>
                <a:spcPct val="150000"/>
              </a:lnSpc>
              <a:spcBef>
                <a:spcPts val="0"/>
              </a:spcBef>
              <a:spcAft>
                <a:spcPts val="0"/>
              </a:spcAft>
              <a:buSzPts val="1700"/>
              <a:buChar char="●"/>
            </a:pPr>
            <a:r>
              <a:rPr lang="en-US" sz="1700"/>
              <a:t>Utilized 4 Factor Analysis to create LAIP</a:t>
            </a:r>
            <a:endParaRPr sz="1700"/>
          </a:p>
          <a:p>
            <a:pPr indent="-336550" lvl="1" marL="914400" rtl="0" algn="l">
              <a:lnSpc>
                <a:spcPct val="150000"/>
              </a:lnSpc>
              <a:spcBef>
                <a:spcPts val="0"/>
              </a:spcBef>
              <a:spcAft>
                <a:spcPts val="0"/>
              </a:spcAft>
              <a:buSzPts val="1700"/>
              <a:buChar char="○"/>
            </a:pPr>
            <a:r>
              <a:rPr b="1" lang="en-US" sz="1700"/>
              <a:t>Factor 1</a:t>
            </a:r>
            <a:r>
              <a:rPr lang="en-US" sz="1700"/>
              <a:t>: Number or proportion of LEP persons in the eligible service population</a:t>
            </a:r>
            <a:endParaRPr sz="1700"/>
          </a:p>
          <a:p>
            <a:pPr indent="-336550" lvl="1" marL="914400" rtl="0" algn="l">
              <a:lnSpc>
                <a:spcPct val="150000"/>
              </a:lnSpc>
              <a:spcBef>
                <a:spcPts val="0"/>
              </a:spcBef>
              <a:spcAft>
                <a:spcPts val="0"/>
              </a:spcAft>
              <a:buSzPts val="1700"/>
              <a:buChar char="○"/>
            </a:pPr>
            <a:r>
              <a:rPr b="1" lang="en-US" sz="1700"/>
              <a:t>Factor 2</a:t>
            </a:r>
            <a:r>
              <a:rPr lang="en-US" sz="1700"/>
              <a:t>: Frequency with which LEP individuals interact with the agency</a:t>
            </a:r>
            <a:endParaRPr sz="1700"/>
          </a:p>
          <a:p>
            <a:pPr indent="-336550" lvl="1" marL="914400" rtl="0" algn="l">
              <a:lnSpc>
                <a:spcPct val="150000"/>
              </a:lnSpc>
              <a:spcBef>
                <a:spcPts val="0"/>
              </a:spcBef>
              <a:spcAft>
                <a:spcPts val="0"/>
              </a:spcAft>
              <a:buSzPts val="1700"/>
              <a:buChar char="○"/>
            </a:pPr>
            <a:r>
              <a:rPr b="1" lang="en-US" sz="1700"/>
              <a:t>Factor 3</a:t>
            </a:r>
            <a:r>
              <a:rPr lang="en-US" sz="1700"/>
              <a:t>: The importance of benefit, service, information, or encounter to the LEP person</a:t>
            </a:r>
            <a:endParaRPr sz="1700"/>
          </a:p>
          <a:p>
            <a:pPr indent="-336550" lvl="1" marL="914400" rtl="0" algn="l">
              <a:lnSpc>
                <a:spcPct val="150000"/>
              </a:lnSpc>
              <a:spcBef>
                <a:spcPts val="0"/>
              </a:spcBef>
              <a:spcAft>
                <a:spcPts val="0"/>
              </a:spcAft>
              <a:buSzPts val="1700"/>
              <a:buChar char="○"/>
            </a:pPr>
            <a:r>
              <a:rPr b="1" lang="en-US" sz="1700"/>
              <a:t>Factor 4</a:t>
            </a:r>
            <a:r>
              <a:rPr lang="en-US" sz="1700"/>
              <a:t>: Resources Available</a:t>
            </a:r>
            <a:endParaRPr sz="1700"/>
          </a:p>
          <a:p>
            <a:pPr indent="-336550" lvl="0" marL="457200" rtl="0" algn="l">
              <a:lnSpc>
                <a:spcPct val="150000"/>
              </a:lnSpc>
              <a:spcBef>
                <a:spcPts val="0"/>
              </a:spcBef>
              <a:spcAft>
                <a:spcPts val="0"/>
              </a:spcAft>
              <a:buSzPts val="1700"/>
              <a:buChar char="●"/>
            </a:pPr>
            <a:r>
              <a:rPr lang="en-US" sz="1700"/>
              <a:t>Each program lane integrates interpretation and translation services into planning and implementation</a:t>
            </a:r>
            <a:endParaRPr sz="1700"/>
          </a:p>
          <a:p>
            <a:pPr indent="-336550" lvl="0" marL="457200" rtl="0" algn="l">
              <a:lnSpc>
                <a:spcPct val="150000"/>
              </a:lnSpc>
              <a:spcBef>
                <a:spcPts val="0"/>
              </a:spcBef>
              <a:spcAft>
                <a:spcPts val="0"/>
              </a:spcAft>
              <a:buSzPts val="1700"/>
              <a:buChar char="●"/>
            </a:pPr>
            <a:r>
              <a:rPr lang="en-US" sz="1700">
                <a:latin typeface="Arial"/>
                <a:ea typeface="Arial"/>
                <a:cs typeface="Arial"/>
                <a:sym typeface="Arial"/>
              </a:rPr>
              <a:t>Commission </a:t>
            </a:r>
            <a:r>
              <a:rPr lang="en-US" sz="1700"/>
              <a:t>allocates $100,000 (subject to change) for translation and interpretation services as well as $1M annually for voter language assistance</a:t>
            </a:r>
            <a:endParaRPr sz="1700"/>
          </a:p>
          <a:p>
            <a:pPr indent="0" lvl="0" marL="0" rtl="0" algn="l">
              <a:lnSpc>
                <a:spcPct val="107000"/>
              </a:lnSpc>
              <a:spcBef>
                <a:spcPts val="800"/>
              </a:spcBef>
              <a:spcAft>
                <a:spcPts val="0"/>
              </a:spcAft>
              <a:buNone/>
            </a:pPr>
            <a:r>
              <a:t/>
            </a:r>
            <a:endParaRPr sz="1700">
              <a:latin typeface="Arial"/>
              <a:ea typeface="Arial"/>
              <a:cs typeface="Arial"/>
              <a:sym typeface="Arial"/>
            </a:endParaRPr>
          </a:p>
          <a:p>
            <a:pPr indent="0" lvl="0" marL="0" rtl="0" algn="l">
              <a:spcBef>
                <a:spcPts val="1000"/>
              </a:spcBef>
              <a:spcAft>
                <a:spcPts val="0"/>
              </a:spcAft>
              <a:buNone/>
            </a:pPr>
            <a:r>
              <a:t/>
            </a:r>
            <a:endParaRPr sz="2300"/>
          </a:p>
        </p:txBody>
      </p:sp>
      <p:sp>
        <p:nvSpPr>
          <p:cNvPr id="342" name="Google Shape;342;g2eb4b23d64f_2_21"/>
          <p:cNvSpPr txBox="1"/>
          <p:nvPr>
            <p:ph idx="2" type="body"/>
          </p:nvPr>
        </p:nvSpPr>
        <p:spPr>
          <a:xfrm>
            <a:off x="1804574" y="933176"/>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800"/>
              <a:t>CEC LAIP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eb4b23d64f_2_12"/>
          <p:cNvSpPr txBox="1"/>
          <p:nvPr>
            <p:ph idx="1" type="body"/>
          </p:nvPr>
        </p:nvSpPr>
        <p:spPr>
          <a:xfrm>
            <a:off x="1804413" y="1503020"/>
            <a:ext cx="8020500" cy="5403300"/>
          </a:xfrm>
          <a:prstGeom prst="rect">
            <a:avLst/>
          </a:prstGeom>
        </p:spPr>
        <p:txBody>
          <a:bodyPr anchorCtr="0" anchor="t" bIns="45700" lIns="91425" spcFirstLastPara="1" rIns="91425" wrap="square" tIns="45700">
            <a:spAutoFit/>
          </a:bodyPr>
          <a:lstStyle/>
          <a:p>
            <a:pPr indent="-355600" lvl="0" marL="457200" rtl="0" algn="l">
              <a:lnSpc>
                <a:spcPct val="150000"/>
              </a:lnSpc>
              <a:spcBef>
                <a:spcPts val="0"/>
              </a:spcBef>
              <a:spcAft>
                <a:spcPts val="0"/>
              </a:spcAft>
              <a:buSzPts val="2000"/>
              <a:buChar char="●"/>
            </a:pPr>
            <a:r>
              <a:rPr lang="en-US" sz="2000"/>
              <a:t>Develop CEC-wide translation style guide for all program lanes.</a:t>
            </a:r>
            <a:endParaRPr sz="2000"/>
          </a:p>
          <a:p>
            <a:pPr indent="-355600" lvl="0" marL="457200" rtl="0" algn="l">
              <a:lnSpc>
                <a:spcPct val="150000"/>
              </a:lnSpc>
              <a:spcBef>
                <a:spcPts val="0"/>
              </a:spcBef>
              <a:spcAft>
                <a:spcPts val="0"/>
              </a:spcAft>
              <a:buSzPts val="2000"/>
              <a:buChar char="●"/>
            </a:pPr>
            <a:r>
              <a:rPr lang="en-US" sz="2000"/>
              <a:t>Create centralized request portal for language service requests</a:t>
            </a:r>
            <a:endParaRPr sz="2000"/>
          </a:p>
          <a:p>
            <a:pPr indent="-355600" lvl="0" marL="457200" rtl="0" algn="l">
              <a:lnSpc>
                <a:spcPct val="150000"/>
              </a:lnSpc>
              <a:spcBef>
                <a:spcPts val="0"/>
              </a:spcBef>
              <a:spcAft>
                <a:spcPts val="0"/>
              </a:spcAft>
              <a:buSzPts val="2000"/>
              <a:buChar char="●"/>
            </a:pPr>
            <a:r>
              <a:rPr lang="en-US" sz="2000"/>
              <a:t>Expand training for new hires during the </a:t>
            </a:r>
            <a:r>
              <a:rPr lang="en-US" sz="2000"/>
              <a:t>onboarding</a:t>
            </a:r>
            <a:r>
              <a:rPr lang="en-US" sz="2000"/>
              <a:t> process</a:t>
            </a:r>
            <a:endParaRPr sz="2000"/>
          </a:p>
          <a:p>
            <a:pPr indent="-355600" lvl="0" marL="457200" rtl="0" algn="l">
              <a:lnSpc>
                <a:spcPct val="150000"/>
              </a:lnSpc>
              <a:spcBef>
                <a:spcPts val="0"/>
              </a:spcBef>
              <a:spcAft>
                <a:spcPts val="0"/>
              </a:spcAft>
              <a:buSzPts val="2000"/>
              <a:buChar char="●"/>
            </a:pPr>
            <a:r>
              <a:rPr lang="en-US" sz="2000"/>
              <a:t>Create of Language Access Methodology for the People’s Money</a:t>
            </a:r>
            <a:endParaRPr sz="2000"/>
          </a:p>
          <a:p>
            <a:pPr indent="-355600" lvl="0" marL="457200" rtl="0" algn="l">
              <a:lnSpc>
                <a:spcPct val="150000"/>
              </a:lnSpc>
              <a:spcBef>
                <a:spcPts val="0"/>
              </a:spcBef>
              <a:spcAft>
                <a:spcPts val="0"/>
              </a:spcAft>
              <a:buSzPts val="2000"/>
              <a:buChar char="●"/>
            </a:pPr>
            <a:r>
              <a:rPr lang="en-US" sz="2000"/>
              <a:t>Establish monthly Language Access office hours</a:t>
            </a:r>
            <a:endParaRPr sz="2000"/>
          </a:p>
          <a:p>
            <a:pPr indent="0" lvl="0" marL="0" rtl="0" algn="l">
              <a:lnSpc>
                <a:spcPct val="107000"/>
              </a:lnSpc>
              <a:spcBef>
                <a:spcPts val="800"/>
              </a:spcBef>
              <a:spcAft>
                <a:spcPts val="0"/>
              </a:spcAft>
              <a:buClr>
                <a:schemeClr val="dk1"/>
              </a:buClr>
              <a:buSzPts val="1100"/>
              <a:buFont typeface="Arial"/>
              <a:buNone/>
            </a:pPr>
            <a:r>
              <a:t/>
            </a:r>
            <a:endParaRPr sz="2000">
              <a:latin typeface="Arial"/>
              <a:ea typeface="Arial"/>
              <a:cs typeface="Arial"/>
              <a:sym typeface="Arial"/>
            </a:endParaRPr>
          </a:p>
          <a:p>
            <a:pPr indent="0" lvl="0" marL="0" rtl="0" algn="l">
              <a:lnSpc>
                <a:spcPct val="107000"/>
              </a:lnSpc>
              <a:spcBef>
                <a:spcPts val="80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1000"/>
              </a:spcBef>
              <a:spcAft>
                <a:spcPts val="0"/>
              </a:spcAft>
              <a:buNone/>
            </a:pPr>
            <a:r>
              <a:t/>
            </a:r>
            <a:endParaRPr sz="1700"/>
          </a:p>
        </p:txBody>
      </p:sp>
      <p:sp>
        <p:nvSpPr>
          <p:cNvPr id="349" name="Google Shape;349;g2eb4b23d64f_2_12"/>
          <p:cNvSpPr txBox="1"/>
          <p:nvPr>
            <p:ph idx="2" type="body"/>
          </p:nvPr>
        </p:nvSpPr>
        <p:spPr>
          <a:xfrm>
            <a:off x="1804574" y="933176"/>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800"/>
              <a:t>Goals for 2024 - 2026</a:t>
            </a:r>
            <a:endParaRPr sz="28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0x01010047CCC3D924FC5B4CA53DC44B4D1D5477</vt:lpwstr>
  </property>
  <property fmtid="{D5CDD505-2E9C-101B-9397-08002B2CF9AE}" pid="3" name="MediaServiceImageTags">
    <vt:lpwstr/>
  </property>
</Properties>
</file>