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1"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hec8gBIWkoA+k2vIdzHlUPQf8T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B851BC-C58D-49FA-B760-FE96CF117CD0}">
  <a:tblStyle styleId="{30B851BC-C58D-49FA-B760-FE96CF117CD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wg4rv7yorfmUf-QJCw6jL_P2ETuF4mydL4NyD7BPb-k/edit?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a151c0d01d_1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Total of 551 voter assisted</a:t>
            </a:r>
            <a:endParaRPr/>
          </a:p>
        </p:txBody>
      </p:sp>
      <p:sp>
        <p:nvSpPr>
          <p:cNvPr id="278" name="Google Shape;278;g2a151c0d01d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0bffe40c6_18_1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2a0bffe40c6_18_1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e60fe5480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2ce60fe5480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a151c0d01d_1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2a151c0d01d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a0bffe40c6_18_6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2a0bffe40c6_18_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ec04b5ded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cec04b5ded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1">
              <a:solidFill>
                <a:srgbClr val="C00000"/>
              </a:solidFill>
              <a:latin typeface="Verdana"/>
              <a:ea typeface="Verdana"/>
              <a:cs typeface="Verdana"/>
              <a:sym typeface="Verdana"/>
            </a:endParaRPr>
          </a:p>
          <a:p>
            <a:pPr indent="0" lvl="0" marL="0" rtl="0" algn="l">
              <a:lnSpc>
                <a:spcPct val="100000"/>
              </a:lnSpc>
              <a:spcBef>
                <a:spcPts val="0"/>
              </a:spcBef>
              <a:spcAft>
                <a:spcPts val="0"/>
              </a:spcAft>
              <a:buSzPts val="1400"/>
              <a:buNone/>
            </a:pPr>
            <a:r>
              <a:t/>
            </a:r>
            <a:endParaRPr b="1">
              <a:solidFill>
                <a:srgbClr val="C00000"/>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b="1" lang="en-US">
                <a:solidFill>
                  <a:schemeClr val="dk1"/>
                </a:solidFill>
                <a:latin typeface="Verdana"/>
                <a:ea typeface="Verdana"/>
                <a:cs typeface="Verdana"/>
                <a:sym typeface="Verdana"/>
              </a:rPr>
              <a:t>Script:</a:t>
            </a:r>
            <a:endParaRPr b="1">
              <a:solidFill>
                <a:srgbClr val="C00000"/>
              </a:solidFill>
              <a:latin typeface="Verdana"/>
              <a:ea typeface="Verdana"/>
              <a:cs typeface="Verdana"/>
              <a:sym typeface="Verdana"/>
            </a:endParaRPr>
          </a:p>
          <a:p>
            <a:pPr indent="0" lvl="0" marL="457200" rtl="0" algn="l">
              <a:lnSpc>
                <a:spcPct val="100000"/>
              </a:lnSpc>
              <a:spcBef>
                <a:spcPts val="0"/>
              </a:spcBef>
              <a:spcAft>
                <a:spcPts val="0"/>
              </a:spcAft>
              <a:buSzPts val="1400"/>
              <a:buNone/>
            </a:pPr>
            <a:r>
              <a:rPr i="1" lang="en-US">
                <a:solidFill>
                  <a:schemeClr val="dk1"/>
                </a:solidFill>
                <a:latin typeface="Verdana"/>
                <a:ea typeface="Verdana"/>
                <a:cs typeface="Verdana"/>
                <a:sym typeface="Verdana"/>
              </a:rPr>
              <a:t>“Lastly, you can also participate in various phases of ‘The People’s Money’!” </a:t>
            </a:r>
            <a:endParaRPr i="1">
              <a:solidFill>
                <a:schemeClr val="dk1"/>
              </a:solidFill>
              <a:latin typeface="Verdana"/>
              <a:ea typeface="Verdana"/>
              <a:cs typeface="Verdana"/>
              <a:sym typeface="Verdana"/>
            </a:endParaRPr>
          </a:p>
          <a:p>
            <a:pPr indent="0" lvl="0" marL="457200" rtl="0" algn="l">
              <a:lnSpc>
                <a:spcPct val="100000"/>
              </a:lnSpc>
              <a:spcBef>
                <a:spcPts val="0"/>
              </a:spcBef>
              <a:spcAft>
                <a:spcPts val="0"/>
              </a:spcAft>
              <a:buSzPts val="1400"/>
              <a:buNone/>
            </a:pPr>
            <a:r>
              <a:t/>
            </a:r>
            <a:endParaRPr i="1">
              <a:solidFill>
                <a:schemeClr val="dk1"/>
              </a:solidFill>
              <a:latin typeface="Verdana"/>
              <a:ea typeface="Verdana"/>
              <a:cs typeface="Verdana"/>
              <a:sym typeface="Verdana"/>
            </a:endParaRPr>
          </a:p>
          <a:p>
            <a:pPr indent="0" lvl="0" marL="457200" rtl="0" algn="l">
              <a:lnSpc>
                <a:spcPct val="100000"/>
              </a:lnSpc>
              <a:spcBef>
                <a:spcPts val="0"/>
              </a:spcBef>
              <a:spcAft>
                <a:spcPts val="0"/>
              </a:spcAft>
              <a:buSzPts val="1400"/>
              <a:buNone/>
            </a:pPr>
            <a:r>
              <a:rPr i="1" lang="en-US">
                <a:solidFill>
                  <a:schemeClr val="dk1"/>
                </a:solidFill>
                <a:latin typeface="Verdana"/>
                <a:ea typeface="Verdana"/>
                <a:cs typeface="Verdana"/>
                <a:sym typeface="Verdana"/>
              </a:rPr>
              <a:t>Phase 1: Idea Generation</a:t>
            </a:r>
            <a:endParaRPr i="1">
              <a:solidFill>
                <a:schemeClr val="dk1"/>
              </a:solidFill>
              <a:latin typeface="Verdana"/>
              <a:ea typeface="Verdana"/>
              <a:cs typeface="Verdana"/>
              <a:sym typeface="Verdana"/>
            </a:endParaRPr>
          </a:p>
          <a:p>
            <a:pPr indent="-298450" lvl="0" marL="1371600" rtl="0" algn="l">
              <a:lnSpc>
                <a:spcPct val="100000"/>
              </a:lnSpc>
              <a:spcBef>
                <a:spcPts val="0"/>
              </a:spcBef>
              <a:spcAft>
                <a:spcPts val="0"/>
              </a:spcAft>
              <a:buClr>
                <a:schemeClr val="dk1"/>
              </a:buClr>
              <a:buSzPts val="1100"/>
              <a:buFont typeface="Verdana"/>
              <a:buChar char="●"/>
            </a:pPr>
            <a:r>
              <a:rPr i="1" lang="en-US">
                <a:solidFill>
                  <a:schemeClr val="dk1"/>
                </a:solidFill>
                <a:latin typeface="Verdana"/>
                <a:ea typeface="Verdana"/>
                <a:cs typeface="Verdana"/>
                <a:sym typeface="Verdana"/>
              </a:rPr>
              <a:t>“During the first phase you can volunteer less than 2-hours of your time and attend an idea generation session where you, along with other community residents like yourself, discuss and submit ideas on how you think the budget should be spent.” </a:t>
            </a:r>
            <a:endParaRPr i="1">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400"/>
              <a:buNone/>
            </a:pPr>
            <a:r>
              <a:rPr i="1" lang="en-US">
                <a:solidFill>
                  <a:schemeClr val="dk1"/>
                </a:solidFill>
                <a:latin typeface="Verdana"/>
                <a:ea typeface="Verdana"/>
                <a:cs typeface="Verdana"/>
                <a:sym typeface="Verdana"/>
              </a:rPr>
              <a:t>	Phase 2: Borough Assembly Process</a:t>
            </a:r>
            <a:endParaRPr i="1">
              <a:solidFill>
                <a:schemeClr val="dk1"/>
              </a:solidFill>
              <a:latin typeface="Verdana"/>
              <a:ea typeface="Verdana"/>
              <a:cs typeface="Verdana"/>
              <a:sym typeface="Verdana"/>
            </a:endParaRPr>
          </a:p>
          <a:p>
            <a:pPr indent="-298450" lvl="0" marL="1371600" rtl="0" algn="l">
              <a:lnSpc>
                <a:spcPct val="100000"/>
              </a:lnSpc>
              <a:spcBef>
                <a:spcPts val="0"/>
              </a:spcBef>
              <a:spcAft>
                <a:spcPts val="0"/>
              </a:spcAft>
              <a:buClr>
                <a:schemeClr val="dk1"/>
              </a:buClr>
              <a:buSzPts val="1100"/>
              <a:buFont typeface="Verdana"/>
              <a:buChar char="●"/>
            </a:pPr>
            <a:r>
              <a:rPr i="1" lang="en-US">
                <a:solidFill>
                  <a:schemeClr val="dk1"/>
                </a:solidFill>
                <a:latin typeface="Verdana"/>
                <a:ea typeface="Verdana"/>
                <a:cs typeface="Verdana"/>
                <a:sym typeface="Verdana"/>
              </a:rPr>
              <a:t>“You  can also apply to be a Borough Assembly member if you are interested in getting to know others residents in your borough, and to learn more about the key issues and ideas that your fellow residents are asking the process to address Borough assemblies meet during the winter to look through the ideas and decide which ideas should go on the ballot. Most members walk away with new perspectives and new friends!”</a:t>
            </a:r>
            <a:endParaRPr i="1">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400"/>
              <a:buNone/>
            </a:pPr>
            <a:r>
              <a:rPr i="1" lang="en-US">
                <a:solidFill>
                  <a:schemeClr val="dk1"/>
                </a:solidFill>
                <a:latin typeface="Verdana"/>
                <a:ea typeface="Verdana"/>
                <a:cs typeface="Verdana"/>
                <a:sym typeface="Verdana"/>
              </a:rPr>
              <a:t>	Phase 3: Voting</a:t>
            </a:r>
            <a:endParaRPr i="1">
              <a:solidFill>
                <a:schemeClr val="dk1"/>
              </a:solidFill>
              <a:latin typeface="Verdana"/>
              <a:ea typeface="Verdana"/>
              <a:cs typeface="Verdana"/>
              <a:sym typeface="Verdana"/>
            </a:endParaRPr>
          </a:p>
          <a:p>
            <a:pPr indent="-298450" lvl="0" marL="1371600" rtl="0" algn="l">
              <a:lnSpc>
                <a:spcPct val="100000"/>
              </a:lnSpc>
              <a:spcBef>
                <a:spcPts val="0"/>
              </a:spcBef>
              <a:spcAft>
                <a:spcPts val="0"/>
              </a:spcAft>
              <a:buClr>
                <a:schemeClr val="dk1"/>
              </a:buClr>
              <a:buSzPts val="1100"/>
              <a:buFont typeface="Verdana"/>
              <a:buChar char="●"/>
            </a:pPr>
            <a:r>
              <a:rPr i="1" lang="en-US">
                <a:solidFill>
                  <a:schemeClr val="dk1"/>
                </a:solidFill>
                <a:latin typeface="Verdana"/>
                <a:ea typeface="Verdana"/>
                <a:cs typeface="Verdana"/>
                <a:sym typeface="Verdana"/>
              </a:rPr>
              <a:t>“Then the voting begins! </a:t>
            </a:r>
            <a:r>
              <a:rPr i="1" lang="en-US" u="sng">
                <a:solidFill>
                  <a:schemeClr val="dk1"/>
                </a:solidFill>
                <a:latin typeface="Verdana"/>
                <a:ea typeface="Verdana"/>
                <a:cs typeface="Verdana"/>
                <a:sym typeface="Verdana"/>
              </a:rPr>
              <a:t>This year the vote will take place from May 1st through June 12th.</a:t>
            </a:r>
            <a:r>
              <a:rPr i="1" lang="en-US">
                <a:solidFill>
                  <a:schemeClr val="dk1"/>
                </a:solidFill>
                <a:latin typeface="Verdana"/>
                <a:ea typeface="Verdana"/>
                <a:cs typeface="Verdana"/>
                <a:sym typeface="Verdana"/>
              </a:rPr>
              <a:t>” </a:t>
            </a:r>
            <a:endParaRPr i="1">
              <a:solidFill>
                <a:schemeClr val="dk1"/>
              </a:solidFill>
              <a:latin typeface="Verdana"/>
              <a:ea typeface="Verdana"/>
              <a:cs typeface="Verdana"/>
              <a:sym typeface="Verdana"/>
            </a:endParaRPr>
          </a:p>
          <a:p>
            <a:pPr indent="-298450" lvl="0" marL="1371600" rtl="0" algn="l">
              <a:lnSpc>
                <a:spcPct val="100000"/>
              </a:lnSpc>
              <a:spcBef>
                <a:spcPts val="0"/>
              </a:spcBef>
              <a:spcAft>
                <a:spcPts val="0"/>
              </a:spcAft>
              <a:buClr>
                <a:schemeClr val="dk1"/>
              </a:buClr>
              <a:buSzPts val="1100"/>
              <a:buFont typeface="Verdana"/>
              <a:buChar char="●"/>
            </a:pPr>
            <a:r>
              <a:rPr i="1" lang="en-US">
                <a:solidFill>
                  <a:schemeClr val="dk1"/>
                </a:solidFill>
                <a:latin typeface="Verdana"/>
                <a:ea typeface="Verdana"/>
                <a:cs typeface="Verdana"/>
                <a:sym typeface="Verdana"/>
              </a:rPr>
              <a:t>“If you’re interested in getting out the vote for PB with us [TRIE Partner], please indicate your interest on </a:t>
            </a:r>
            <a:r>
              <a:rPr i="1" lang="en-US" u="sng">
                <a:solidFill>
                  <a:schemeClr val="hlink"/>
                </a:solidFill>
                <a:latin typeface="Verdana"/>
                <a:ea typeface="Verdana"/>
                <a:cs typeface="Verdana"/>
                <a:sym typeface="Verdana"/>
                <a:hlinkClick r:id="rId2"/>
              </a:rPr>
              <a:t>the sign-in sheet</a:t>
            </a:r>
            <a:r>
              <a:rPr i="1" lang="en-US">
                <a:solidFill>
                  <a:schemeClr val="dk1"/>
                </a:solidFill>
                <a:latin typeface="Verdana"/>
                <a:ea typeface="Verdana"/>
                <a:cs typeface="Verdana"/>
                <a:sym typeface="Verdana"/>
              </a:rPr>
              <a:t> before you leave today’s workshop.” </a:t>
            </a:r>
            <a:endParaRPr i="1">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400"/>
              <a:buNone/>
            </a:pPr>
            <a:r>
              <a:rPr i="1" lang="en-US">
                <a:solidFill>
                  <a:schemeClr val="dk1"/>
                </a:solidFill>
                <a:latin typeface="Verdana"/>
                <a:ea typeface="Verdana"/>
                <a:cs typeface="Verdana"/>
                <a:sym typeface="Verdana"/>
              </a:rPr>
              <a:t>	Phase 4: Project Implementation</a:t>
            </a:r>
            <a:endParaRPr i="1">
              <a:solidFill>
                <a:schemeClr val="dk1"/>
              </a:solidFill>
              <a:latin typeface="Verdana"/>
              <a:ea typeface="Verdana"/>
              <a:cs typeface="Verdana"/>
              <a:sym typeface="Verdana"/>
            </a:endParaRPr>
          </a:p>
          <a:p>
            <a:pPr indent="-298450" lvl="0" marL="1371600" rtl="0" algn="l">
              <a:lnSpc>
                <a:spcPct val="100000"/>
              </a:lnSpc>
              <a:spcBef>
                <a:spcPts val="0"/>
              </a:spcBef>
              <a:spcAft>
                <a:spcPts val="0"/>
              </a:spcAft>
              <a:buClr>
                <a:schemeClr val="dk1"/>
              </a:buClr>
              <a:buSzPts val="1100"/>
              <a:buFont typeface="Verdana"/>
              <a:buChar char="●"/>
            </a:pPr>
            <a:r>
              <a:rPr i="1" lang="en-US">
                <a:solidFill>
                  <a:schemeClr val="dk1"/>
                </a:solidFill>
                <a:latin typeface="Verdana"/>
                <a:ea typeface="Verdana"/>
                <a:cs typeface="Verdana"/>
                <a:sym typeface="Verdana"/>
              </a:rPr>
              <a:t>“After the vote, winning projects are announced. You can follow the winning projects in your borough or neighborhood by going to participate.nyc.gov.”</a:t>
            </a:r>
            <a:endParaRPr i="1">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400"/>
              <a:buNone/>
            </a:pPr>
            <a:r>
              <a:t/>
            </a:r>
            <a:endParaRPr i="1">
              <a:solidFill>
                <a:schemeClr val="dk1"/>
              </a:solidFill>
              <a:latin typeface="Verdana"/>
              <a:ea typeface="Verdana"/>
              <a:cs typeface="Verdana"/>
              <a:sym typeface="Verdana"/>
            </a:endParaRPr>
          </a:p>
          <a:p>
            <a:pPr indent="0" lvl="0" marL="457200" rtl="0" algn="l">
              <a:lnSpc>
                <a:spcPct val="100000"/>
              </a:lnSpc>
              <a:spcBef>
                <a:spcPts val="0"/>
              </a:spcBef>
              <a:spcAft>
                <a:spcPts val="0"/>
              </a:spcAft>
              <a:buClr>
                <a:schemeClr val="dk1"/>
              </a:buClr>
              <a:buSzPts val="1100"/>
              <a:buFont typeface="Arial"/>
              <a:buNone/>
            </a:pPr>
            <a:r>
              <a:rPr i="1" lang="en-US">
                <a:solidFill>
                  <a:schemeClr val="dk1"/>
                </a:solidFill>
                <a:latin typeface="Verdana"/>
                <a:ea typeface="Verdana"/>
                <a:cs typeface="Verdana"/>
                <a:sym typeface="Verdana"/>
              </a:rPr>
              <a:t>“You’ll have an opportunity to sign up and volunteer with the CEC at the end of this workshop after filling out the exit survey.”</a:t>
            </a:r>
            <a:endParaRPr i="1">
              <a:solidFill>
                <a:schemeClr val="dk1"/>
              </a:solidFill>
              <a:latin typeface="Verdana"/>
              <a:ea typeface="Verdana"/>
              <a:cs typeface="Verdana"/>
              <a:sym typeface="Verdana"/>
            </a:endParaRPr>
          </a:p>
          <a:p>
            <a:pPr indent="0" lvl="0" marL="0" rtl="0" algn="l">
              <a:lnSpc>
                <a:spcPct val="100000"/>
              </a:lnSpc>
              <a:spcBef>
                <a:spcPts val="0"/>
              </a:spcBef>
              <a:spcAft>
                <a:spcPts val="0"/>
              </a:spcAft>
              <a:buSzPts val="1400"/>
              <a:buNone/>
            </a:pPr>
            <a:r>
              <a:t/>
            </a:r>
            <a:endParaRPr i="1">
              <a:solidFill>
                <a:schemeClr val="dk1"/>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cec04b5ded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cec04b5ded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ec04b5ded_0_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cec04b5ded_0_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ec04b5ded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cec04b5ded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cec04b5ded_0_6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2cec04b5ded_0_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a057c19e2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2a057c19e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cec04b5ded_0_69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1" name="Google Shape;381;g2cec04b5ded_0_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ec04b5ded_0_7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7" name="Google Shape;387;g2cec04b5ded_0_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cec04b5ded_0_87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4" name="Google Shape;394;g2cec04b5ded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cec04b5ded_0_9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cec04b5ded_0_9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cec04b5ded_0_9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cec04b5ded_0_9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ec04b5ded_0_9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cec04b5ded_0_9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cec04b5ded_0_9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cec04b5ded_0_9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cec04b5ded_0_10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cec04b5ded_0_10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cec04b5ded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cec04b5ded_0_4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cec04b5ded_0_1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cec04b5ded_0_1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ec04b5ded_0_1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cec04b5ded_0_1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ec04b5ded_0_1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cec04b5ded_0_1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cec04b5ded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cec04b5ded_0_1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cec04b5ded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cec04b5ded_0_1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ec04b5ded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cec04b5ded_0_1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cec68e8b77_4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cec68e8b77_4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2cec68e8b77_4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a0bffe40c6_45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g2a0bffe40c6_45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a151c0d01d_1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495" name="Google Shape;495;g2a151c0d01d_1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cec68e8b77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cec68e8b77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cec68e8b77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510" name="Google Shape;5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a057c19e2e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2a057c19e2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ceb4c6fd0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g2ceb4c6fd0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a057c19e2e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g2a057c19e2e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a0bffe40c6_18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2a0bffe40c6_18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a151c0d01d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2a151c0d01d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500">
                <a:latin typeface="Verdana"/>
                <a:ea typeface="Verdana"/>
                <a:cs typeface="Verdana"/>
                <a:sym typeface="Verdana"/>
              </a:rPr>
              <a:t>total 144 language services, 109 unique poll sites (30 EV + 80 ED); 100% of services delivered as planned</a:t>
            </a:r>
            <a:endParaRPr b="1" sz="1500">
              <a:latin typeface="Verdana"/>
              <a:ea typeface="Verdana"/>
              <a:cs typeface="Verdana"/>
              <a:sym typeface="Verdana"/>
            </a:endParaRPr>
          </a:p>
        </p:txBody>
      </p:sp>
      <p:sp>
        <p:nvSpPr>
          <p:cNvPr id="257" name="Google Shape;25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db3c26c3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500">
              <a:latin typeface="Verdana"/>
              <a:ea typeface="Verdana"/>
              <a:cs typeface="Verdana"/>
              <a:sym typeface="Verdana"/>
            </a:endParaRPr>
          </a:p>
        </p:txBody>
      </p:sp>
      <p:sp>
        <p:nvSpPr>
          <p:cNvPr id="264" name="Google Shape;264;g2cdb3c26c3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0bffe40c6_45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Total of 551 voter assisted</a:t>
            </a:r>
            <a:endParaRPr/>
          </a:p>
        </p:txBody>
      </p:sp>
      <p:sp>
        <p:nvSpPr>
          <p:cNvPr id="271" name="Google Shape;271;g2a0bffe40c6_45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1.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21.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1"/>
        </a:solidFill>
      </p:bgPr>
    </p:bg>
    <p:spTree>
      <p:nvGrpSpPr>
        <p:cNvPr id="12" name="Shape 12"/>
        <p:cNvGrpSpPr/>
        <p:nvPr/>
      </p:nvGrpSpPr>
      <p:grpSpPr>
        <a:xfrm>
          <a:off x="0" y="0"/>
          <a:ext cx="0" cy="0"/>
          <a:chOff x="0" y="0"/>
          <a:chExt cx="0" cy="0"/>
        </a:xfrm>
      </p:grpSpPr>
      <p:sp>
        <p:nvSpPr>
          <p:cNvPr id="13" name="Google Shape;13;p13"/>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13"/>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13"/>
          <p:cNvPicPr preferRelativeResize="0"/>
          <p:nvPr/>
        </p:nvPicPr>
        <p:blipFill rotWithShape="1">
          <a:blip r:embed="rId2">
            <a:alphaModFix/>
          </a:blip>
          <a:srcRect b="0" l="0" r="0" t="0"/>
          <a:stretch/>
        </p:blipFill>
        <p:spPr>
          <a:xfrm>
            <a:off x="8092968" y="5220155"/>
            <a:ext cx="2931888" cy="865335"/>
          </a:xfrm>
          <a:prstGeom prst="rect">
            <a:avLst/>
          </a:prstGeom>
          <a:noFill/>
          <a:ln>
            <a:noFill/>
          </a:ln>
        </p:spPr>
      </p:pic>
      <p:pic>
        <p:nvPicPr>
          <p:cNvPr id="16" name="Google Shape;16;p13"/>
          <p:cNvPicPr preferRelativeResize="0"/>
          <p:nvPr/>
        </p:nvPicPr>
        <p:blipFill rotWithShape="1">
          <a:blip r:embed="rId3">
            <a:alphaModFix/>
          </a:blip>
          <a:srcRect b="0" l="0" r="0" t="0"/>
          <a:stretch/>
        </p:blipFill>
        <p:spPr>
          <a:xfrm>
            <a:off x="8103478" y="4365130"/>
            <a:ext cx="2725318" cy="879535"/>
          </a:xfrm>
          <a:prstGeom prst="rect">
            <a:avLst/>
          </a:prstGeom>
          <a:noFill/>
          <a:ln>
            <a:noFill/>
          </a:ln>
        </p:spPr>
      </p:pic>
      <p:sp>
        <p:nvSpPr>
          <p:cNvPr id="17" name="Google Shape;17;p13"/>
          <p:cNvSpPr txBox="1"/>
          <p:nvPr/>
        </p:nvSpPr>
        <p:spPr>
          <a:xfrm>
            <a:off x="8106045" y="6173058"/>
            <a:ext cx="3184500" cy="372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8" name="Google Shape;18;p13"/>
          <p:cNvSpPr/>
          <p:nvPr>
            <p:ph idx="2" type="pic"/>
          </p:nvPr>
        </p:nvSpPr>
        <p:spPr>
          <a:xfrm>
            <a:off x="483326" y="390974"/>
            <a:ext cx="6936300" cy="6076200"/>
          </a:xfrm>
          <a:prstGeom prst="roundRect">
            <a:avLst>
              <a:gd fmla="val 16667" name="adj"/>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59" name="Shape 59"/>
        <p:cNvGrpSpPr/>
        <p:nvPr/>
      </p:nvGrpSpPr>
      <p:grpSpPr>
        <a:xfrm>
          <a:off x="0" y="0"/>
          <a:ext cx="0" cy="0"/>
          <a:chOff x="0" y="0"/>
          <a:chExt cx="0" cy="0"/>
        </a:xfrm>
      </p:grpSpPr>
      <p:pic>
        <p:nvPicPr>
          <p:cNvPr id="60" name="Google Shape;60;p20"/>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61" name="Google Shape;61;p20"/>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20"/>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20"/>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0"/>
          <p:cNvSpPr/>
          <p:nvPr>
            <p:ph idx="2" type="pic"/>
          </p:nvPr>
        </p:nvSpPr>
        <p:spPr>
          <a:xfrm>
            <a:off x="952500" y="731838"/>
            <a:ext cx="4488000" cy="4811700"/>
          </a:xfrm>
          <a:prstGeom prst="roundRect">
            <a:avLst>
              <a:gd fmla="val 16667" name="adj"/>
            </a:avLst>
          </a:prstGeom>
          <a:noFill/>
          <a:ln>
            <a:noFill/>
          </a:ln>
        </p:spPr>
      </p:sp>
      <p:sp>
        <p:nvSpPr>
          <p:cNvPr id="65" name="Google Shape;65;p20"/>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66" name="Shape 66"/>
        <p:cNvGrpSpPr/>
        <p:nvPr/>
      </p:nvGrpSpPr>
      <p:grpSpPr>
        <a:xfrm>
          <a:off x="0" y="0"/>
          <a:ext cx="0" cy="0"/>
          <a:chOff x="0" y="0"/>
          <a:chExt cx="0" cy="0"/>
        </a:xfrm>
      </p:grpSpPr>
      <p:sp>
        <p:nvSpPr>
          <p:cNvPr id="67" name="Google Shape;67;p21"/>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p21"/>
          <p:cNvSpPr/>
          <p:nvPr/>
        </p:nvSpPr>
        <p:spPr>
          <a:xfrm>
            <a:off x="6234906"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 name="Google Shape;69;p21"/>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70" name="Google Shape;70;p2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p:nvPr>
            <p:ph idx="2" type="pic"/>
          </p:nvPr>
        </p:nvSpPr>
        <p:spPr>
          <a:xfrm>
            <a:off x="952500" y="731838"/>
            <a:ext cx="4488000" cy="4811700"/>
          </a:xfrm>
          <a:prstGeom prst="roundRect">
            <a:avLst>
              <a:gd fmla="val 16667" name="adj"/>
            </a:avLst>
          </a:prstGeom>
          <a:noFill/>
          <a:ln>
            <a:noFill/>
          </a:ln>
        </p:spPr>
      </p:sp>
      <p:sp>
        <p:nvSpPr>
          <p:cNvPr id="72" name="Google Shape;72;p2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73" name="Shape 73"/>
        <p:cNvGrpSpPr/>
        <p:nvPr/>
      </p:nvGrpSpPr>
      <p:grpSpPr>
        <a:xfrm>
          <a:off x="0" y="0"/>
          <a:ext cx="0" cy="0"/>
          <a:chOff x="0" y="0"/>
          <a:chExt cx="0" cy="0"/>
        </a:xfrm>
      </p:grpSpPr>
      <p:sp>
        <p:nvSpPr>
          <p:cNvPr id="74" name="Google Shape;74;g2a0bffe40c6_10_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g2a0bffe40c6_18_1567"/>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0" name="Google Shape;80;g2a0bffe40c6_18_1567"/>
          <p:cNvPicPr preferRelativeResize="0"/>
          <p:nvPr/>
        </p:nvPicPr>
        <p:blipFill rotWithShape="1">
          <a:blip r:embed="rId3">
            <a:alphaModFix/>
          </a:blip>
          <a:srcRect b="0" l="0" r="0" t="0"/>
          <a:stretch/>
        </p:blipFill>
        <p:spPr>
          <a:xfrm>
            <a:off x="10665747" y="6137395"/>
            <a:ext cx="956894" cy="3795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81" name="Shape 81"/>
        <p:cNvGrpSpPr/>
        <p:nvPr/>
      </p:nvGrpSpPr>
      <p:grpSpPr>
        <a:xfrm>
          <a:off x="0" y="0"/>
          <a:ext cx="0" cy="0"/>
          <a:chOff x="0" y="0"/>
          <a:chExt cx="0" cy="0"/>
        </a:xfrm>
      </p:grpSpPr>
      <p:sp>
        <p:nvSpPr>
          <p:cNvPr id="82" name="Google Shape;82;g2a0bffe40c6_18_1575"/>
          <p:cNvSpPr/>
          <p:nvPr/>
        </p:nvSpPr>
        <p:spPr>
          <a:xfrm>
            <a:off x="1951192" y="787513"/>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g2a0bffe40c6_18_1575"/>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g2a0bffe40c6_18_1575"/>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g2a0bffe40c6_18_1575"/>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 name="Google Shape;86;g2a0bffe40c6_18_1575"/>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3"/>
        </a:solidFill>
      </p:bgPr>
    </p:bg>
    <p:spTree>
      <p:nvGrpSpPr>
        <p:cNvPr id="87" name="Shape 87"/>
        <p:cNvGrpSpPr/>
        <p:nvPr/>
      </p:nvGrpSpPr>
      <p:grpSpPr>
        <a:xfrm>
          <a:off x="0" y="0"/>
          <a:ext cx="0" cy="0"/>
          <a:chOff x="0" y="0"/>
          <a:chExt cx="0" cy="0"/>
        </a:xfrm>
      </p:grpSpPr>
      <p:sp>
        <p:nvSpPr>
          <p:cNvPr id="88" name="Google Shape;88;g2a0bffe40c6_18_1559"/>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g2a0bffe40c6_18_1559"/>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2a0bffe40c6_18_1559"/>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91" name="Google Shape;91;g2a0bffe40c6_18_1559"/>
          <p:cNvSpPr/>
          <p:nvPr>
            <p:ph idx="2" type="pic"/>
          </p:nvPr>
        </p:nvSpPr>
        <p:spPr>
          <a:xfrm>
            <a:off x="483326" y="390974"/>
            <a:ext cx="6936300" cy="6076200"/>
          </a:xfrm>
          <a:prstGeom prst="roundRect">
            <a:avLst>
              <a:gd fmla="val 16667" name="adj"/>
            </a:avLst>
          </a:prstGeom>
          <a:noFill/>
          <a:ln>
            <a:noFill/>
          </a:ln>
        </p:spPr>
      </p:sp>
      <p:cxnSp>
        <p:nvCxnSpPr>
          <p:cNvPr id="92" name="Google Shape;92;g2a0bffe40c6_18_1559"/>
          <p:cNvCxnSpPr/>
          <p:nvPr/>
        </p:nvCxnSpPr>
        <p:spPr>
          <a:xfrm>
            <a:off x="9495691"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93" name="Google Shape;93;g2a0bffe40c6_18_1559"/>
          <p:cNvPicPr preferRelativeResize="0"/>
          <p:nvPr/>
        </p:nvPicPr>
        <p:blipFill rotWithShape="1">
          <a:blip r:embed="rId2">
            <a:alphaModFix/>
          </a:blip>
          <a:srcRect b="0" l="0" r="0" t="0"/>
          <a:stretch/>
        </p:blipFill>
        <p:spPr>
          <a:xfrm>
            <a:off x="7902001" y="5033537"/>
            <a:ext cx="1428750" cy="901700"/>
          </a:xfrm>
          <a:prstGeom prst="rect">
            <a:avLst/>
          </a:prstGeom>
          <a:noFill/>
          <a:ln>
            <a:noFill/>
          </a:ln>
        </p:spPr>
      </p:pic>
      <p:pic>
        <p:nvPicPr>
          <p:cNvPr id="94" name="Google Shape;94;g2a0bffe40c6_18_1559"/>
          <p:cNvPicPr preferRelativeResize="0"/>
          <p:nvPr/>
        </p:nvPicPr>
        <p:blipFill rotWithShape="1">
          <a:blip r:embed="rId3">
            <a:alphaModFix/>
          </a:blip>
          <a:srcRect b="0" l="0" r="0" t="0"/>
          <a:stretch/>
        </p:blipFill>
        <p:spPr>
          <a:xfrm>
            <a:off x="9594216" y="5021815"/>
            <a:ext cx="2352262" cy="9330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3"/>
        </a:solidFill>
      </p:bgPr>
    </p:bg>
    <p:spTree>
      <p:nvGrpSpPr>
        <p:cNvPr id="95" name="Shape 95"/>
        <p:cNvGrpSpPr/>
        <p:nvPr/>
      </p:nvGrpSpPr>
      <p:grpSpPr>
        <a:xfrm>
          <a:off x="0" y="0"/>
          <a:ext cx="0" cy="0"/>
          <a:chOff x="0" y="0"/>
          <a:chExt cx="0" cy="0"/>
        </a:xfrm>
      </p:grpSpPr>
      <p:sp>
        <p:nvSpPr>
          <p:cNvPr id="96" name="Google Shape;96;g2a0bffe40c6_18_15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7" name="Google Shape;97;g2a0bffe40c6_18_1570"/>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3"/>
        </a:solidFill>
      </p:bgPr>
    </p:bg>
    <p:spTree>
      <p:nvGrpSpPr>
        <p:cNvPr id="98" name="Shape 98"/>
        <p:cNvGrpSpPr/>
        <p:nvPr/>
      </p:nvGrpSpPr>
      <p:grpSpPr>
        <a:xfrm>
          <a:off x="0" y="0"/>
          <a:ext cx="0" cy="0"/>
          <a:chOff x="0" y="0"/>
          <a:chExt cx="0" cy="0"/>
        </a:xfrm>
      </p:grpSpPr>
      <p:sp>
        <p:nvSpPr>
          <p:cNvPr id="99" name="Google Shape;99;g2a0bffe40c6_18_1573"/>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0" name="Shape 100"/>
        <p:cNvGrpSpPr/>
        <p:nvPr/>
      </p:nvGrpSpPr>
      <p:grpSpPr>
        <a:xfrm>
          <a:off x="0" y="0"/>
          <a:ext cx="0" cy="0"/>
          <a:chOff x="0" y="0"/>
          <a:chExt cx="0" cy="0"/>
        </a:xfrm>
      </p:grpSpPr>
      <p:sp>
        <p:nvSpPr>
          <p:cNvPr id="101" name="Google Shape;101;g2a0bffe40c6_18_158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 name="Google Shape;102;g2a0bffe40c6_18_158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03" name="Shape 103"/>
        <p:cNvGrpSpPr/>
        <p:nvPr/>
      </p:nvGrpSpPr>
      <p:grpSpPr>
        <a:xfrm>
          <a:off x="0" y="0"/>
          <a:ext cx="0" cy="0"/>
          <a:chOff x="0" y="0"/>
          <a:chExt cx="0" cy="0"/>
        </a:xfrm>
      </p:grpSpPr>
      <p:sp>
        <p:nvSpPr>
          <p:cNvPr id="104" name="Google Shape;104;g2a0bffe40c6_18_1584"/>
          <p:cNvSpPr/>
          <p:nvPr/>
        </p:nvSpPr>
        <p:spPr>
          <a:xfrm>
            <a:off x="0" y="0"/>
            <a:ext cx="4755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g2a0bffe40c6_18_1584"/>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2a0bffe40c6_18_1584"/>
          <p:cNvSpPr/>
          <p:nvPr/>
        </p:nvSpPr>
        <p:spPr>
          <a:xfrm>
            <a:off x="5355772" y="1188720"/>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07" name="Google Shape;107;g2a0bffe40c6_18_1584"/>
          <p:cNvSpPr/>
          <p:nvPr/>
        </p:nvSpPr>
        <p:spPr>
          <a:xfrm>
            <a:off x="5403670" y="2939143"/>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08" name="Google Shape;108;g2a0bffe40c6_18_1584"/>
          <p:cNvSpPr/>
          <p:nvPr/>
        </p:nvSpPr>
        <p:spPr>
          <a:xfrm>
            <a:off x="5403670" y="4689566"/>
            <a:ext cx="979800" cy="9798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09" name="Google Shape;109;g2a0bffe40c6_18_1584"/>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g2a0bffe40c6_18_1584"/>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g2a0bffe40c6_18_1584"/>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2" name="Google Shape;112;g2a0bffe40c6_18_158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 name="Shape 19"/>
        <p:cNvGrpSpPr/>
        <p:nvPr/>
      </p:nvGrpSpPr>
      <p:grpSpPr>
        <a:xfrm>
          <a:off x="0" y="0"/>
          <a:ext cx="0" cy="0"/>
          <a:chOff x="0" y="0"/>
          <a:chExt cx="0" cy="0"/>
        </a:xfrm>
      </p:grpSpPr>
      <p:pic>
        <p:nvPicPr>
          <p:cNvPr id="20" name="Google Shape;20;p18"/>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1" name="Google Shape;21;p18"/>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13" name="Shape 113"/>
        <p:cNvGrpSpPr/>
        <p:nvPr/>
      </p:nvGrpSpPr>
      <p:grpSpPr>
        <a:xfrm>
          <a:off x="0" y="0"/>
          <a:ext cx="0" cy="0"/>
          <a:chOff x="0" y="0"/>
          <a:chExt cx="0" cy="0"/>
        </a:xfrm>
      </p:grpSpPr>
      <p:sp>
        <p:nvSpPr>
          <p:cNvPr id="114" name="Google Shape;114;g2a0bffe40c6_18_1594"/>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g2a0bffe40c6_18_1594"/>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g2a0bffe40c6_18_1594"/>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g2a0bffe40c6_18_1594"/>
          <p:cNvSpPr/>
          <p:nvPr>
            <p:ph idx="2" type="pic"/>
          </p:nvPr>
        </p:nvSpPr>
        <p:spPr>
          <a:xfrm>
            <a:off x="952500" y="731838"/>
            <a:ext cx="4488000" cy="4811700"/>
          </a:xfrm>
          <a:prstGeom prst="roundRect">
            <a:avLst>
              <a:gd fmla="val 16667" name="adj"/>
            </a:avLst>
          </a:prstGeom>
          <a:noFill/>
          <a:ln>
            <a:noFill/>
          </a:ln>
        </p:spPr>
      </p:sp>
      <p:sp>
        <p:nvSpPr>
          <p:cNvPr id="118" name="Google Shape;118;g2a0bffe40c6_18_1594"/>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9" name="Google Shape;119;g2a0bffe40c6_18_1594"/>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20" name="Shape 120"/>
        <p:cNvGrpSpPr/>
        <p:nvPr/>
      </p:nvGrpSpPr>
      <p:grpSpPr>
        <a:xfrm>
          <a:off x="0" y="0"/>
          <a:ext cx="0" cy="0"/>
          <a:chOff x="0" y="0"/>
          <a:chExt cx="0" cy="0"/>
        </a:xfrm>
      </p:grpSpPr>
      <p:sp>
        <p:nvSpPr>
          <p:cNvPr id="121" name="Google Shape;121;g2a0bffe40c6_18_1601"/>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g2a0bffe40c6_18_1601"/>
          <p:cNvSpPr/>
          <p:nvPr/>
        </p:nvSpPr>
        <p:spPr>
          <a:xfrm>
            <a:off x="6234906"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g2a0bffe40c6_18_1601"/>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g2a0bffe40c6_18_1601"/>
          <p:cNvSpPr/>
          <p:nvPr>
            <p:ph idx="2" type="pic"/>
          </p:nvPr>
        </p:nvSpPr>
        <p:spPr>
          <a:xfrm>
            <a:off x="952500" y="731838"/>
            <a:ext cx="4488000" cy="4811700"/>
          </a:xfrm>
          <a:prstGeom prst="roundRect">
            <a:avLst>
              <a:gd fmla="val 16667" name="adj"/>
            </a:avLst>
          </a:prstGeom>
          <a:noFill/>
          <a:ln>
            <a:noFill/>
          </a:ln>
        </p:spPr>
      </p:sp>
      <p:sp>
        <p:nvSpPr>
          <p:cNvPr id="125" name="Google Shape;125;g2a0bffe40c6_18_1601"/>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26" name="Google Shape;126;g2a0bffe40c6_18_1601"/>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27" name="Shape 127"/>
        <p:cNvGrpSpPr/>
        <p:nvPr/>
      </p:nvGrpSpPr>
      <p:grpSpPr>
        <a:xfrm>
          <a:off x="0" y="0"/>
          <a:ext cx="0" cy="0"/>
          <a:chOff x="0" y="0"/>
          <a:chExt cx="0" cy="0"/>
        </a:xfrm>
      </p:grpSpPr>
      <p:sp>
        <p:nvSpPr>
          <p:cNvPr id="128" name="Google Shape;128;g2a0bffe40c6_18_1608"/>
          <p:cNvSpPr/>
          <p:nvPr/>
        </p:nvSpPr>
        <p:spPr>
          <a:xfrm>
            <a:off x="0" y="0"/>
            <a:ext cx="2472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g2a0bffe40c6_18_1608"/>
          <p:cNvSpPr/>
          <p:nvPr/>
        </p:nvSpPr>
        <p:spPr>
          <a:xfrm>
            <a:off x="1123428" y="767065"/>
            <a:ext cx="959700" cy="69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g2a0bffe40c6_18_1608"/>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g2a0bffe40c6_18_1608"/>
          <p:cNvSpPr/>
          <p:nvPr>
            <p:ph idx="2" type="pic"/>
          </p:nvPr>
        </p:nvSpPr>
        <p:spPr>
          <a:xfrm>
            <a:off x="6882791" y="731838"/>
            <a:ext cx="4488000" cy="4811700"/>
          </a:xfrm>
          <a:prstGeom prst="roundRect">
            <a:avLst>
              <a:gd fmla="val 16667" name="adj"/>
            </a:avLst>
          </a:prstGeom>
          <a:noFill/>
          <a:ln>
            <a:noFill/>
          </a:ln>
        </p:spPr>
      </p:sp>
      <p:sp>
        <p:nvSpPr>
          <p:cNvPr id="132" name="Google Shape;132;g2a0bffe40c6_18_1608"/>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3" name="Google Shape;133;g2a0bffe40c6_18_1608"/>
          <p:cNvPicPr preferRelativeResize="0"/>
          <p:nvPr/>
        </p:nvPicPr>
        <p:blipFill rotWithShape="1">
          <a:blip r:embed="rId2">
            <a:alphaModFix/>
          </a:blip>
          <a:srcRect b="0" l="0" r="0" t="0"/>
          <a:stretch/>
        </p:blipFill>
        <p:spPr>
          <a:xfrm>
            <a:off x="10665748" y="6137395"/>
            <a:ext cx="956889" cy="3795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34" name="Shape 134"/>
        <p:cNvGrpSpPr/>
        <p:nvPr/>
      </p:nvGrpSpPr>
      <p:grpSpPr>
        <a:xfrm>
          <a:off x="0" y="0"/>
          <a:ext cx="0" cy="0"/>
          <a:chOff x="0" y="0"/>
          <a:chExt cx="0" cy="0"/>
        </a:xfrm>
      </p:grpSpPr>
      <p:grpSp>
        <p:nvGrpSpPr>
          <p:cNvPr id="135" name="Google Shape;135;g2a0bffe40c6_18_1615"/>
          <p:cNvGrpSpPr/>
          <p:nvPr/>
        </p:nvGrpSpPr>
        <p:grpSpPr>
          <a:xfrm>
            <a:off x="2824307" y="3457723"/>
            <a:ext cx="6584979" cy="1303296"/>
            <a:chOff x="3532486" y="4866290"/>
            <a:chExt cx="4726514" cy="935469"/>
          </a:xfrm>
        </p:grpSpPr>
        <p:pic>
          <p:nvPicPr>
            <p:cNvPr id="136" name="Google Shape;136;g2a0bffe40c6_18_1615"/>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137" name="Google Shape;137;g2a0bffe40c6_18_1615"/>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38" name="Google Shape;138;g2a0bffe40c6_18_1615"/>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39" name="Google Shape;139;g2a0bffe40c6_18_161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g2a0bffe40c6_18_670"/>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5" name="Google Shape;145;g2a0bffe40c6_18_670"/>
          <p:cNvPicPr preferRelativeResize="0"/>
          <p:nvPr/>
        </p:nvPicPr>
        <p:blipFill rotWithShape="1">
          <a:blip r:embed="rId3">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46" name="Shape 146"/>
        <p:cNvGrpSpPr/>
        <p:nvPr/>
      </p:nvGrpSpPr>
      <p:grpSpPr>
        <a:xfrm>
          <a:off x="0" y="0"/>
          <a:ext cx="0" cy="0"/>
          <a:chOff x="0" y="0"/>
          <a:chExt cx="0" cy="0"/>
        </a:xfrm>
      </p:grpSpPr>
      <p:sp>
        <p:nvSpPr>
          <p:cNvPr id="147" name="Google Shape;147;g2a0bffe40c6_18_680"/>
          <p:cNvSpPr/>
          <p:nvPr/>
        </p:nvSpPr>
        <p:spPr>
          <a:xfrm>
            <a:off x="1951192" y="787513"/>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g2a0bffe40c6_18_680"/>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g2a0bffe40c6_18_680"/>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2a0bffe40c6_18_680"/>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1" name="Google Shape;151;g2a0bffe40c6_18_680"/>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2"/>
        </a:solidFill>
      </p:bgPr>
    </p:bg>
    <p:spTree>
      <p:nvGrpSpPr>
        <p:cNvPr id="152" name="Shape 152"/>
        <p:cNvGrpSpPr/>
        <p:nvPr/>
      </p:nvGrpSpPr>
      <p:grpSpPr>
        <a:xfrm>
          <a:off x="0" y="0"/>
          <a:ext cx="0" cy="0"/>
          <a:chOff x="0" y="0"/>
          <a:chExt cx="0" cy="0"/>
        </a:xfrm>
      </p:grpSpPr>
      <p:sp>
        <p:nvSpPr>
          <p:cNvPr id="153" name="Google Shape;153;g2a0bffe40c6_18_661"/>
          <p:cNvSpPr/>
          <p:nvPr/>
        </p:nvSpPr>
        <p:spPr>
          <a:xfrm>
            <a:off x="8169105" y="672122"/>
            <a:ext cx="959700" cy="96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g2a0bffe40c6_18_661"/>
          <p:cNvSpPr txBox="1"/>
          <p:nvPr>
            <p:ph type="ctrTitle"/>
          </p:nvPr>
        </p:nvSpPr>
        <p:spPr>
          <a:xfrm>
            <a:off x="8051538" y="909505"/>
            <a:ext cx="3657000" cy="3082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2a0bffe40c6_18_661"/>
          <p:cNvSpPr txBox="1"/>
          <p:nvPr/>
        </p:nvSpPr>
        <p:spPr>
          <a:xfrm>
            <a:off x="8564141" y="6173058"/>
            <a:ext cx="263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56" name="Google Shape;156;g2a0bffe40c6_18_661"/>
          <p:cNvSpPr/>
          <p:nvPr>
            <p:ph idx="2" type="pic"/>
          </p:nvPr>
        </p:nvSpPr>
        <p:spPr>
          <a:xfrm>
            <a:off x="483326" y="390974"/>
            <a:ext cx="6936300" cy="6076200"/>
          </a:xfrm>
          <a:prstGeom prst="roundRect">
            <a:avLst>
              <a:gd fmla="val 16667" name="adj"/>
            </a:avLst>
          </a:prstGeom>
          <a:noFill/>
          <a:ln>
            <a:noFill/>
          </a:ln>
        </p:spPr>
      </p:sp>
      <p:grpSp>
        <p:nvGrpSpPr>
          <p:cNvPr id="157" name="Google Shape;157;g2a0bffe40c6_18_661"/>
          <p:cNvGrpSpPr/>
          <p:nvPr/>
        </p:nvGrpSpPr>
        <p:grpSpPr>
          <a:xfrm>
            <a:off x="7902001" y="5033537"/>
            <a:ext cx="3830118" cy="914958"/>
            <a:chOff x="7948893" y="5033537"/>
            <a:chExt cx="3830118" cy="914958"/>
          </a:xfrm>
        </p:grpSpPr>
        <p:pic>
          <p:nvPicPr>
            <p:cNvPr id="158" name="Google Shape;158;g2a0bffe40c6_18_661"/>
            <p:cNvPicPr preferRelativeResize="0"/>
            <p:nvPr/>
          </p:nvPicPr>
          <p:blipFill rotWithShape="1">
            <a:blip r:embed="rId2">
              <a:alphaModFix/>
            </a:blip>
            <a:srcRect b="0" l="0" r="0" t="0"/>
            <a:stretch/>
          </p:blipFill>
          <p:spPr>
            <a:xfrm>
              <a:off x="9684897" y="5047391"/>
              <a:ext cx="2094114" cy="901104"/>
            </a:xfrm>
            <a:prstGeom prst="rect">
              <a:avLst/>
            </a:prstGeom>
            <a:noFill/>
            <a:ln>
              <a:noFill/>
            </a:ln>
          </p:spPr>
        </p:pic>
        <p:cxnSp>
          <p:nvCxnSpPr>
            <p:cNvPr id="159" name="Google Shape;159;g2a0bffe40c6_18_661"/>
            <p:cNvCxnSpPr/>
            <p:nvPr/>
          </p:nvCxnSpPr>
          <p:spPr>
            <a:xfrm>
              <a:off x="9542583" y="5122985"/>
              <a:ext cx="0" cy="715200"/>
            </a:xfrm>
            <a:prstGeom prst="straightConnector1">
              <a:avLst/>
            </a:prstGeom>
            <a:noFill/>
            <a:ln cap="flat" cmpd="sng" w="19050">
              <a:solidFill>
                <a:schemeClr val="dk1"/>
              </a:solidFill>
              <a:prstDash val="solid"/>
              <a:miter lim="800000"/>
              <a:headEnd len="sm" w="sm" type="none"/>
              <a:tailEnd len="sm" w="sm" type="none"/>
            </a:ln>
          </p:spPr>
        </p:cxnSp>
        <p:pic>
          <p:nvPicPr>
            <p:cNvPr id="160" name="Google Shape;160;g2a0bffe40c6_18_661"/>
            <p:cNvPicPr preferRelativeResize="0"/>
            <p:nvPr/>
          </p:nvPicPr>
          <p:blipFill rotWithShape="1">
            <a:blip r:embed="rId3">
              <a:alphaModFix/>
            </a:blip>
            <a:srcRect b="0" l="0" r="0" t="0"/>
            <a:stretch/>
          </p:blipFill>
          <p:spPr>
            <a:xfrm>
              <a:off x="7948893" y="5033537"/>
              <a:ext cx="1428750" cy="901700"/>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161" name="Shape 161"/>
        <p:cNvGrpSpPr/>
        <p:nvPr/>
      </p:nvGrpSpPr>
      <p:grpSpPr>
        <a:xfrm>
          <a:off x="0" y="0"/>
          <a:ext cx="0" cy="0"/>
          <a:chOff x="0" y="0"/>
          <a:chExt cx="0" cy="0"/>
        </a:xfrm>
      </p:grpSpPr>
      <p:sp>
        <p:nvSpPr>
          <p:cNvPr id="162" name="Google Shape;162;g2a0bffe40c6_18_673"/>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g2a0bffe40c6_18_673"/>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g2a0bffe40c6_18_673"/>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g2a0bffe40c6_18_673"/>
          <p:cNvSpPr/>
          <p:nvPr>
            <p:ph idx="2" type="pic"/>
          </p:nvPr>
        </p:nvSpPr>
        <p:spPr>
          <a:xfrm>
            <a:off x="952500" y="731838"/>
            <a:ext cx="4488000" cy="4811700"/>
          </a:xfrm>
          <a:prstGeom prst="roundRect">
            <a:avLst>
              <a:gd fmla="val 16667" name="adj"/>
            </a:avLst>
          </a:prstGeom>
          <a:noFill/>
          <a:ln>
            <a:noFill/>
          </a:ln>
        </p:spPr>
      </p:sp>
      <p:sp>
        <p:nvSpPr>
          <p:cNvPr id="166" name="Google Shape;166;g2a0bffe40c6_18_673"/>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7" name="Google Shape;167;g2a0bffe40c6_18_673"/>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168" name="Shape 168"/>
        <p:cNvGrpSpPr/>
        <p:nvPr/>
      </p:nvGrpSpPr>
      <p:grpSpPr>
        <a:xfrm>
          <a:off x="0" y="0"/>
          <a:ext cx="0" cy="0"/>
          <a:chOff x="0" y="0"/>
          <a:chExt cx="0" cy="0"/>
        </a:xfrm>
      </p:grpSpPr>
      <p:sp>
        <p:nvSpPr>
          <p:cNvPr id="169" name="Google Shape;169;g2a0bffe40c6_18_686"/>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g2a0bffe40c6_18_686"/>
          <p:cNvSpPr/>
          <p:nvPr/>
        </p:nvSpPr>
        <p:spPr>
          <a:xfrm>
            <a:off x="1123428"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g2a0bffe40c6_18_686"/>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g2a0bffe40c6_18_686"/>
          <p:cNvSpPr/>
          <p:nvPr>
            <p:ph idx="2" type="pic"/>
          </p:nvPr>
        </p:nvSpPr>
        <p:spPr>
          <a:xfrm>
            <a:off x="6882791" y="731838"/>
            <a:ext cx="4488000" cy="4811700"/>
          </a:xfrm>
          <a:prstGeom prst="roundRect">
            <a:avLst>
              <a:gd fmla="val 16667" name="adj"/>
            </a:avLst>
          </a:prstGeom>
          <a:noFill/>
          <a:ln>
            <a:noFill/>
          </a:ln>
        </p:spPr>
      </p:sp>
      <p:sp>
        <p:nvSpPr>
          <p:cNvPr id="173" name="Google Shape;173;g2a0bffe40c6_18_686"/>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4" name="Google Shape;174;g2a0bffe40c6_18_686"/>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175" name="Shape 175"/>
        <p:cNvGrpSpPr/>
        <p:nvPr/>
      </p:nvGrpSpPr>
      <p:grpSpPr>
        <a:xfrm>
          <a:off x="0" y="0"/>
          <a:ext cx="0" cy="0"/>
          <a:chOff x="0" y="0"/>
          <a:chExt cx="0" cy="0"/>
        </a:xfrm>
      </p:grpSpPr>
      <p:grpSp>
        <p:nvGrpSpPr>
          <p:cNvPr id="176" name="Google Shape;176;g2a0bffe40c6_18_693"/>
          <p:cNvGrpSpPr/>
          <p:nvPr/>
        </p:nvGrpSpPr>
        <p:grpSpPr>
          <a:xfrm>
            <a:off x="2824307" y="3457723"/>
            <a:ext cx="6584979" cy="1303296"/>
            <a:chOff x="3532486" y="4866290"/>
            <a:chExt cx="4726514" cy="935469"/>
          </a:xfrm>
        </p:grpSpPr>
        <p:pic>
          <p:nvPicPr>
            <p:cNvPr id="177" name="Google Shape;177;g2a0bffe40c6_18_69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178" name="Google Shape;178;g2a0bffe40c6_18_69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179" name="Google Shape;179;g2a0bffe40c6_18_693"/>
          <p:cNvSpPr txBox="1"/>
          <p:nvPr/>
        </p:nvSpPr>
        <p:spPr>
          <a:xfrm>
            <a:off x="4503683" y="4877457"/>
            <a:ext cx="3184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180" name="Google Shape;180;g2a0bffe40c6_18_69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adient">
  <p:cSld name="Section Header Gradient">
    <p:bg>
      <p:bgPr>
        <a:blipFill>
          <a:blip r:embed="rId2">
            <a:alphaModFix/>
          </a:blip>
          <a:stretch>
            <a:fillRect/>
          </a:stretch>
        </a:blipFill>
      </p:bgPr>
    </p:bg>
    <p:spTree>
      <p:nvGrpSpPr>
        <p:cNvPr id="22" name="Shape 22"/>
        <p:cNvGrpSpPr/>
        <p:nvPr/>
      </p:nvGrpSpPr>
      <p:grpSpPr>
        <a:xfrm>
          <a:off x="0" y="0"/>
          <a:ext cx="0" cy="0"/>
          <a:chOff x="0" y="0"/>
          <a:chExt cx="0" cy="0"/>
        </a:xfrm>
      </p:grpSpPr>
      <p:pic>
        <p:nvPicPr>
          <p:cNvPr id="23" name="Google Shape;23;p14"/>
          <p:cNvPicPr preferRelativeResize="0"/>
          <p:nvPr/>
        </p:nvPicPr>
        <p:blipFill rotWithShape="1">
          <a:blip r:embed="rId3">
            <a:alphaModFix/>
          </a:blip>
          <a:srcRect b="0" l="0" r="0" t="0"/>
          <a:stretch/>
        </p:blipFill>
        <p:spPr>
          <a:xfrm>
            <a:off x="10758213" y="6116594"/>
            <a:ext cx="998213" cy="338609"/>
          </a:xfrm>
          <a:prstGeom prst="rect">
            <a:avLst/>
          </a:prstGeom>
          <a:noFill/>
          <a:ln>
            <a:noFill/>
          </a:ln>
        </p:spPr>
      </p:pic>
      <p:sp>
        <p:nvSpPr>
          <p:cNvPr id="24" name="Google Shape;24;p14"/>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181" name="Shape 181"/>
        <p:cNvGrpSpPr/>
        <p:nvPr/>
      </p:nvGrpSpPr>
      <p:grpSpPr>
        <a:xfrm>
          <a:off x="0" y="0"/>
          <a:ext cx="0" cy="0"/>
          <a:chOff x="0" y="0"/>
          <a:chExt cx="0" cy="0"/>
        </a:xfrm>
      </p:grpSpPr>
      <p:sp>
        <p:nvSpPr>
          <p:cNvPr id="182" name="Google Shape;182;g2a0bffe40c6_18_699"/>
          <p:cNvSpPr/>
          <p:nvPr/>
        </p:nvSpPr>
        <p:spPr>
          <a:xfrm>
            <a:off x="0" y="0"/>
            <a:ext cx="4755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g2a0bffe40c6_18_69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g2a0bffe40c6_18_699"/>
          <p:cNvSpPr/>
          <p:nvPr/>
        </p:nvSpPr>
        <p:spPr>
          <a:xfrm>
            <a:off x="5355772" y="1188720"/>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185" name="Google Shape;185;g2a0bffe40c6_18_699"/>
          <p:cNvSpPr/>
          <p:nvPr/>
        </p:nvSpPr>
        <p:spPr>
          <a:xfrm>
            <a:off x="5403670" y="2939143"/>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186" name="Google Shape;186;g2a0bffe40c6_18_699"/>
          <p:cNvSpPr/>
          <p:nvPr/>
        </p:nvSpPr>
        <p:spPr>
          <a:xfrm>
            <a:off x="5403670" y="4689566"/>
            <a:ext cx="979800" cy="979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187" name="Google Shape;187;g2a0bffe40c6_18_69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g2a0bffe40c6_18_69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g2a0bffe40c6_18_69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0" name="Google Shape;190;g2a0bffe40c6_18_69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91" name="Shape 191"/>
        <p:cNvGrpSpPr/>
        <p:nvPr/>
      </p:nvGrpSpPr>
      <p:grpSpPr>
        <a:xfrm>
          <a:off x="0" y="0"/>
          <a:ext cx="0" cy="0"/>
          <a:chOff x="0" y="0"/>
          <a:chExt cx="0" cy="0"/>
        </a:xfrm>
      </p:grpSpPr>
      <p:sp>
        <p:nvSpPr>
          <p:cNvPr id="192" name="Google Shape;192;g2a0bffe40c6_18_709"/>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3" name="Google Shape;193;g2a0bffe40c6_18_709"/>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2"/>
        </a:solidFill>
      </p:bgPr>
    </p:bg>
    <p:spTree>
      <p:nvGrpSpPr>
        <p:cNvPr id="194" name="Shape 194"/>
        <p:cNvGrpSpPr/>
        <p:nvPr/>
      </p:nvGrpSpPr>
      <p:grpSpPr>
        <a:xfrm>
          <a:off x="0" y="0"/>
          <a:ext cx="0" cy="0"/>
          <a:chOff x="0" y="0"/>
          <a:chExt cx="0" cy="0"/>
        </a:xfrm>
      </p:grpSpPr>
      <p:sp>
        <p:nvSpPr>
          <p:cNvPr id="195" name="Google Shape;195;g2a0bffe40c6_18_712"/>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96" name="Google Shape;196;g2a0bffe40c6_18_712"/>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2"/>
        </a:solidFill>
      </p:bgPr>
    </p:bg>
    <p:spTree>
      <p:nvGrpSpPr>
        <p:cNvPr id="197" name="Shape 197"/>
        <p:cNvGrpSpPr/>
        <p:nvPr/>
      </p:nvGrpSpPr>
      <p:grpSpPr>
        <a:xfrm>
          <a:off x="0" y="0"/>
          <a:ext cx="0" cy="0"/>
          <a:chOff x="0" y="0"/>
          <a:chExt cx="0" cy="0"/>
        </a:xfrm>
      </p:grpSpPr>
      <p:sp>
        <p:nvSpPr>
          <p:cNvPr id="198" name="Google Shape;198;g2a0bffe40c6_18_715"/>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Bullets">
  <p:cSld name="Image Left Bullets">
    <p:spTree>
      <p:nvGrpSpPr>
        <p:cNvPr id="199" name="Shape 199"/>
        <p:cNvGrpSpPr/>
        <p:nvPr/>
      </p:nvGrpSpPr>
      <p:grpSpPr>
        <a:xfrm>
          <a:off x="0" y="0"/>
          <a:ext cx="0" cy="0"/>
          <a:chOff x="0" y="0"/>
          <a:chExt cx="0" cy="0"/>
        </a:xfrm>
      </p:grpSpPr>
      <p:sp>
        <p:nvSpPr>
          <p:cNvPr id="200" name="Google Shape;200;g2a0bffe40c6_18_717"/>
          <p:cNvSpPr/>
          <p:nvPr/>
        </p:nvSpPr>
        <p:spPr>
          <a:xfrm>
            <a:off x="0" y="0"/>
            <a:ext cx="2472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g2a0bffe40c6_18_717"/>
          <p:cNvSpPr/>
          <p:nvPr/>
        </p:nvSpPr>
        <p:spPr>
          <a:xfrm>
            <a:off x="6234906" y="767065"/>
            <a:ext cx="959700" cy="6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g2a0bffe40c6_18_717"/>
          <p:cNvSpPr txBox="1"/>
          <p:nvPr>
            <p:ph idx="1" type="body"/>
          </p:nvPr>
        </p:nvSpPr>
        <p:spPr>
          <a:xfrm>
            <a:off x="6138531" y="2026243"/>
            <a:ext cx="5370900" cy="36090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000"/>
              </a:spcBef>
              <a:spcAft>
                <a:spcPts val="0"/>
              </a:spcAft>
              <a:buClr>
                <a:schemeClr val="dk1"/>
              </a:buClr>
              <a:buSzPts val="2200"/>
              <a:buFont typeface="Arial"/>
              <a:buChar char="•"/>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g2a0bffe40c6_18_717"/>
          <p:cNvSpPr/>
          <p:nvPr>
            <p:ph idx="2" type="pic"/>
          </p:nvPr>
        </p:nvSpPr>
        <p:spPr>
          <a:xfrm>
            <a:off x="952500" y="731838"/>
            <a:ext cx="4488000" cy="4811700"/>
          </a:xfrm>
          <a:prstGeom prst="roundRect">
            <a:avLst>
              <a:gd fmla="val 16667" name="adj"/>
            </a:avLst>
          </a:prstGeom>
          <a:noFill/>
          <a:ln>
            <a:noFill/>
          </a:ln>
        </p:spPr>
      </p:sp>
      <p:sp>
        <p:nvSpPr>
          <p:cNvPr id="204" name="Google Shape;204;g2a0bffe40c6_18_717"/>
          <p:cNvSpPr txBox="1"/>
          <p:nvPr>
            <p:ph idx="3" type="body"/>
          </p:nvPr>
        </p:nvSpPr>
        <p:spPr>
          <a:xfrm>
            <a:off x="6105939"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5" name="Google Shape;205;g2a0bffe40c6_18_717"/>
          <p:cNvPicPr preferRelativeResize="0"/>
          <p:nvPr/>
        </p:nvPicPr>
        <p:blipFill rotWithShape="1">
          <a:blip r:embed="rId2">
            <a:alphaModFix/>
          </a:blip>
          <a:srcRect b="0" l="0" r="0" t="0"/>
          <a:stretch/>
        </p:blipFill>
        <p:spPr>
          <a:xfrm>
            <a:off x="10679723" y="6137395"/>
            <a:ext cx="882050" cy="3795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g2a0bffe40c6_18_72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08" name="Google Shape;208;g2a0bffe40c6_18_72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09" name="Google Shape;209;g2a0bffe40c6_18_72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10" name="Shape 210"/>
        <p:cNvGrpSpPr/>
        <p:nvPr/>
      </p:nvGrpSpPr>
      <p:grpSpPr>
        <a:xfrm>
          <a:off x="0" y="0"/>
          <a:ext cx="0" cy="0"/>
          <a:chOff x="0" y="0"/>
          <a:chExt cx="0" cy="0"/>
        </a:xfrm>
      </p:grpSpPr>
      <p:sp>
        <p:nvSpPr>
          <p:cNvPr id="211" name="Google Shape;211;g2a0bffe40c6_18_728"/>
          <p:cNvSpPr txBox="1"/>
          <p:nvPr>
            <p:ph type="title"/>
          </p:nvPr>
        </p:nvSpPr>
        <p:spPr>
          <a:xfrm>
            <a:off x="415600" y="421233"/>
            <a:ext cx="11360700" cy="1108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2" name="Google Shape;212;g2a0bffe40c6_18_728"/>
          <p:cNvSpPr txBox="1"/>
          <p:nvPr>
            <p:ph idx="1" type="body"/>
          </p:nvPr>
        </p:nvSpPr>
        <p:spPr>
          <a:xfrm>
            <a:off x="4156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213" name="Google Shape;213;g2a0bffe40c6_18_728"/>
          <p:cNvSpPr txBox="1"/>
          <p:nvPr>
            <p:ph idx="2" type="body"/>
          </p:nvPr>
        </p:nvSpPr>
        <p:spPr>
          <a:xfrm>
            <a:off x="6443200" y="1633633"/>
            <a:ext cx="5333100" cy="4472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900"/>
              <a:buNone/>
              <a:defRPr sz="1900"/>
            </a:lvl1pPr>
            <a:lvl2pPr indent="-228600" lvl="1" marL="914400" algn="l">
              <a:lnSpc>
                <a:spcPct val="100000"/>
              </a:lnSpc>
              <a:spcBef>
                <a:spcPts val="0"/>
              </a:spcBef>
              <a:spcAft>
                <a:spcPts val="0"/>
              </a:spcAft>
              <a:buSzPts val="1600"/>
              <a:buNone/>
              <a:defRPr sz="1600"/>
            </a:lvl2pPr>
            <a:lvl3pPr indent="-228600" lvl="2" marL="1371600" algn="l">
              <a:lnSpc>
                <a:spcPct val="100000"/>
              </a:lnSpc>
              <a:spcBef>
                <a:spcPts val="0"/>
              </a:spcBef>
              <a:spcAft>
                <a:spcPts val="0"/>
              </a:spcAft>
              <a:buSzPts val="1600"/>
              <a:buNone/>
              <a:defRPr sz="1600"/>
            </a:lvl3pPr>
            <a:lvl4pPr indent="-228600" lvl="3" marL="1828800" algn="l">
              <a:lnSpc>
                <a:spcPct val="100000"/>
              </a:lnSpc>
              <a:spcBef>
                <a:spcPts val="0"/>
              </a:spcBef>
              <a:spcAft>
                <a:spcPts val="0"/>
              </a:spcAft>
              <a:buSzPts val="1600"/>
              <a:buNone/>
              <a:defRPr sz="1600"/>
            </a:lvl4pPr>
            <a:lvl5pPr indent="-228600" lvl="4" marL="2286000" algn="l">
              <a:lnSpc>
                <a:spcPct val="100000"/>
              </a:lnSpc>
              <a:spcBef>
                <a:spcPts val="0"/>
              </a:spcBef>
              <a:spcAft>
                <a:spcPts val="0"/>
              </a:spcAft>
              <a:buSzPts val="1600"/>
              <a:buNone/>
              <a:defRPr sz="1600"/>
            </a:lvl5pPr>
            <a:lvl6pPr indent="-228600" lvl="5" marL="2743200" algn="l">
              <a:lnSpc>
                <a:spcPct val="100000"/>
              </a:lnSpc>
              <a:spcBef>
                <a:spcPts val="0"/>
              </a:spcBef>
              <a:spcAft>
                <a:spcPts val="0"/>
              </a:spcAft>
              <a:buSzPts val="1600"/>
              <a:buNone/>
              <a:defRPr sz="1600"/>
            </a:lvl6pPr>
            <a:lvl7pPr indent="-228600" lvl="6" marL="3200400" algn="l">
              <a:lnSpc>
                <a:spcPct val="100000"/>
              </a:lnSpc>
              <a:spcBef>
                <a:spcPts val="0"/>
              </a:spcBef>
              <a:spcAft>
                <a:spcPts val="0"/>
              </a:spcAft>
              <a:buSzPts val="1600"/>
              <a:buNone/>
              <a:defRPr sz="1600"/>
            </a:lvl7pPr>
            <a:lvl8pPr indent="-228600" lvl="7" marL="3657600" algn="l">
              <a:lnSpc>
                <a:spcPct val="100000"/>
              </a:lnSpc>
              <a:spcBef>
                <a:spcPts val="0"/>
              </a:spcBef>
              <a:spcAft>
                <a:spcPts val="0"/>
              </a:spcAft>
              <a:buSzPts val="1600"/>
              <a:buNone/>
              <a:defRPr sz="1600"/>
            </a:lvl8pPr>
            <a:lvl9pPr indent="-228600" lvl="8" marL="4114800" algn="l">
              <a:lnSpc>
                <a:spcPct val="100000"/>
              </a:lnSpc>
              <a:spcBef>
                <a:spcPts val="0"/>
              </a:spcBef>
              <a:spcAft>
                <a:spcPts val="0"/>
              </a:spcAft>
              <a:buSzPts val="1600"/>
              <a:buNone/>
              <a:defRPr sz="1600"/>
            </a:lvl9pPr>
          </a:lstStyle>
          <a:p/>
        </p:txBody>
      </p:sp>
      <p:sp>
        <p:nvSpPr>
          <p:cNvPr id="214" name="Google Shape;214;g2a0bffe40c6_18_728"/>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15" name="Shape 215"/>
        <p:cNvGrpSpPr/>
        <p:nvPr/>
      </p:nvGrpSpPr>
      <p:grpSpPr>
        <a:xfrm>
          <a:off x="0" y="0"/>
          <a:ext cx="0" cy="0"/>
          <a:chOff x="0" y="0"/>
          <a:chExt cx="0" cy="0"/>
        </a:xfrm>
      </p:grpSpPr>
      <p:sp>
        <p:nvSpPr>
          <p:cNvPr id="216" name="Google Shape;216;g2a0bffe40c6_18_733"/>
          <p:cNvSpPr txBox="1"/>
          <p:nvPr>
            <p:ph type="ctrTitle"/>
          </p:nvPr>
        </p:nvSpPr>
        <p:spPr>
          <a:xfrm>
            <a:off x="415611" y="992767"/>
            <a:ext cx="11360700" cy="27369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17" name="Google Shape;217;g2a0bffe40c6_18_733"/>
          <p:cNvSpPr txBox="1"/>
          <p:nvPr>
            <p:ph idx="1" type="subTitle"/>
          </p:nvPr>
        </p:nvSpPr>
        <p:spPr>
          <a:xfrm>
            <a:off x="415600" y="3778833"/>
            <a:ext cx="11360700" cy="1056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218" name="Google Shape;218;g2a0bffe40c6_18_733"/>
          <p:cNvSpPr txBox="1"/>
          <p:nvPr>
            <p:ph idx="12" type="sldNum"/>
          </p:nvPr>
        </p:nvSpPr>
        <p:spPr>
          <a:xfrm>
            <a:off x="11296611" y="6217623"/>
            <a:ext cx="731700" cy="1848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19" name="Shape 219"/>
        <p:cNvGrpSpPr/>
        <p:nvPr/>
      </p:nvGrpSpPr>
      <p:grpSpPr>
        <a:xfrm>
          <a:off x="0" y="0"/>
          <a:ext cx="0" cy="0"/>
          <a:chOff x="0" y="0"/>
          <a:chExt cx="0" cy="0"/>
        </a:xfrm>
      </p:grpSpPr>
      <p:sp>
        <p:nvSpPr>
          <p:cNvPr id="220" name="Google Shape;220;g2cec04b5ded_0_1280"/>
          <p:cNvSpPr txBox="1"/>
          <p:nvPr>
            <p:ph type="title"/>
          </p:nvPr>
        </p:nvSpPr>
        <p:spPr>
          <a:xfrm>
            <a:off x="653667" y="600200"/>
            <a:ext cx="8490300" cy="5454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4800"/>
              <a:buNone/>
              <a:defRPr sz="6400"/>
            </a:lvl1pPr>
            <a:lvl2pPr lvl="1" rtl="0" algn="l">
              <a:lnSpc>
                <a:spcPct val="100000"/>
              </a:lnSpc>
              <a:spcBef>
                <a:spcPts val="0"/>
              </a:spcBef>
              <a:spcAft>
                <a:spcPts val="0"/>
              </a:spcAft>
              <a:buSzPts val="4800"/>
              <a:buNone/>
              <a:defRPr sz="6400"/>
            </a:lvl2pPr>
            <a:lvl3pPr lvl="2" rtl="0" algn="l">
              <a:lnSpc>
                <a:spcPct val="100000"/>
              </a:lnSpc>
              <a:spcBef>
                <a:spcPts val="0"/>
              </a:spcBef>
              <a:spcAft>
                <a:spcPts val="0"/>
              </a:spcAft>
              <a:buSzPts val="4800"/>
              <a:buNone/>
              <a:defRPr sz="6400"/>
            </a:lvl3pPr>
            <a:lvl4pPr lvl="3" rtl="0" algn="l">
              <a:lnSpc>
                <a:spcPct val="100000"/>
              </a:lnSpc>
              <a:spcBef>
                <a:spcPts val="0"/>
              </a:spcBef>
              <a:spcAft>
                <a:spcPts val="0"/>
              </a:spcAft>
              <a:buSzPts val="4800"/>
              <a:buNone/>
              <a:defRPr sz="6400"/>
            </a:lvl4pPr>
            <a:lvl5pPr lvl="4" rtl="0" algn="l">
              <a:lnSpc>
                <a:spcPct val="100000"/>
              </a:lnSpc>
              <a:spcBef>
                <a:spcPts val="0"/>
              </a:spcBef>
              <a:spcAft>
                <a:spcPts val="0"/>
              </a:spcAft>
              <a:buSzPts val="4800"/>
              <a:buNone/>
              <a:defRPr sz="6400"/>
            </a:lvl5pPr>
            <a:lvl6pPr lvl="5" rtl="0" algn="l">
              <a:lnSpc>
                <a:spcPct val="100000"/>
              </a:lnSpc>
              <a:spcBef>
                <a:spcPts val="0"/>
              </a:spcBef>
              <a:spcAft>
                <a:spcPts val="0"/>
              </a:spcAft>
              <a:buSzPts val="4800"/>
              <a:buNone/>
              <a:defRPr sz="6400"/>
            </a:lvl6pPr>
            <a:lvl7pPr lvl="6" rtl="0" algn="l">
              <a:lnSpc>
                <a:spcPct val="100000"/>
              </a:lnSpc>
              <a:spcBef>
                <a:spcPts val="0"/>
              </a:spcBef>
              <a:spcAft>
                <a:spcPts val="0"/>
              </a:spcAft>
              <a:buSzPts val="4800"/>
              <a:buNone/>
              <a:defRPr sz="6400"/>
            </a:lvl7pPr>
            <a:lvl8pPr lvl="7" rtl="0" algn="l">
              <a:lnSpc>
                <a:spcPct val="100000"/>
              </a:lnSpc>
              <a:spcBef>
                <a:spcPts val="0"/>
              </a:spcBef>
              <a:spcAft>
                <a:spcPts val="0"/>
              </a:spcAft>
              <a:buSzPts val="4800"/>
              <a:buNone/>
              <a:defRPr sz="6400"/>
            </a:lvl8pPr>
            <a:lvl9pPr lvl="8" rtl="0" algn="l">
              <a:lnSpc>
                <a:spcPct val="100000"/>
              </a:lnSpc>
              <a:spcBef>
                <a:spcPts val="0"/>
              </a:spcBef>
              <a:spcAft>
                <a:spcPts val="0"/>
              </a:spcAft>
              <a:buSzPts val="4800"/>
              <a:buNone/>
              <a:defRPr sz="6400"/>
            </a:lvl9pPr>
          </a:lstStyle>
          <a:p/>
        </p:txBody>
      </p:sp>
      <p:sp>
        <p:nvSpPr>
          <p:cNvPr id="221" name="Google Shape;221;g2cec04b5ded_0_1280"/>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5" name="Shape 25"/>
        <p:cNvGrpSpPr/>
        <p:nvPr/>
      </p:nvGrpSpPr>
      <p:grpSpPr>
        <a:xfrm>
          <a:off x="0" y="0"/>
          <a:ext cx="0" cy="0"/>
          <a:chOff x="0" y="0"/>
          <a:chExt cx="0" cy="0"/>
        </a:xfrm>
      </p:grpSpPr>
      <p:pic>
        <p:nvPicPr>
          <p:cNvPr id="26" name="Google Shape;26;p17"/>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27" name="Google Shape;27;p17"/>
          <p:cNvSpPr/>
          <p:nvPr/>
        </p:nvSpPr>
        <p:spPr>
          <a:xfrm>
            <a:off x="1951192" y="787513"/>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17"/>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17"/>
          <p:cNvSpPr txBox="1"/>
          <p:nvPr>
            <p:ph idx="1" type="body"/>
          </p:nvPr>
        </p:nvSpPr>
        <p:spPr>
          <a:xfrm>
            <a:off x="1814513" y="2245970"/>
            <a:ext cx="8020500" cy="33306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400"/>
              <a:buNone/>
              <a:defRPr sz="24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7"/>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31" name="Shape 31"/>
        <p:cNvGrpSpPr/>
        <p:nvPr/>
      </p:nvGrpSpPr>
      <p:grpSpPr>
        <a:xfrm>
          <a:off x="0" y="0"/>
          <a:ext cx="0" cy="0"/>
          <a:chOff x="0" y="0"/>
          <a:chExt cx="0" cy="0"/>
        </a:xfrm>
      </p:grpSpPr>
      <p:pic>
        <p:nvPicPr>
          <p:cNvPr id="32" name="Google Shape;32;p22"/>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33" name="Google Shape;33;p22"/>
          <p:cNvSpPr/>
          <p:nvPr/>
        </p:nvSpPr>
        <p:spPr>
          <a:xfrm>
            <a:off x="0" y="0"/>
            <a:ext cx="2472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22"/>
          <p:cNvSpPr/>
          <p:nvPr/>
        </p:nvSpPr>
        <p:spPr>
          <a:xfrm>
            <a:off x="1123428" y="767065"/>
            <a:ext cx="959700" cy="699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22"/>
          <p:cNvSpPr txBox="1"/>
          <p:nvPr>
            <p:ph idx="1" type="body"/>
          </p:nvPr>
        </p:nvSpPr>
        <p:spPr>
          <a:xfrm>
            <a:off x="1006468" y="2026243"/>
            <a:ext cx="5370900" cy="3609000"/>
          </a:xfrm>
          <a:prstGeom prst="rect">
            <a:avLst/>
          </a:prstGeom>
          <a:noFill/>
          <a:ln>
            <a:noFill/>
          </a:ln>
        </p:spPr>
        <p:txBody>
          <a:bodyPr anchorCtr="0" anchor="t" bIns="45700" lIns="91425" spcFirstLastPara="1" rIns="91425" wrap="square" tIns="45700">
            <a:noAutofit/>
          </a:bodyPr>
          <a:lstStyle>
            <a:lvl1pPr indent="-228600" lvl="0" marL="457200" algn="l">
              <a:lnSpc>
                <a:spcPct val="150000"/>
              </a:lnSpc>
              <a:spcBef>
                <a:spcPts val="1000"/>
              </a:spcBef>
              <a:spcAft>
                <a:spcPts val="0"/>
              </a:spcAft>
              <a:buClr>
                <a:schemeClr val="dk1"/>
              </a:buClr>
              <a:buSzPts val="2200"/>
              <a:buNone/>
              <a:defRPr sz="2200"/>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p:nvPr>
            <p:ph idx="2" type="pic"/>
          </p:nvPr>
        </p:nvSpPr>
        <p:spPr>
          <a:xfrm>
            <a:off x="6882791" y="731838"/>
            <a:ext cx="4488000" cy="4811700"/>
          </a:xfrm>
          <a:prstGeom prst="roundRect">
            <a:avLst>
              <a:gd fmla="val 16667" name="adj"/>
            </a:avLst>
          </a:prstGeom>
          <a:noFill/>
          <a:ln>
            <a:noFill/>
          </a:ln>
        </p:spPr>
      </p:sp>
      <p:sp>
        <p:nvSpPr>
          <p:cNvPr id="37" name="Google Shape;37;p22"/>
          <p:cNvSpPr txBox="1"/>
          <p:nvPr>
            <p:ph idx="3" type="body"/>
          </p:nvPr>
        </p:nvSpPr>
        <p:spPr>
          <a:xfrm>
            <a:off x="972335" y="998005"/>
            <a:ext cx="5370900" cy="731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chemeClr val="dk1"/>
              </a:buClr>
              <a:buSzPts val="3400"/>
              <a:buNone/>
              <a:defRPr b="1" sz="3400"/>
            </a:lvl1pPr>
            <a:lvl2pPr indent="-444500" lvl="1" marL="914400" algn="l">
              <a:lnSpc>
                <a:spcPct val="150000"/>
              </a:lnSpc>
              <a:spcBef>
                <a:spcPts val="500"/>
              </a:spcBef>
              <a:spcAft>
                <a:spcPts val="0"/>
              </a:spcAft>
              <a:buClr>
                <a:schemeClr val="dk1"/>
              </a:buClr>
              <a:buSzPts val="3400"/>
              <a:buChar char="•"/>
              <a:defRPr sz="3400"/>
            </a:lvl2pPr>
            <a:lvl3pPr indent="-444500" lvl="2" marL="1371600" algn="l">
              <a:lnSpc>
                <a:spcPct val="150000"/>
              </a:lnSpc>
              <a:spcBef>
                <a:spcPts val="500"/>
              </a:spcBef>
              <a:spcAft>
                <a:spcPts val="0"/>
              </a:spcAft>
              <a:buClr>
                <a:schemeClr val="dk1"/>
              </a:buClr>
              <a:buSzPts val="3400"/>
              <a:buChar char="•"/>
              <a:defRPr sz="3400"/>
            </a:lvl3pPr>
            <a:lvl4pPr indent="-444500" lvl="3" marL="1828800" algn="l">
              <a:lnSpc>
                <a:spcPct val="90000"/>
              </a:lnSpc>
              <a:spcBef>
                <a:spcPts val="500"/>
              </a:spcBef>
              <a:spcAft>
                <a:spcPts val="0"/>
              </a:spcAft>
              <a:buClr>
                <a:schemeClr val="dk1"/>
              </a:buClr>
              <a:buSzPts val="3400"/>
              <a:buChar char="•"/>
              <a:defRPr sz="3400"/>
            </a:lvl4pPr>
            <a:lvl5pPr indent="-444500" lvl="4" marL="2286000" algn="l">
              <a:lnSpc>
                <a:spcPct val="90000"/>
              </a:lnSpc>
              <a:spcBef>
                <a:spcPts val="500"/>
              </a:spcBef>
              <a:spcAft>
                <a:spcPts val="0"/>
              </a:spcAft>
              <a:buClr>
                <a:schemeClr val="dk1"/>
              </a:buClr>
              <a:buSzPts val="3400"/>
              <a:buChar char="•"/>
              <a:defRPr sz="3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End">
    <p:bg>
      <p:bgPr>
        <a:blipFill>
          <a:blip r:embed="rId2">
            <a:alphaModFix/>
          </a:blip>
          <a:stretch>
            <a:fillRect/>
          </a:stretch>
        </a:blipFill>
      </p:bgPr>
    </p:bg>
    <p:spTree>
      <p:nvGrpSpPr>
        <p:cNvPr id="38" name="Shape 38"/>
        <p:cNvGrpSpPr/>
        <p:nvPr/>
      </p:nvGrpSpPr>
      <p:grpSpPr>
        <a:xfrm>
          <a:off x="0" y="0"/>
          <a:ext cx="0" cy="0"/>
          <a:chOff x="0" y="0"/>
          <a:chExt cx="0" cy="0"/>
        </a:xfrm>
      </p:grpSpPr>
      <p:grpSp>
        <p:nvGrpSpPr>
          <p:cNvPr id="39" name="Google Shape;39;p23"/>
          <p:cNvGrpSpPr/>
          <p:nvPr/>
        </p:nvGrpSpPr>
        <p:grpSpPr>
          <a:xfrm>
            <a:off x="2824307" y="3457723"/>
            <a:ext cx="6584979" cy="1303296"/>
            <a:chOff x="3532486" y="4866290"/>
            <a:chExt cx="4726514" cy="935469"/>
          </a:xfrm>
        </p:grpSpPr>
        <p:pic>
          <p:nvPicPr>
            <p:cNvPr id="40" name="Google Shape;40;p23"/>
            <p:cNvPicPr preferRelativeResize="0"/>
            <p:nvPr/>
          </p:nvPicPr>
          <p:blipFill rotWithShape="1">
            <a:blip r:embed="rId3">
              <a:alphaModFix/>
            </a:blip>
            <a:srcRect b="0" l="0" r="0" t="0"/>
            <a:stretch/>
          </p:blipFill>
          <p:spPr>
            <a:xfrm>
              <a:off x="5327112" y="4866290"/>
              <a:ext cx="2931888" cy="865335"/>
            </a:xfrm>
            <a:prstGeom prst="rect">
              <a:avLst/>
            </a:prstGeom>
            <a:noFill/>
            <a:ln>
              <a:noFill/>
            </a:ln>
          </p:spPr>
        </p:pic>
        <p:pic>
          <p:nvPicPr>
            <p:cNvPr id="41" name="Google Shape;41;p23"/>
            <p:cNvPicPr preferRelativeResize="0"/>
            <p:nvPr/>
          </p:nvPicPr>
          <p:blipFill rotWithShape="1">
            <a:blip r:embed="rId4">
              <a:alphaModFix/>
            </a:blip>
            <a:srcRect b="0" l="0" r="0" t="0"/>
            <a:stretch/>
          </p:blipFill>
          <p:spPr>
            <a:xfrm>
              <a:off x="3532486" y="4936425"/>
              <a:ext cx="1645351" cy="865334"/>
            </a:xfrm>
            <a:prstGeom prst="rect">
              <a:avLst/>
            </a:prstGeom>
            <a:noFill/>
            <a:ln>
              <a:noFill/>
            </a:ln>
          </p:spPr>
        </p:pic>
      </p:grpSp>
      <p:sp>
        <p:nvSpPr>
          <p:cNvPr id="42" name="Google Shape;42;p23"/>
          <p:cNvSpPr txBox="1"/>
          <p:nvPr/>
        </p:nvSpPr>
        <p:spPr>
          <a:xfrm>
            <a:off x="4503683" y="4877457"/>
            <a:ext cx="3184500" cy="372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@NYCCEC  |  nyc.gov/cec</a:t>
            </a:r>
            <a:endParaRPr b="0" i="0" sz="1400" u="none" cap="none" strike="noStrike">
              <a:solidFill>
                <a:schemeClr val="dk1"/>
              </a:solidFill>
              <a:latin typeface="Verdana"/>
              <a:ea typeface="Verdana"/>
              <a:cs typeface="Verdana"/>
              <a:sym typeface="Verdana"/>
            </a:endParaRPr>
          </a:p>
        </p:txBody>
      </p:sp>
      <p:sp>
        <p:nvSpPr>
          <p:cNvPr id="43" name="Google Shape;43;p23"/>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olid">
  <p:cSld name="Section Header Solid">
    <p:bg>
      <p:bgPr>
        <a:solidFill>
          <a:schemeClr val="accent1"/>
        </a:solidFill>
      </p:bgPr>
    </p:bg>
    <p:spTree>
      <p:nvGrpSpPr>
        <p:cNvPr id="44" name="Shape 44"/>
        <p:cNvGrpSpPr/>
        <p:nvPr/>
      </p:nvGrpSpPr>
      <p:grpSpPr>
        <a:xfrm>
          <a:off x="0" y="0"/>
          <a:ext cx="0" cy="0"/>
          <a:chOff x="0" y="0"/>
          <a:chExt cx="0" cy="0"/>
        </a:xfrm>
      </p:grpSpPr>
      <p:pic>
        <p:nvPicPr>
          <p:cNvPr id="45" name="Google Shape;45;p15"/>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46" name="Google Shape;46;p15"/>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bg>
      <p:bgPr>
        <a:solidFill>
          <a:schemeClr val="accent1"/>
        </a:solidFill>
      </p:bgPr>
    </p:bg>
    <p:spTree>
      <p:nvGrpSpPr>
        <p:cNvPr id="47" name="Shape 47"/>
        <p:cNvGrpSpPr/>
        <p:nvPr/>
      </p:nvGrpSpPr>
      <p:grpSpPr>
        <a:xfrm>
          <a:off x="0" y="0"/>
          <a:ext cx="0" cy="0"/>
          <a:chOff x="0" y="0"/>
          <a:chExt cx="0" cy="0"/>
        </a:xfrm>
      </p:grpSpPr>
      <p:sp>
        <p:nvSpPr>
          <p:cNvPr id="48" name="Google Shape;48;p16"/>
          <p:cNvSpPr/>
          <p:nvPr>
            <p:ph idx="2" type="pic"/>
          </p:nvPr>
        </p:nvSpPr>
        <p:spPr>
          <a:xfrm>
            <a:off x="149225" y="138113"/>
            <a:ext cx="11876100" cy="6592800"/>
          </a:xfrm>
          <a:prstGeom prst="roundRect">
            <a:avLst>
              <a:gd fmla="val 16667"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p:cSld name="Numbered List">
    <p:spTree>
      <p:nvGrpSpPr>
        <p:cNvPr id="49" name="Shape 49"/>
        <p:cNvGrpSpPr/>
        <p:nvPr/>
      </p:nvGrpSpPr>
      <p:grpSpPr>
        <a:xfrm>
          <a:off x="0" y="0"/>
          <a:ext cx="0" cy="0"/>
          <a:chOff x="0" y="0"/>
          <a:chExt cx="0" cy="0"/>
        </a:xfrm>
      </p:grpSpPr>
      <p:sp>
        <p:nvSpPr>
          <p:cNvPr id="50" name="Google Shape;50;p19"/>
          <p:cNvSpPr/>
          <p:nvPr/>
        </p:nvSpPr>
        <p:spPr>
          <a:xfrm>
            <a:off x="0" y="0"/>
            <a:ext cx="4755000" cy="6858000"/>
          </a:xfrm>
          <a:prstGeom prst="rect">
            <a:avLst/>
          </a:prstGeom>
          <a:solidFill>
            <a:srgbClr val="FFD9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19"/>
          <p:cNvSpPr txBox="1"/>
          <p:nvPr>
            <p:ph type="ctrTitle"/>
          </p:nvPr>
        </p:nvSpPr>
        <p:spPr>
          <a:xfrm>
            <a:off x="652677" y="1386330"/>
            <a:ext cx="3514500" cy="3786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19"/>
          <p:cNvPicPr preferRelativeResize="0"/>
          <p:nvPr/>
        </p:nvPicPr>
        <p:blipFill rotWithShape="1">
          <a:blip r:embed="rId2">
            <a:alphaModFix/>
          </a:blip>
          <a:srcRect b="0" l="0" r="0" t="0"/>
          <a:stretch/>
        </p:blipFill>
        <p:spPr>
          <a:xfrm>
            <a:off x="10758213" y="6116594"/>
            <a:ext cx="998213" cy="338609"/>
          </a:xfrm>
          <a:prstGeom prst="rect">
            <a:avLst/>
          </a:prstGeom>
          <a:noFill/>
          <a:ln>
            <a:noFill/>
          </a:ln>
        </p:spPr>
      </p:pic>
      <p:sp>
        <p:nvSpPr>
          <p:cNvPr id="53" name="Google Shape;53;p19"/>
          <p:cNvSpPr/>
          <p:nvPr/>
        </p:nvSpPr>
        <p:spPr>
          <a:xfrm>
            <a:off x="5355772" y="1188720"/>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1</a:t>
            </a:r>
            <a:endParaRPr b="0" i="0" sz="1400" u="none" cap="none" strike="noStrike">
              <a:solidFill>
                <a:srgbClr val="000000"/>
              </a:solidFill>
              <a:latin typeface="Arial"/>
              <a:ea typeface="Arial"/>
              <a:cs typeface="Arial"/>
              <a:sym typeface="Arial"/>
            </a:endParaRPr>
          </a:p>
        </p:txBody>
      </p:sp>
      <p:sp>
        <p:nvSpPr>
          <p:cNvPr id="54" name="Google Shape;54;p19"/>
          <p:cNvSpPr/>
          <p:nvPr/>
        </p:nvSpPr>
        <p:spPr>
          <a:xfrm>
            <a:off x="5403670" y="2939143"/>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2</a:t>
            </a:r>
            <a:endParaRPr b="0" i="0" sz="1400" u="none" cap="none" strike="noStrike">
              <a:solidFill>
                <a:srgbClr val="000000"/>
              </a:solidFill>
              <a:latin typeface="Arial"/>
              <a:ea typeface="Arial"/>
              <a:cs typeface="Arial"/>
              <a:sym typeface="Arial"/>
            </a:endParaRPr>
          </a:p>
        </p:txBody>
      </p:sp>
      <p:sp>
        <p:nvSpPr>
          <p:cNvPr id="55" name="Google Shape;55;p19"/>
          <p:cNvSpPr/>
          <p:nvPr/>
        </p:nvSpPr>
        <p:spPr>
          <a:xfrm>
            <a:off x="5403670" y="4689566"/>
            <a:ext cx="979800" cy="9798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3</a:t>
            </a:r>
            <a:endParaRPr b="0" i="0" sz="1400" u="none" cap="none" strike="noStrike">
              <a:solidFill>
                <a:srgbClr val="000000"/>
              </a:solidFill>
              <a:latin typeface="Arial"/>
              <a:ea typeface="Arial"/>
              <a:cs typeface="Arial"/>
              <a:sym typeface="Arial"/>
            </a:endParaRPr>
          </a:p>
        </p:txBody>
      </p:sp>
      <p:sp>
        <p:nvSpPr>
          <p:cNvPr id="56" name="Google Shape;56;p19"/>
          <p:cNvSpPr txBox="1"/>
          <p:nvPr>
            <p:ph idx="1" type="body"/>
          </p:nvPr>
        </p:nvSpPr>
        <p:spPr>
          <a:xfrm>
            <a:off x="6643688" y="1188719"/>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19"/>
          <p:cNvSpPr txBox="1"/>
          <p:nvPr>
            <p:ph idx="2" type="body"/>
          </p:nvPr>
        </p:nvSpPr>
        <p:spPr>
          <a:xfrm>
            <a:off x="6634202" y="2914738"/>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9"/>
          <p:cNvSpPr txBox="1"/>
          <p:nvPr>
            <p:ph idx="3" type="body"/>
          </p:nvPr>
        </p:nvSpPr>
        <p:spPr>
          <a:xfrm>
            <a:off x="6612935" y="4651390"/>
            <a:ext cx="4233300" cy="9798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342900" lvl="1" marL="914400" algn="l">
              <a:lnSpc>
                <a:spcPct val="150000"/>
              </a:lnSpc>
              <a:spcBef>
                <a:spcPts val="500"/>
              </a:spcBef>
              <a:spcAft>
                <a:spcPts val="0"/>
              </a:spcAft>
              <a:buClr>
                <a:schemeClr val="dk1"/>
              </a:buClr>
              <a:buSzPts val="1800"/>
              <a:buChar char="•"/>
              <a:defRPr/>
            </a:lvl2pPr>
            <a:lvl3pPr indent="-342900" lvl="2" marL="1371600" algn="l">
              <a:lnSpc>
                <a:spcPct val="15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6" Type="http://schemas.openxmlformats.org/officeDocument/2006/relationships/theme" Target="../theme/theme1.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2"/>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g2a0bffe40c6_18_15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g2a0bffe40c6_18_1556"/>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g2a0bffe40c6_18_6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00"/>
              <a:buFont typeface="Verdana"/>
              <a:buNone/>
              <a:defRPr b="1" i="0" sz="3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 name="Google Shape;142;g2a0bffe40c6_18_658"/>
          <p:cNvSpPr txBox="1"/>
          <p:nvPr>
            <p:ph idx="1" type="body"/>
          </p:nvPr>
        </p:nvSpPr>
        <p:spPr>
          <a:xfrm>
            <a:off x="838200" y="1825625"/>
            <a:ext cx="10515600" cy="41055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50000"/>
              </a:lnSpc>
              <a:spcBef>
                <a:spcPts val="1000"/>
              </a:spcBef>
              <a:spcAft>
                <a:spcPts val="0"/>
              </a:spcAft>
              <a:buClr>
                <a:schemeClr val="dk1"/>
              </a:buClr>
              <a:buSzPts val="1800"/>
              <a:buFont typeface="Arial"/>
              <a:buNone/>
              <a:defRPr b="0" i="0" sz="1800" u="none" cap="none" strike="noStrike">
                <a:solidFill>
                  <a:schemeClr val="dk1"/>
                </a:solidFill>
                <a:latin typeface="Verdana"/>
                <a:ea typeface="Verdana"/>
                <a:cs typeface="Verdana"/>
                <a:sym typeface="Verdana"/>
              </a:defRPr>
            </a:lvl1pPr>
            <a:lvl2pPr indent="-342900" lvl="1" marL="914400" marR="0" rtl="0" algn="l">
              <a:lnSpc>
                <a:spcPct val="15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30200" lvl="2" marL="1371600" marR="0" rtl="0" algn="l">
              <a:lnSpc>
                <a:spcPct val="150000"/>
              </a:lnSpc>
              <a:spcBef>
                <a:spcPts val="500"/>
              </a:spcBef>
              <a:spcAft>
                <a:spcPts val="0"/>
              </a:spcAft>
              <a:buClr>
                <a:schemeClr val="dk1"/>
              </a:buClr>
              <a:buSzPts val="1600"/>
              <a:buFont typeface="Arial"/>
              <a:buChar char="•"/>
              <a:defRPr b="0" i="0" sz="1600" u="none" cap="none" strike="noStrike">
                <a:solidFill>
                  <a:schemeClr val="dk1"/>
                </a:solidFill>
                <a:latin typeface="Verdana"/>
                <a:ea typeface="Verdana"/>
                <a:cs typeface="Verdana"/>
                <a:sym typeface="Verdana"/>
              </a:defRPr>
            </a:lvl3pPr>
            <a:lvl4pPr indent="-317500" lvl="3" marL="18288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hyperlink" Target="https://www.eventbrite.com/e/play-your-part-a-peoples-money-party-tickets-882881521397?aff=oddtdtcreato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hyperlink" Target="https://airtable.com/appOx8wgk7y8Hqt7O/shrAvTiby0rRiSdz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hyperlink" Target="http://drive.google.com/file/d/198wSckC9YhIAbZAPwaQOqTFzo9TSyD3G/view" TargetMode="Externa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51.png"/><Relationship Id="rId5"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miro.com/app/board/uXjVKaplGus=/" TargetMode="Externa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
          <p:cNvSpPr txBox="1"/>
          <p:nvPr>
            <p:ph type="ctrTitle"/>
          </p:nvPr>
        </p:nvSpPr>
        <p:spPr>
          <a:xfrm>
            <a:off x="8051538" y="909505"/>
            <a:ext cx="3657136" cy="3082111"/>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2304"/>
              <a:buFont typeface="Verdana"/>
              <a:buNone/>
            </a:pPr>
            <a:r>
              <a:rPr lang="en-US" sz="5400"/>
              <a:t>Public Meeting </a:t>
            </a:r>
            <a:endParaRPr sz="5400"/>
          </a:p>
          <a:p>
            <a:pPr indent="0" lvl="0" marL="0" rtl="0" algn="l">
              <a:lnSpc>
                <a:spcPct val="90000"/>
              </a:lnSpc>
              <a:spcBef>
                <a:spcPts val="0"/>
              </a:spcBef>
              <a:spcAft>
                <a:spcPts val="0"/>
              </a:spcAft>
              <a:buClr>
                <a:schemeClr val="dk1"/>
              </a:buClr>
              <a:buSzPct val="111111"/>
              <a:buFont typeface="Verdana"/>
              <a:buNone/>
            </a:pPr>
            <a:r>
              <a:t/>
            </a:r>
            <a:endParaRPr/>
          </a:p>
          <a:p>
            <a:pPr indent="0" lvl="0" marL="0" rtl="0" algn="l">
              <a:lnSpc>
                <a:spcPct val="90000"/>
              </a:lnSpc>
              <a:spcBef>
                <a:spcPts val="0"/>
              </a:spcBef>
              <a:spcAft>
                <a:spcPts val="0"/>
              </a:spcAft>
              <a:buClr>
                <a:schemeClr val="dk1"/>
              </a:buClr>
              <a:buSzPct val="123456"/>
              <a:buFont typeface="Verdana"/>
              <a:buNone/>
            </a:pPr>
            <a:r>
              <a:rPr lang="en-US" sz="3600"/>
              <a:t>April 24, 2024</a:t>
            </a:r>
            <a:endParaRPr/>
          </a:p>
        </p:txBody>
      </p:sp>
      <p:pic>
        <p:nvPicPr>
          <p:cNvPr id="227" name="Google Shape;227;p1"/>
          <p:cNvPicPr preferRelativeResize="0"/>
          <p:nvPr>
            <p:ph idx="2" type="pic"/>
          </p:nvPr>
        </p:nvPicPr>
        <p:blipFill rotWithShape="1">
          <a:blip r:embed="rId3">
            <a:alphaModFix/>
          </a:blip>
          <a:srcRect b="1972" l="3085" r="2280" t="7970"/>
          <a:stretch/>
        </p:blipFill>
        <p:spPr>
          <a:xfrm>
            <a:off x="702575" y="220200"/>
            <a:ext cx="6717000" cy="62469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a151c0d01d_1_38"/>
          <p:cNvSpPr txBox="1"/>
          <p:nvPr>
            <p:ph idx="3" type="body"/>
          </p:nvPr>
        </p:nvSpPr>
        <p:spPr>
          <a:xfrm>
            <a:off x="1304850" y="998000"/>
            <a:ext cx="9582300" cy="1020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Language Access – The People's Money Borough Assembly Committees </a:t>
            </a:r>
            <a:endParaRPr/>
          </a:p>
        </p:txBody>
      </p:sp>
      <p:sp>
        <p:nvSpPr>
          <p:cNvPr id="281" name="Google Shape;281;g2a151c0d01d_1_38"/>
          <p:cNvSpPr txBox="1"/>
          <p:nvPr/>
        </p:nvSpPr>
        <p:spPr>
          <a:xfrm>
            <a:off x="1439700" y="2873575"/>
            <a:ext cx="4713000" cy="3217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Consecutive interpretation services were provided according to committee member needs (Spanish and Arabic)</a:t>
            </a:r>
            <a:endParaRPr sz="1800">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Assembly members were able to fully participate in idea development regardless of </a:t>
            </a:r>
            <a:r>
              <a:rPr lang="en-US" sz="1800">
                <a:solidFill>
                  <a:schemeClr val="dk1"/>
                </a:solidFill>
                <a:highlight>
                  <a:srgbClr val="FFFFFF"/>
                </a:highlight>
                <a:latin typeface="Verdana"/>
                <a:ea typeface="Verdana"/>
                <a:cs typeface="Verdana"/>
                <a:sym typeface="Verdana"/>
              </a:rPr>
              <a:t>language</a:t>
            </a:r>
            <a:r>
              <a:rPr lang="en-US" sz="1800">
                <a:solidFill>
                  <a:schemeClr val="dk1"/>
                </a:solidFill>
                <a:highlight>
                  <a:srgbClr val="FFFFFF"/>
                </a:highlight>
                <a:latin typeface="Verdana"/>
                <a:ea typeface="Verdana"/>
                <a:cs typeface="Verdana"/>
                <a:sym typeface="Verdana"/>
              </a:rPr>
              <a:t> spoken</a:t>
            </a:r>
            <a:endParaRPr sz="1800">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p:txBody>
      </p:sp>
      <p:pic>
        <p:nvPicPr>
          <p:cNvPr id="282" name="Google Shape;282;g2a151c0d01d_1_38"/>
          <p:cNvPicPr preferRelativeResize="0"/>
          <p:nvPr/>
        </p:nvPicPr>
        <p:blipFill>
          <a:blip r:embed="rId3">
            <a:alphaModFix/>
          </a:blip>
          <a:stretch>
            <a:fillRect/>
          </a:stretch>
        </p:blipFill>
        <p:spPr>
          <a:xfrm>
            <a:off x="8033375" y="2286350"/>
            <a:ext cx="2853776" cy="380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g2a0bffe40c6_18_1552"/>
          <p:cNvPicPr preferRelativeResize="0"/>
          <p:nvPr/>
        </p:nvPicPr>
        <p:blipFill rotWithShape="1">
          <a:blip r:embed="rId3">
            <a:alphaModFix/>
          </a:blip>
          <a:srcRect b="0" l="44356" r="0" t="0"/>
          <a:stretch/>
        </p:blipFill>
        <p:spPr>
          <a:xfrm>
            <a:off x="1206962" y="1569700"/>
            <a:ext cx="9778074" cy="394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ce60fe5480_1_1"/>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rgbClr val="000000"/>
              </a:buClr>
              <a:buSzPts val="3400"/>
              <a:buFont typeface="Arial"/>
              <a:buNone/>
            </a:pPr>
            <a:r>
              <a:rPr lang="en-US"/>
              <a:t>Community Boards</a:t>
            </a:r>
            <a:endParaRPr/>
          </a:p>
        </p:txBody>
      </p:sp>
      <p:sp>
        <p:nvSpPr>
          <p:cNvPr id="293" name="Google Shape;293;g2ce60fe5480_1_1"/>
          <p:cNvSpPr txBox="1"/>
          <p:nvPr/>
        </p:nvSpPr>
        <p:spPr>
          <a:xfrm>
            <a:off x="1382550" y="1622550"/>
            <a:ext cx="10440900" cy="4928100"/>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None/>
            </a:pPr>
            <a:r>
              <a:rPr lang="en-US" sz="1800">
                <a:solidFill>
                  <a:schemeClr val="dk1"/>
                </a:solidFill>
                <a:highlight>
                  <a:srgbClr val="FFFFFF"/>
                </a:highlight>
                <a:latin typeface="Verdana"/>
                <a:ea typeface="Verdana"/>
                <a:cs typeface="Verdana"/>
                <a:sym typeface="Verdana"/>
              </a:rPr>
              <a:t>Dept of Housing Preservation and Development (Final confirmed series for Spring 2024</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Affordable Housing 4/09</a:t>
            </a:r>
            <a:endParaRPr sz="1800">
              <a:solidFill>
                <a:schemeClr val="dk1"/>
              </a:solidFill>
              <a:highlight>
                <a:srgbClr val="FFFFFF"/>
              </a:highlight>
              <a:latin typeface="Verdana"/>
              <a:ea typeface="Verdana"/>
              <a:cs typeface="Verdana"/>
              <a:sym typeface="Verdana"/>
            </a:endParaRPr>
          </a:p>
          <a:p>
            <a:pPr indent="-342900" lvl="1" marL="9144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61 registered, 34 attended</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Fair Housing 4/11 </a:t>
            </a:r>
            <a:endParaRPr sz="1800">
              <a:solidFill>
                <a:schemeClr val="dk1"/>
              </a:solidFill>
              <a:highlight>
                <a:srgbClr val="FFFFFF"/>
              </a:highlight>
              <a:latin typeface="Verdana"/>
              <a:ea typeface="Verdana"/>
              <a:cs typeface="Verdana"/>
              <a:sym typeface="Verdana"/>
            </a:endParaRPr>
          </a:p>
          <a:p>
            <a:pPr indent="-342900" lvl="1" marL="9144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55 registered, 23 attended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Affordable Housing 4/16 </a:t>
            </a:r>
            <a:endParaRPr sz="1800">
              <a:solidFill>
                <a:schemeClr val="dk1"/>
              </a:solidFill>
              <a:highlight>
                <a:srgbClr val="FFFFFF"/>
              </a:highlight>
              <a:latin typeface="Verdana"/>
              <a:ea typeface="Verdana"/>
              <a:cs typeface="Verdana"/>
              <a:sym typeface="Verdana"/>
            </a:endParaRPr>
          </a:p>
          <a:p>
            <a:pPr indent="-342900" lvl="1" marL="9144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55 registered, 18 attended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Fair Housing 4/18  </a:t>
            </a:r>
            <a:endParaRPr sz="1800">
              <a:solidFill>
                <a:schemeClr val="dk1"/>
              </a:solidFill>
              <a:highlight>
                <a:srgbClr val="FFFFFF"/>
              </a:highlight>
              <a:latin typeface="Verdana"/>
              <a:ea typeface="Verdana"/>
              <a:cs typeface="Verdana"/>
              <a:sym typeface="Verdana"/>
            </a:endParaRPr>
          </a:p>
          <a:p>
            <a:pPr indent="-342900" lvl="1" marL="9144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54 registered, 8 attended</a:t>
            </a:r>
            <a:endParaRPr sz="1000">
              <a:solidFill>
                <a:schemeClr val="dk1"/>
              </a:solidFill>
              <a:highlight>
                <a:srgbClr val="FFFFFF"/>
              </a:highlight>
              <a:latin typeface="Times New Roman"/>
              <a:ea typeface="Times New Roman"/>
              <a:cs typeface="Times New Roman"/>
              <a:sym typeface="Times New Roman"/>
            </a:endParaRPr>
          </a:p>
          <a:p>
            <a:pPr indent="0" lvl="0" marL="571500" rtl="0" algn="l">
              <a:lnSpc>
                <a:spcPct val="115000"/>
              </a:lnSpc>
              <a:spcBef>
                <a:spcPts val="0"/>
              </a:spcBef>
              <a:spcAft>
                <a:spcPts val="0"/>
              </a:spcAft>
              <a:buClr>
                <a:schemeClr val="dk1"/>
              </a:buClr>
              <a:buSzPts val="1100"/>
              <a:buFont typeface="Arial"/>
              <a:buNone/>
            </a:pPr>
            <a:r>
              <a:t/>
            </a:r>
            <a:endParaRPr sz="1800">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None/>
            </a:pPr>
            <a:r>
              <a:rPr lang="en-US" sz="1800">
                <a:solidFill>
                  <a:schemeClr val="dk1"/>
                </a:solidFill>
                <a:highlight>
                  <a:srgbClr val="FFFFFF"/>
                </a:highlight>
                <a:latin typeface="Verdana"/>
                <a:ea typeface="Verdana"/>
                <a:cs typeface="Verdana"/>
                <a:sym typeface="Verdana"/>
              </a:rPr>
              <a:t>We will be </a:t>
            </a:r>
            <a:r>
              <a:rPr lang="en-US" sz="1800">
                <a:solidFill>
                  <a:schemeClr val="dk1"/>
                </a:solidFill>
                <a:highlight>
                  <a:srgbClr val="FFFFFF"/>
                </a:highlight>
                <a:latin typeface="Verdana"/>
                <a:ea typeface="Verdana"/>
                <a:cs typeface="Verdana"/>
                <a:sym typeface="Verdana"/>
              </a:rPr>
              <a:t>issuing</a:t>
            </a:r>
            <a:r>
              <a:rPr lang="en-US" sz="1800">
                <a:solidFill>
                  <a:schemeClr val="dk1"/>
                </a:solidFill>
                <a:highlight>
                  <a:srgbClr val="FFFFFF"/>
                </a:highlight>
                <a:latin typeface="Verdana"/>
                <a:ea typeface="Verdana"/>
                <a:cs typeface="Verdana"/>
                <a:sym typeface="Verdana"/>
              </a:rPr>
              <a:t> certificates to people who have attended five or more workshops in Spring 2024 </a:t>
            </a:r>
            <a:endParaRPr sz="1800">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None/>
            </a:pPr>
            <a:r>
              <a:rPr lang="en-US" sz="1800">
                <a:solidFill>
                  <a:schemeClr val="dk1"/>
                </a:solidFill>
                <a:highlight>
                  <a:srgbClr val="FFFFFF"/>
                </a:highlight>
                <a:latin typeface="Verdana"/>
                <a:ea typeface="Verdana"/>
                <a:cs typeface="Verdana"/>
                <a:sym typeface="Verdana"/>
              </a:rPr>
              <a:t>Possible workshops to come: Independent Budget Office </a:t>
            </a:r>
            <a:r>
              <a:rPr lang="en-US" sz="1800">
                <a:solidFill>
                  <a:schemeClr val="dk1"/>
                </a:solidFill>
                <a:highlight>
                  <a:srgbClr val="FFFFFF"/>
                </a:highlight>
                <a:latin typeface="Verdana"/>
                <a:ea typeface="Verdana"/>
                <a:cs typeface="Verdana"/>
                <a:sym typeface="Verdana"/>
              </a:rPr>
              <a:t>Executive</a:t>
            </a:r>
            <a:r>
              <a:rPr lang="en-US" sz="1800">
                <a:solidFill>
                  <a:schemeClr val="dk1"/>
                </a:solidFill>
                <a:highlight>
                  <a:srgbClr val="FFFFFF"/>
                </a:highlight>
                <a:latin typeface="Verdana"/>
                <a:ea typeface="Verdana"/>
                <a:cs typeface="Verdana"/>
                <a:sym typeface="Verdana"/>
              </a:rPr>
              <a:t> Budget Review, The People’s Money and You</a:t>
            </a:r>
            <a:endParaRPr sz="1800">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a151c0d01d_1_53"/>
          <p:cNvSpPr txBox="1"/>
          <p:nvPr>
            <p:ph idx="2" type="body"/>
          </p:nvPr>
        </p:nvSpPr>
        <p:spPr>
          <a:xfrm>
            <a:off x="1804574" y="923651"/>
            <a:ext cx="80202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a:t>Community Boards</a:t>
            </a:r>
            <a:endParaRPr/>
          </a:p>
        </p:txBody>
      </p:sp>
      <p:sp>
        <p:nvSpPr>
          <p:cNvPr id="299" name="Google Shape;299;g2a151c0d01d_1_53"/>
          <p:cNvSpPr txBox="1"/>
          <p:nvPr/>
        </p:nvSpPr>
        <p:spPr>
          <a:xfrm>
            <a:off x="1382550" y="1622549"/>
            <a:ext cx="9426900" cy="4399800"/>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None/>
            </a:pPr>
            <a:r>
              <a:rPr b="0" i="0" lang="en-US" sz="1800" u="none" cap="none" strike="noStrike">
                <a:solidFill>
                  <a:schemeClr val="dk1"/>
                </a:solidFill>
                <a:highlight>
                  <a:srgbClr val="FFFFFF"/>
                </a:highlight>
                <a:latin typeface="Verdana"/>
                <a:ea typeface="Verdana"/>
                <a:cs typeface="Verdana"/>
                <a:sym typeface="Verdana"/>
              </a:rPr>
              <a:t>T</a:t>
            </a:r>
            <a:r>
              <a:rPr lang="en-US" sz="1800">
                <a:solidFill>
                  <a:schemeClr val="dk1"/>
                </a:solidFill>
                <a:highlight>
                  <a:srgbClr val="FFFFFF"/>
                </a:highlight>
                <a:latin typeface="Verdana"/>
                <a:ea typeface="Verdana"/>
                <a:cs typeface="Verdana"/>
                <a:sym typeface="Verdana"/>
              </a:rPr>
              <a:t>he CEC has begun collaborating with </a:t>
            </a:r>
            <a:r>
              <a:rPr lang="en-US" sz="1800">
                <a:solidFill>
                  <a:schemeClr val="dk1"/>
                </a:solidFill>
                <a:highlight>
                  <a:srgbClr val="FFFFFF"/>
                </a:highlight>
                <a:latin typeface="Verdana"/>
                <a:ea typeface="Verdana"/>
                <a:cs typeface="Verdana"/>
                <a:sym typeface="Verdana"/>
              </a:rPr>
              <a:t>the</a:t>
            </a:r>
            <a:r>
              <a:rPr lang="en-US" sz="1800">
                <a:solidFill>
                  <a:schemeClr val="dk1"/>
                </a:solidFill>
                <a:highlight>
                  <a:srgbClr val="FFFFFF"/>
                </a:highlight>
                <a:latin typeface="Verdana"/>
                <a:ea typeface="Verdana"/>
                <a:cs typeface="Verdana"/>
                <a:sym typeface="Verdana"/>
              </a:rPr>
              <a:t> Future of Community Boards Working Group and </a:t>
            </a:r>
            <a:r>
              <a:rPr lang="en-US" sz="1800">
                <a:solidFill>
                  <a:schemeClr val="dk1"/>
                </a:solidFill>
                <a:highlight>
                  <a:srgbClr val="FFFFFF"/>
                </a:highlight>
                <a:latin typeface="Verdana"/>
                <a:ea typeface="Verdana"/>
                <a:cs typeface="Verdana"/>
                <a:sym typeface="Verdana"/>
              </a:rPr>
              <a:t>the</a:t>
            </a:r>
            <a:r>
              <a:rPr lang="en-US" sz="1800">
                <a:solidFill>
                  <a:schemeClr val="dk1"/>
                </a:solidFill>
                <a:highlight>
                  <a:srgbClr val="FFFFFF"/>
                </a:highlight>
                <a:latin typeface="Verdana"/>
                <a:ea typeface="Verdana"/>
                <a:cs typeface="Verdana"/>
                <a:sym typeface="Verdana"/>
              </a:rPr>
              <a:t> Center for Urban Pedagogy on a </a:t>
            </a:r>
            <a:r>
              <a:rPr lang="en-US" sz="1800">
                <a:solidFill>
                  <a:schemeClr val="dk1"/>
                </a:solidFill>
                <a:highlight>
                  <a:srgbClr val="FFFFFF"/>
                </a:highlight>
                <a:latin typeface="Verdana"/>
                <a:ea typeface="Verdana"/>
                <a:cs typeface="Verdana"/>
                <a:sym typeface="Verdana"/>
              </a:rPr>
              <a:t>panel</a:t>
            </a:r>
            <a:r>
              <a:rPr lang="en-US" sz="1800">
                <a:solidFill>
                  <a:schemeClr val="dk1"/>
                </a:solidFill>
                <a:highlight>
                  <a:srgbClr val="FFFFFF"/>
                </a:highlight>
                <a:latin typeface="Verdana"/>
                <a:ea typeface="Verdana"/>
                <a:cs typeface="Verdana"/>
                <a:sym typeface="Verdana"/>
              </a:rPr>
              <a:t> discussion in July </a:t>
            </a:r>
            <a:r>
              <a:rPr lang="en-US" sz="1800">
                <a:solidFill>
                  <a:schemeClr val="dk1"/>
                </a:solidFill>
                <a:highlight>
                  <a:srgbClr val="FFFFFF"/>
                </a:highlight>
                <a:latin typeface="Verdana"/>
                <a:ea typeface="Verdana"/>
                <a:cs typeface="Verdana"/>
                <a:sym typeface="Verdana"/>
              </a:rPr>
              <a:t>regarding</a:t>
            </a:r>
            <a:r>
              <a:rPr lang="en-US" sz="1800">
                <a:solidFill>
                  <a:schemeClr val="dk1"/>
                </a:solidFill>
                <a:highlight>
                  <a:srgbClr val="FFFFFF"/>
                </a:highlight>
                <a:latin typeface="Verdana"/>
                <a:ea typeface="Verdana"/>
                <a:cs typeface="Verdana"/>
                <a:sym typeface="Verdana"/>
              </a:rPr>
              <a:t> the upcoming term limits. </a:t>
            </a:r>
            <a:endParaRPr sz="1800">
              <a:solidFill>
                <a:schemeClr val="dk1"/>
              </a:solidFill>
              <a:highlight>
                <a:srgbClr val="FFFFFF"/>
              </a:highlight>
              <a:latin typeface="Verdana"/>
              <a:ea typeface="Verdana"/>
              <a:cs typeface="Verdana"/>
              <a:sym typeface="Verdana"/>
            </a:endParaRPr>
          </a:p>
          <a:p>
            <a:pPr indent="0" lvl="0" marL="1143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a:p>
            <a:pPr indent="0" lvl="0" marL="114300" marR="0" rtl="0" algn="l">
              <a:lnSpc>
                <a:spcPct val="115000"/>
              </a:lnSpc>
              <a:spcBef>
                <a:spcPts val="0"/>
              </a:spcBef>
              <a:spcAft>
                <a:spcPts val="0"/>
              </a:spcAft>
              <a:buNone/>
            </a:pPr>
            <a:r>
              <a:rPr lang="en-US" sz="1800">
                <a:solidFill>
                  <a:schemeClr val="dk1"/>
                </a:solidFill>
                <a:highlight>
                  <a:srgbClr val="FFFFFF"/>
                </a:highlight>
                <a:latin typeface="Verdana"/>
                <a:ea typeface="Verdana"/>
                <a:cs typeface="Verdana"/>
                <a:sym typeface="Verdana"/>
              </a:rPr>
              <a:t>Tentative discussion points:</a:t>
            </a:r>
            <a:endParaRPr sz="1800">
              <a:solidFill>
                <a:schemeClr val="dk1"/>
              </a:solidFill>
              <a:highlight>
                <a:srgbClr val="FFFFFF"/>
              </a:highlight>
              <a:latin typeface="Verdana"/>
              <a:ea typeface="Verdana"/>
              <a:cs typeface="Verdana"/>
              <a:sym typeface="Verdana"/>
            </a:endParaRPr>
          </a:p>
          <a:p>
            <a:pPr indent="0" lvl="0" marL="114300" marR="0" rtl="0" algn="l">
              <a:lnSpc>
                <a:spcPct val="115000"/>
              </a:lnSpc>
              <a:spcBef>
                <a:spcPts val="0"/>
              </a:spcBef>
              <a:spcAft>
                <a:spcPts val="0"/>
              </a:spcAft>
              <a:buNone/>
            </a:pPr>
            <a:r>
              <a:t/>
            </a:r>
            <a:endParaRPr sz="2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Guiding question: “What are you most concerned about losing with the upcoming implementation of term limits?”</a:t>
            </a:r>
            <a:endParaRPr sz="1800">
              <a:solidFill>
                <a:schemeClr val="dk1"/>
              </a:solidFill>
              <a:highlight>
                <a:srgbClr val="FFFFFF"/>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Other questions and opportunities for discussion:</a:t>
            </a:r>
            <a:endParaRPr sz="1800">
              <a:solidFill>
                <a:schemeClr val="dk1"/>
              </a:solidFill>
              <a:highlight>
                <a:srgbClr val="FFFFFF"/>
              </a:highlight>
              <a:latin typeface="Verdana"/>
              <a:ea typeface="Verdana"/>
              <a:cs typeface="Verdana"/>
              <a:sym typeface="Verdana"/>
            </a:endParaRPr>
          </a:p>
          <a:p>
            <a:pPr indent="0" lvl="0" marL="571500" rtl="0" algn="l">
              <a:lnSpc>
                <a:spcPct val="115000"/>
              </a:lnSpc>
              <a:spcBef>
                <a:spcPts val="0"/>
              </a:spcBef>
              <a:spcAft>
                <a:spcPts val="0"/>
              </a:spcAft>
              <a:buClr>
                <a:schemeClr val="dk1"/>
              </a:buClr>
              <a:buSzPts val="1100"/>
              <a:buFont typeface="Arial"/>
              <a:buNone/>
            </a:pPr>
            <a:r>
              <a:rPr lang="en-US" sz="1800">
                <a:solidFill>
                  <a:schemeClr val="dk1"/>
                </a:solidFill>
                <a:highlight>
                  <a:srgbClr val="FFFFFF"/>
                </a:highlight>
                <a:latin typeface="Verdana"/>
                <a:ea typeface="Verdana"/>
                <a:cs typeface="Verdana"/>
                <a:sym typeface="Verdana"/>
              </a:rPr>
              <a:t>○ Central staff for community boards</a:t>
            </a:r>
            <a:endParaRPr sz="1800">
              <a:solidFill>
                <a:schemeClr val="dk1"/>
              </a:solidFill>
              <a:highlight>
                <a:srgbClr val="FFFFFF"/>
              </a:highlight>
              <a:latin typeface="Verdana"/>
              <a:ea typeface="Verdana"/>
              <a:cs typeface="Verdana"/>
              <a:sym typeface="Verdana"/>
            </a:endParaRPr>
          </a:p>
          <a:p>
            <a:pPr indent="0" lvl="0" marL="571500" rtl="0" algn="l">
              <a:lnSpc>
                <a:spcPct val="115000"/>
              </a:lnSpc>
              <a:spcBef>
                <a:spcPts val="0"/>
              </a:spcBef>
              <a:spcAft>
                <a:spcPts val="0"/>
              </a:spcAft>
              <a:buClr>
                <a:schemeClr val="dk1"/>
              </a:buClr>
              <a:buSzPts val="1100"/>
              <a:buFont typeface="Arial"/>
              <a:buNone/>
            </a:pPr>
            <a:r>
              <a:rPr lang="en-US" sz="1800">
                <a:solidFill>
                  <a:schemeClr val="dk1"/>
                </a:solidFill>
                <a:highlight>
                  <a:srgbClr val="FFFFFF"/>
                </a:highlight>
                <a:latin typeface="Verdana"/>
                <a:ea typeface="Verdana"/>
                <a:cs typeface="Verdana"/>
                <a:sym typeface="Verdana"/>
              </a:rPr>
              <a:t>○ Opportunities for mutual support</a:t>
            </a:r>
            <a:endParaRPr sz="1800">
              <a:solidFill>
                <a:schemeClr val="dk1"/>
              </a:solidFill>
              <a:highlight>
                <a:srgbClr val="FFFFFF"/>
              </a:highlight>
              <a:latin typeface="Verdana"/>
              <a:ea typeface="Verdana"/>
              <a:cs typeface="Verdana"/>
              <a:sym typeface="Verdana"/>
            </a:endParaRPr>
          </a:p>
          <a:p>
            <a:pPr indent="0" lvl="0" marL="571500" rtl="0" algn="l">
              <a:lnSpc>
                <a:spcPct val="115000"/>
              </a:lnSpc>
              <a:spcBef>
                <a:spcPts val="0"/>
              </a:spcBef>
              <a:spcAft>
                <a:spcPts val="0"/>
              </a:spcAft>
              <a:buClr>
                <a:schemeClr val="dk1"/>
              </a:buClr>
              <a:buSzPts val="1100"/>
              <a:buFont typeface="Arial"/>
              <a:buNone/>
            </a:pPr>
            <a:r>
              <a:rPr lang="en-US" sz="1800">
                <a:solidFill>
                  <a:schemeClr val="dk1"/>
                </a:solidFill>
                <a:highlight>
                  <a:srgbClr val="FFFFFF"/>
                </a:highlight>
                <a:latin typeface="Verdana"/>
                <a:ea typeface="Verdana"/>
                <a:cs typeface="Verdana"/>
                <a:sym typeface="Verdana"/>
              </a:rPr>
              <a:t>○ Vision for how Community Boards could be in the future</a:t>
            </a:r>
            <a:endParaRPr sz="1800">
              <a:solidFill>
                <a:schemeClr val="dk1"/>
              </a:solidFill>
              <a:highlight>
                <a:srgbClr val="FFFFFF"/>
              </a:highlight>
              <a:latin typeface="Verdana"/>
              <a:ea typeface="Verdana"/>
              <a:cs typeface="Verdana"/>
              <a:sym typeface="Verdana"/>
            </a:endParaRPr>
          </a:p>
          <a:p>
            <a:pPr indent="0" lvl="0" marL="5715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2a0bffe40c6_18_654"/>
          <p:cNvPicPr preferRelativeResize="0"/>
          <p:nvPr/>
        </p:nvPicPr>
        <p:blipFill rotWithShape="1">
          <a:blip r:embed="rId3">
            <a:alphaModFix/>
          </a:blip>
          <a:srcRect b="0" l="46152" r="0" t="0"/>
          <a:stretch/>
        </p:blipFill>
        <p:spPr>
          <a:xfrm>
            <a:off x="944875" y="1188725"/>
            <a:ext cx="9926001" cy="4221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g2cec04b5ded_0_3"/>
          <p:cNvPicPr preferRelativeResize="0"/>
          <p:nvPr/>
        </p:nvPicPr>
        <p:blipFill rotWithShape="1">
          <a:blip r:embed="rId3">
            <a:alphaModFix/>
          </a:blip>
          <a:srcRect b="13054" l="60466" r="4377" t="16946"/>
          <a:stretch/>
        </p:blipFill>
        <p:spPr>
          <a:xfrm>
            <a:off x="-2" y="1"/>
            <a:ext cx="12246425" cy="6857999"/>
          </a:xfrm>
          <a:prstGeom prst="rect">
            <a:avLst/>
          </a:prstGeom>
          <a:noFill/>
          <a:ln>
            <a:noFill/>
          </a:ln>
        </p:spPr>
      </p:pic>
      <p:sp>
        <p:nvSpPr>
          <p:cNvPr id="310" name="Google Shape;310;g2cec04b5ded_0_3"/>
          <p:cNvSpPr/>
          <p:nvPr/>
        </p:nvSpPr>
        <p:spPr>
          <a:xfrm>
            <a:off x="6358067" y="4048651"/>
            <a:ext cx="2664300" cy="25395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1" i="0" sz="1600" u="none" cap="none" strike="noStrike">
              <a:solidFill>
                <a:schemeClr val="accent2"/>
              </a:solidFill>
              <a:latin typeface="Verdana"/>
              <a:ea typeface="Verdana"/>
              <a:cs typeface="Verdana"/>
              <a:sym typeface="Verdana"/>
            </a:endParaRPr>
          </a:p>
        </p:txBody>
      </p:sp>
      <p:sp>
        <p:nvSpPr>
          <p:cNvPr id="311" name="Google Shape;311;g2cec04b5ded_0_3"/>
          <p:cNvSpPr/>
          <p:nvPr/>
        </p:nvSpPr>
        <p:spPr>
          <a:xfrm>
            <a:off x="6375800" y="1133667"/>
            <a:ext cx="2664300" cy="5505300"/>
          </a:xfrm>
          <a:prstGeom prst="roundRect">
            <a:avLst>
              <a:gd fmla="val 16667" name="adj"/>
            </a:avLst>
          </a:prstGeom>
          <a:noFill/>
          <a:ln cap="flat" cmpd="sng" w="76200">
            <a:solidFill>
              <a:srgbClr val="3876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1" i="0" sz="1600" u="none" cap="none" strike="noStrike">
              <a:solidFill>
                <a:schemeClr val="accent2"/>
              </a:solidFill>
              <a:latin typeface="Verdana"/>
              <a:ea typeface="Verdana"/>
              <a:cs typeface="Verdana"/>
              <a:sym typeface="Verdana"/>
            </a:endParaRPr>
          </a:p>
        </p:txBody>
      </p:sp>
      <p:sp>
        <p:nvSpPr>
          <p:cNvPr id="312" name="Google Shape;312;g2cec04b5ded_0_3"/>
          <p:cNvSpPr txBox="1"/>
          <p:nvPr>
            <p:ph idx="4294967295" type="body"/>
          </p:nvPr>
        </p:nvSpPr>
        <p:spPr>
          <a:xfrm>
            <a:off x="1764767" y="485867"/>
            <a:ext cx="9280500" cy="4335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50000"/>
              </a:lnSpc>
              <a:spcBef>
                <a:spcPts val="0"/>
              </a:spcBef>
              <a:spcAft>
                <a:spcPts val="0"/>
              </a:spcAft>
              <a:buSzPct val="100000"/>
              <a:buNone/>
            </a:pPr>
            <a:r>
              <a:rPr b="1" lang="en-US" sz="2400"/>
              <a:t> </a:t>
            </a:r>
            <a:r>
              <a:rPr b="1" lang="en-US" sz="9600">
                <a:solidFill>
                  <a:schemeClr val="lt1"/>
                </a:solidFill>
              </a:rPr>
              <a:t>Phases of “The People’s Money”</a:t>
            </a:r>
            <a:endParaRPr b="1" sz="9600">
              <a:solidFill>
                <a:schemeClr val="lt1"/>
              </a:solidFill>
            </a:endParaRPr>
          </a:p>
          <a:p>
            <a:pPr indent="0" lvl="0" marL="0" rtl="0" algn="l">
              <a:lnSpc>
                <a:spcPct val="150000"/>
              </a:lnSpc>
              <a:spcBef>
                <a:spcPts val="1067"/>
              </a:spcBef>
              <a:spcAft>
                <a:spcPts val="0"/>
              </a:spcAft>
              <a:buSzPct val="337552"/>
              <a:buNone/>
            </a:pPr>
            <a:r>
              <a:t/>
            </a:r>
            <a:endParaRPr b="1" sz="2133"/>
          </a:p>
        </p:txBody>
      </p:sp>
      <p:pic>
        <p:nvPicPr>
          <p:cNvPr descr="A picture containing text&#10;&#10;Description automatically generated" id="313" name="Google Shape;313;g2cec04b5ded_0_3"/>
          <p:cNvPicPr preferRelativeResize="0"/>
          <p:nvPr/>
        </p:nvPicPr>
        <p:blipFill rotWithShape="1">
          <a:blip r:embed="rId4">
            <a:alphaModFix/>
          </a:blip>
          <a:srcRect b="0" l="0" r="60000" t="0"/>
          <a:stretch/>
        </p:blipFill>
        <p:spPr>
          <a:xfrm>
            <a:off x="965920" y="271703"/>
            <a:ext cx="824034" cy="861933"/>
          </a:xfrm>
          <a:prstGeom prst="rect">
            <a:avLst/>
          </a:prstGeom>
          <a:noFill/>
          <a:ln>
            <a:noFill/>
          </a:ln>
        </p:spPr>
      </p:pic>
      <p:cxnSp>
        <p:nvCxnSpPr>
          <p:cNvPr id="314" name="Google Shape;314;g2cec04b5ded_0_3"/>
          <p:cNvCxnSpPr/>
          <p:nvPr/>
        </p:nvCxnSpPr>
        <p:spPr>
          <a:xfrm>
            <a:off x="1976841" y="1071604"/>
            <a:ext cx="771600" cy="0"/>
          </a:xfrm>
          <a:prstGeom prst="straightConnector1">
            <a:avLst/>
          </a:prstGeom>
          <a:noFill/>
          <a:ln cap="flat" cmpd="sng" w="76200">
            <a:solidFill>
              <a:schemeClr val="lt1"/>
            </a:solidFill>
            <a:prstDash val="solid"/>
            <a:miter lim="800000"/>
            <a:headEnd len="sm" w="sm" type="none"/>
            <a:tailEnd len="sm" w="sm" type="none"/>
          </a:ln>
        </p:spPr>
      </p:cxnSp>
      <p:sp>
        <p:nvSpPr>
          <p:cNvPr id="315" name="Google Shape;315;g2cec04b5ded_0_3"/>
          <p:cNvSpPr/>
          <p:nvPr/>
        </p:nvSpPr>
        <p:spPr>
          <a:xfrm>
            <a:off x="378133" y="4048633"/>
            <a:ext cx="2664300" cy="25395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1600" u="none" cap="none" strike="noStrike">
              <a:solidFill>
                <a:schemeClr val="accent2"/>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600" u="none" cap="none" strike="noStrike">
              <a:solidFill>
                <a:schemeClr val="lt1"/>
              </a:solidFill>
              <a:latin typeface="Verdana"/>
              <a:ea typeface="Verdana"/>
              <a:cs typeface="Verdana"/>
              <a:sym typeface="Verdana"/>
            </a:endParaRPr>
          </a:p>
        </p:txBody>
      </p:sp>
      <p:grpSp>
        <p:nvGrpSpPr>
          <p:cNvPr id="316" name="Google Shape;316;g2cec04b5ded_0_3"/>
          <p:cNvGrpSpPr/>
          <p:nvPr/>
        </p:nvGrpSpPr>
        <p:grpSpPr>
          <a:xfrm>
            <a:off x="161433" y="3558123"/>
            <a:ext cx="863600" cy="863600"/>
            <a:chOff x="0" y="0"/>
            <a:chExt cx="1727200" cy="1727200"/>
          </a:xfrm>
        </p:grpSpPr>
        <p:sp>
          <p:nvSpPr>
            <p:cNvPr id="317" name="Google Shape;317;g2cec04b5ded_0_3"/>
            <p:cNvSpPr/>
            <p:nvPr/>
          </p:nvSpPr>
          <p:spPr>
            <a:xfrm>
              <a:off x="0" y="0"/>
              <a:ext cx="1727200" cy="1727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a:ln>
              <a:noFill/>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Verdana"/>
                <a:ea typeface="Verdana"/>
                <a:cs typeface="Verdana"/>
                <a:sym typeface="Verdana"/>
              </a:endParaRPr>
            </a:p>
          </p:txBody>
        </p:sp>
        <p:sp>
          <p:nvSpPr>
            <p:cNvPr id="318" name="Google Shape;318;g2cec04b5ded_0_3"/>
            <p:cNvSpPr txBox="1"/>
            <p:nvPr/>
          </p:nvSpPr>
          <p:spPr>
            <a:xfrm>
              <a:off x="265534" y="302682"/>
              <a:ext cx="1196100" cy="1026000"/>
            </a:xfrm>
            <a:prstGeom prst="rect">
              <a:avLst/>
            </a:prstGeom>
            <a:solidFill>
              <a:schemeClr val="accent1"/>
            </a:solid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33" u="none" cap="none" strike="noStrike">
                  <a:solidFill>
                    <a:srgbClr val="000000"/>
                  </a:solidFill>
                  <a:latin typeface="Verdana"/>
                  <a:ea typeface="Verdana"/>
                  <a:cs typeface="Verdana"/>
                  <a:sym typeface="Verdana"/>
                </a:rPr>
                <a:t>1</a:t>
              </a:r>
              <a:endParaRPr b="1" i="0" sz="933" u="none" cap="none" strike="noStrike">
                <a:solidFill>
                  <a:srgbClr val="000000"/>
                </a:solidFill>
                <a:latin typeface="Verdana"/>
                <a:ea typeface="Verdana"/>
                <a:cs typeface="Verdana"/>
                <a:sym typeface="Verdana"/>
              </a:endParaRPr>
            </a:p>
          </p:txBody>
        </p:sp>
      </p:grpSp>
      <p:pic>
        <p:nvPicPr>
          <p:cNvPr id="319" name="Google Shape;319;g2cec04b5ded_0_3"/>
          <p:cNvPicPr preferRelativeResize="0"/>
          <p:nvPr/>
        </p:nvPicPr>
        <p:blipFill rotWithShape="1">
          <a:blip r:embed="rId5">
            <a:alphaModFix/>
          </a:blip>
          <a:srcRect b="0" l="0" r="0" t="0"/>
          <a:stretch/>
        </p:blipFill>
        <p:spPr>
          <a:xfrm>
            <a:off x="3509842" y="1360783"/>
            <a:ext cx="2380900" cy="2377867"/>
          </a:xfrm>
          <a:prstGeom prst="rect">
            <a:avLst/>
          </a:prstGeom>
          <a:noFill/>
          <a:ln>
            <a:noFill/>
          </a:ln>
        </p:spPr>
      </p:pic>
      <p:pic>
        <p:nvPicPr>
          <p:cNvPr id="320" name="Google Shape;320;g2cec04b5ded_0_3"/>
          <p:cNvPicPr preferRelativeResize="0"/>
          <p:nvPr/>
        </p:nvPicPr>
        <p:blipFill rotWithShape="1">
          <a:blip r:embed="rId6">
            <a:alphaModFix/>
          </a:blip>
          <a:srcRect b="0" l="0" r="0" t="0"/>
          <a:stretch/>
        </p:blipFill>
        <p:spPr>
          <a:xfrm>
            <a:off x="6499809" y="1360783"/>
            <a:ext cx="2380900" cy="2377867"/>
          </a:xfrm>
          <a:prstGeom prst="rect">
            <a:avLst/>
          </a:prstGeom>
          <a:noFill/>
          <a:ln>
            <a:noFill/>
          </a:ln>
        </p:spPr>
      </p:pic>
      <p:pic>
        <p:nvPicPr>
          <p:cNvPr id="321" name="Google Shape;321;g2cec04b5ded_0_3"/>
          <p:cNvPicPr preferRelativeResize="0"/>
          <p:nvPr/>
        </p:nvPicPr>
        <p:blipFill rotWithShape="1">
          <a:blip r:embed="rId7">
            <a:alphaModFix/>
          </a:blip>
          <a:srcRect b="0" l="0" r="0" t="0"/>
          <a:stretch/>
        </p:blipFill>
        <p:spPr>
          <a:xfrm>
            <a:off x="9508493" y="1360783"/>
            <a:ext cx="2380900" cy="2377867"/>
          </a:xfrm>
          <a:prstGeom prst="rect">
            <a:avLst/>
          </a:prstGeom>
          <a:noFill/>
          <a:ln>
            <a:noFill/>
          </a:ln>
        </p:spPr>
      </p:pic>
      <p:pic>
        <p:nvPicPr>
          <p:cNvPr id="322" name="Google Shape;322;g2cec04b5ded_0_3"/>
          <p:cNvPicPr preferRelativeResize="0"/>
          <p:nvPr/>
        </p:nvPicPr>
        <p:blipFill rotWithShape="1">
          <a:blip r:embed="rId8">
            <a:alphaModFix/>
          </a:blip>
          <a:srcRect b="0" l="0" r="0" t="0"/>
          <a:stretch/>
        </p:blipFill>
        <p:spPr>
          <a:xfrm>
            <a:off x="519893" y="1402216"/>
            <a:ext cx="2380900" cy="2377867"/>
          </a:xfrm>
          <a:prstGeom prst="rect">
            <a:avLst/>
          </a:prstGeom>
          <a:noFill/>
          <a:ln>
            <a:noFill/>
          </a:ln>
        </p:spPr>
      </p:pic>
      <p:sp>
        <p:nvSpPr>
          <p:cNvPr id="323" name="Google Shape;323;g2cec04b5ded_0_3"/>
          <p:cNvSpPr/>
          <p:nvPr/>
        </p:nvSpPr>
        <p:spPr>
          <a:xfrm>
            <a:off x="3361867" y="4048633"/>
            <a:ext cx="2664300" cy="25395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1600" u="none" cap="none" strike="noStrike">
              <a:solidFill>
                <a:schemeClr val="accent2"/>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a:p>
            <a:pPr indent="0" lvl="0" marL="0" marR="0" rtl="0" algn="ctr">
              <a:lnSpc>
                <a:spcPct val="130013"/>
              </a:lnSpc>
              <a:spcBef>
                <a:spcPts val="0"/>
              </a:spcBef>
              <a:spcAft>
                <a:spcPts val="0"/>
              </a:spcAft>
              <a:buNone/>
            </a:pPr>
            <a:r>
              <a:t/>
            </a:r>
            <a:endParaRPr b="0" i="0" sz="1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1" i="0" sz="1600" u="none" cap="none" strike="noStrike">
              <a:solidFill>
                <a:schemeClr val="accent2"/>
              </a:solidFill>
              <a:latin typeface="Verdana"/>
              <a:ea typeface="Verdana"/>
              <a:cs typeface="Verdana"/>
              <a:sym typeface="Verdana"/>
            </a:endParaRPr>
          </a:p>
        </p:txBody>
      </p:sp>
      <p:grpSp>
        <p:nvGrpSpPr>
          <p:cNvPr id="324" name="Google Shape;324;g2cec04b5ded_0_3"/>
          <p:cNvGrpSpPr/>
          <p:nvPr/>
        </p:nvGrpSpPr>
        <p:grpSpPr>
          <a:xfrm>
            <a:off x="3145167" y="3558123"/>
            <a:ext cx="863600" cy="863600"/>
            <a:chOff x="0" y="0"/>
            <a:chExt cx="1727200" cy="1727200"/>
          </a:xfrm>
        </p:grpSpPr>
        <p:sp>
          <p:nvSpPr>
            <p:cNvPr id="325" name="Google Shape;325;g2cec04b5ded_0_3"/>
            <p:cNvSpPr/>
            <p:nvPr/>
          </p:nvSpPr>
          <p:spPr>
            <a:xfrm>
              <a:off x="0" y="0"/>
              <a:ext cx="1727200" cy="1727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a:ln>
              <a:noFill/>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Verdana"/>
                <a:ea typeface="Verdana"/>
                <a:cs typeface="Verdana"/>
                <a:sym typeface="Verdana"/>
              </a:endParaRPr>
            </a:p>
          </p:txBody>
        </p:sp>
        <p:sp>
          <p:nvSpPr>
            <p:cNvPr id="326" name="Google Shape;326;g2cec04b5ded_0_3"/>
            <p:cNvSpPr txBox="1"/>
            <p:nvPr/>
          </p:nvSpPr>
          <p:spPr>
            <a:xfrm>
              <a:off x="265534" y="302682"/>
              <a:ext cx="1196100" cy="1026000"/>
            </a:xfrm>
            <a:prstGeom prst="rect">
              <a:avLst/>
            </a:prstGeom>
            <a:solidFill>
              <a:schemeClr val="accent1"/>
            </a:solid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33" u="none" cap="none" strike="noStrike">
                  <a:solidFill>
                    <a:srgbClr val="000000"/>
                  </a:solidFill>
                  <a:latin typeface="Verdana"/>
                  <a:ea typeface="Verdana"/>
                  <a:cs typeface="Verdana"/>
                  <a:sym typeface="Verdana"/>
                </a:rPr>
                <a:t>2</a:t>
              </a:r>
              <a:endParaRPr b="1" i="0" sz="933" u="none" cap="none" strike="noStrike">
                <a:solidFill>
                  <a:srgbClr val="000000"/>
                </a:solidFill>
                <a:latin typeface="Verdana"/>
                <a:ea typeface="Verdana"/>
                <a:cs typeface="Verdana"/>
                <a:sym typeface="Verdana"/>
              </a:endParaRPr>
            </a:p>
          </p:txBody>
        </p:sp>
      </p:grpSp>
      <p:sp>
        <p:nvSpPr>
          <p:cNvPr id="327" name="Google Shape;327;g2cec04b5ded_0_3"/>
          <p:cNvSpPr/>
          <p:nvPr/>
        </p:nvSpPr>
        <p:spPr>
          <a:xfrm>
            <a:off x="6141367" y="3558140"/>
            <a:ext cx="863600" cy="8636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a:ln cap="flat" cmpd="sng" w="76200">
            <a:solidFill>
              <a:srgbClr val="38761D"/>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Verdana"/>
              <a:ea typeface="Verdana"/>
              <a:cs typeface="Verdana"/>
              <a:sym typeface="Verdana"/>
            </a:endParaRPr>
          </a:p>
        </p:txBody>
      </p:sp>
      <p:sp>
        <p:nvSpPr>
          <p:cNvPr id="328" name="Google Shape;328;g2cec04b5ded_0_3"/>
          <p:cNvSpPr txBox="1"/>
          <p:nvPr/>
        </p:nvSpPr>
        <p:spPr>
          <a:xfrm>
            <a:off x="6274133" y="3709481"/>
            <a:ext cx="597900" cy="513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33" u="none" cap="none" strike="noStrike">
                <a:solidFill>
                  <a:srgbClr val="000000"/>
                </a:solidFill>
                <a:latin typeface="Verdana"/>
                <a:ea typeface="Verdana"/>
                <a:cs typeface="Verdana"/>
                <a:sym typeface="Verdana"/>
              </a:rPr>
              <a:t>3</a:t>
            </a:r>
            <a:endParaRPr b="1" i="0" sz="933" u="none" cap="none" strike="noStrike">
              <a:solidFill>
                <a:srgbClr val="000000"/>
              </a:solidFill>
              <a:latin typeface="Verdana"/>
              <a:ea typeface="Verdana"/>
              <a:cs typeface="Verdana"/>
              <a:sym typeface="Verdana"/>
            </a:endParaRPr>
          </a:p>
        </p:txBody>
      </p:sp>
      <p:sp>
        <p:nvSpPr>
          <p:cNvPr id="329" name="Google Shape;329;g2cec04b5ded_0_3"/>
          <p:cNvSpPr/>
          <p:nvPr/>
        </p:nvSpPr>
        <p:spPr>
          <a:xfrm>
            <a:off x="9366733" y="4048633"/>
            <a:ext cx="2664300" cy="25395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00" u="none" cap="none" strike="noStrike">
              <a:solidFill>
                <a:schemeClr val="lt1"/>
              </a:solidFill>
              <a:latin typeface="Verdana"/>
              <a:ea typeface="Verdana"/>
              <a:cs typeface="Verdana"/>
              <a:sym typeface="Verdana"/>
            </a:endParaRPr>
          </a:p>
        </p:txBody>
      </p:sp>
      <p:grpSp>
        <p:nvGrpSpPr>
          <p:cNvPr id="330" name="Google Shape;330;g2cec04b5ded_0_3"/>
          <p:cNvGrpSpPr/>
          <p:nvPr/>
        </p:nvGrpSpPr>
        <p:grpSpPr>
          <a:xfrm>
            <a:off x="9150033" y="3558123"/>
            <a:ext cx="863600" cy="863600"/>
            <a:chOff x="0" y="0"/>
            <a:chExt cx="1727200" cy="1727200"/>
          </a:xfrm>
        </p:grpSpPr>
        <p:sp>
          <p:nvSpPr>
            <p:cNvPr id="331" name="Google Shape;331;g2cec04b5ded_0_3"/>
            <p:cNvSpPr/>
            <p:nvPr/>
          </p:nvSpPr>
          <p:spPr>
            <a:xfrm>
              <a:off x="0" y="0"/>
              <a:ext cx="1727200" cy="17272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a:ln>
              <a:noFill/>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None/>
              </a:pPr>
              <a:r>
                <a:t/>
              </a:r>
              <a:endParaRPr b="0" i="0" sz="1867" u="none" cap="none" strike="noStrike">
                <a:solidFill>
                  <a:srgbClr val="000000"/>
                </a:solidFill>
                <a:latin typeface="Verdana"/>
                <a:ea typeface="Verdana"/>
                <a:cs typeface="Verdana"/>
                <a:sym typeface="Verdana"/>
              </a:endParaRPr>
            </a:p>
          </p:txBody>
        </p:sp>
        <p:sp>
          <p:nvSpPr>
            <p:cNvPr id="332" name="Google Shape;332;g2cec04b5ded_0_3"/>
            <p:cNvSpPr txBox="1"/>
            <p:nvPr/>
          </p:nvSpPr>
          <p:spPr>
            <a:xfrm>
              <a:off x="265534" y="302682"/>
              <a:ext cx="1196100" cy="1026000"/>
            </a:xfrm>
            <a:prstGeom prst="rect">
              <a:avLst/>
            </a:prstGeom>
            <a:solidFill>
              <a:schemeClr val="accent1"/>
            </a:solid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33" u="none" cap="none" strike="noStrike">
                  <a:solidFill>
                    <a:srgbClr val="000000"/>
                  </a:solidFill>
                  <a:latin typeface="Verdana"/>
                  <a:ea typeface="Verdana"/>
                  <a:cs typeface="Verdana"/>
                  <a:sym typeface="Verdana"/>
                </a:rPr>
                <a:t>4</a:t>
              </a:r>
              <a:endParaRPr b="1" i="0" sz="933" u="none" cap="none" strike="noStrike">
                <a:solidFill>
                  <a:srgbClr val="000000"/>
                </a:solidFill>
                <a:latin typeface="Verdana"/>
                <a:ea typeface="Verdana"/>
                <a:cs typeface="Verdana"/>
                <a:sym typeface="Verdana"/>
              </a:endParaRPr>
            </a:p>
          </p:txBody>
        </p:sp>
      </p:grpSp>
      <p:sp>
        <p:nvSpPr>
          <p:cNvPr id="333" name="Google Shape;333;g2cec04b5ded_0_3"/>
          <p:cNvSpPr/>
          <p:nvPr/>
        </p:nvSpPr>
        <p:spPr>
          <a:xfrm>
            <a:off x="3002367" y="5130233"/>
            <a:ext cx="447600" cy="376500"/>
          </a:xfrm>
          <a:prstGeom prst="rightArrow">
            <a:avLst>
              <a:gd fmla="val 50000" name="adj1"/>
              <a:gd fmla="val 50000" name="adj2"/>
            </a:avLst>
          </a:prstGeom>
          <a:solidFill>
            <a:schemeClr val="lt1"/>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Calibri"/>
              <a:ea typeface="Calibri"/>
              <a:cs typeface="Calibri"/>
              <a:sym typeface="Calibri"/>
            </a:endParaRPr>
          </a:p>
        </p:txBody>
      </p:sp>
      <p:sp>
        <p:nvSpPr>
          <p:cNvPr id="334" name="Google Shape;334;g2cec04b5ded_0_3"/>
          <p:cNvSpPr/>
          <p:nvPr/>
        </p:nvSpPr>
        <p:spPr>
          <a:xfrm>
            <a:off x="5986100" y="5130233"/>
            <a:ext cx="447600" cy="376500"/>
          </a:xfrm>
          <a:prstGeom prst="rightArrow">
            <a:avLst>
              <a:gd fmla="val 50000" name="adj1"/>
              <a:gd fmla="val 50000" name="adj2"/>
            </a:avLst>
          </a:prstGeom>
          <a:solidFill>
            <a:schemeClr val="lt1"/>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Calibri"/>
              <a:ea typeface="Calibri"/>
              <a:cs typeface="Calibri"/>
              <a:sym typeface="Calibri"/>
            </a:endParaRPr>
          </a:p>
        </p:txBody>
      </p:sp>
      <p:sp>
        <p:nvSpPr>
          <p:cNvPr id="335" name="Google Shape;335;g2cec04b5ded_0_3"/>
          <p:cNvSpPr/>
          <p:nvPr/>
        </p:nvSpPr>
        <p:spPr>
          <a:xfrm>
            <a:off x="8982300" y="5130251"/>
            <a:ext cx="447600" cy="376500"/>
          </a:xfrm>
          <a:prstGeom prst="rightArrow">
            <a:avLst>
              <a:gd fmla="val 50000" name="adj1"/>
              <a:gd fmla="val 50000" name="adj2"/>
            </a:avLst>
          </a:prstGeom>
          <a:solidFill>
            <a:schemeClr val="lt1"/>
          </a:solid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chemeClr val="lt1"/>
              </a:solidFill>
              <a:latin typeface="Calibri"/>
              <a:ea typeface="Calibri"/>
              <a:cs typeface="Calibri"/>
              <a:sym typeface="Calibri"/>
            </a:endParaRPr>
          </a:p>
        </p:txBody>
      </p:sp>
      <p:sp>
        <p:nvSpPr>
          <p:cNvPr id="336" name="Google Shape;336;g2cec04b5ded_0_3"/>
          <p:cNvSpPr txBox="1"/>
          <p:nvPr/>
        </p:nvSpPr>
        <p:spPr>
          <a:xfrm>
            <a:off x="642133" y="5223233"/>
            <a:ext cx="2136300" cy="1415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Verdana"/>
                <a:ea typeface="Verdana"/>
                <a:cs typeface="Verdana"/>
                <a:sym typeface="Verdana"/>
              </a:rPr>
              <a:t>Residents submit ideas for how to spend a part of the city’s budget</a:t>
            </a:r>
            <a:endParaRPr b="0" i="0" sz="1867" u="none" cap="none" strike="noStrike">
              <a:solidFill>
                <a:schemeClr val="dk1"/>
              </a:solidFill>
              <a:latin typeface="Verdana"/>
              <a:ea typeface="Verdana"/>
              <a:cs typeface="Verdana"/>
              <a:sym typeface="Verdana"/>
            </a:endParaRPr>
          </a:p>
        </p:txBody>
      </p:sp>
      <p:cxnSp>
        <p:nvCxnSpPr>
          <p:cNvPr id="337" name="Google Shape;337;g2cec04b5ded_0_3"/>
          <p:cNvCxnSpPr/>
          <p:nvPr/>
        </p:nvCxnSpPr>
        <p:spPr>
          <a:xfrm>
            <a:off x="642151" y="5223233"/>
            <a:ext cx="2136300" cy="0"/>
          </a:xfrm>
          <a:prstGeom prst="straightConnector1">
            <a:avLst/>
          </a:prstGeom>
          <a:noFill/>
          <a:ln cap="flat" cmpd="sng" w="38100">
            <a:solidFill>
              <a:schemeClr val="accent2"/>
            </a:solidFill>
            <a:prstDash val="solid"/>
            <a:round/>
            <a:headEnd len="sm" w="sm" type="none"/>
            <a:tailEnd len="sm" w="sm" type="none"/>
          </a:ln>
        </p:spPr>
      </p:cxnSp>
      <p:cxnSp>
        <p:nvCxnSpPr>
          <p:cNvPr id="338" name="Google Shape;338;g2cec04b5ded_0_3"/>
          <p:cNvCxnSpPr/>
          <p:nvPr/>
        </p:nvCxnSpPr>
        <p:spPr>
          <a:xfrm>
            <a:off x="3649833" y="5223233"/>
            <a:ext cx="2136300" cy="0"/>
          </a:xfrm>
          <a:prstGeom prst="straightConnector1">
            <a:avLst/>
          </a:prstGeom>
          <a:noFill/>
          <a:ln cap="flat" cmpd="sng" w="38100">
            <a:solidFill>
              <a:schemeClr val="accent2"/>
            </a:solidFill>
            <a:prstDash val="solid"/>
            <a:round/>
            <a:headEnd len="sm" w="sm" type="none"/>
            <a:tailEnd len="sm" w="sm" type="none"/>
          </a:ln>
        </p:spPr>
      </p:cxnSp>
      <p:sp>
        <p:nvSpPr>
          <p:cNvPr id="339" name="Google Shape;339;g2cec04b5ded_0_3"/>
          <p:cNvSpPr txBox="1"/>
          <p:nvPr/>
        </p:nvSpPr>
        <p:spPr>
          <a:xfrm>
            <a:off x="642133" y="4242733"/>
            <a:ext cx="2136300" cy="6453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Idea Generation</a:t>
            </a:r>
            <a:endParaRPr b="1" i="0" sz="1600" u="none" cap="none" strike="noStrike">
              <a:solidFill>
                <a:schemeClr val="accent2"/>
              </a:solidFill>
              <a:latin typeface="Verdana"/>
              <a:ea typeface="Verdana"/>
              <a:cs typeface="Verdana"/>
              <a:sym typeface="Verdana"/>
            </a:endParaRPr>
          </a:p>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(Fall) </a:t>
            </a:r>
            <a:endParaRPr b="0" i="0" sz="1867" u="none" cap="none" strike="noStrike">
              <a:solidFill>
                <a:schemeClr val="dk1"/>
              </a:solidFill>
              <a:latin typeface="Verdana"/>
              <a:ea typeface="Verdana"/>
              <a:cs typeface="Verdana"/>
              <a:sym typeface="Verdana"/>
            </a:endParaRPr>
          </a:p>
        </p:txBody>
      </p:sp>
      <p:sp>
        <p:nvSpPr>
          <p:cNvPr id="340" name="Google Shape;340;g2cec04b5ded_0_3"/>
          <p:cNvSpPr txBox="1"/>
          <p:nvPr/>
        </p:nvSpPr>
        <p:spPr>
          <a:xfrm>
            <a:off x="3509767" y="5223233"/>
            <a:ext cx="2380800" cy="10392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Verdana"/>
                <a:ea typeface="Verdana"/>
                <a:cs typeface="Verdana"/>
                <a:sym typeface="Verdana"/>
              </a:rPr>
              <a:t>25 residents of each borough decide</a:t>
            </a:r>
            <a:r>
              <a:rPr b="1" i="0" lang="en-US" sz="1600" u="none" cap="none" strike="noStrike">
                <a:solidFill>
                  <a:schemeClr val="dk1"/>
                </a:solidFill>
                <a:latin typeface="Verdana"/>
                <a:ea typeface="Verdana"/>
                <a:cs typeface="Verdana"/>
                <a:sym typeface="Verdana"/>
              </a:rPr>
              <a:t> together </a:t>
            </a:r>
            <a:r>
              <a:rPr b="0" i="0" lang="en-US" sz="1600" u="none" cap="none" strike="noStrike">
                <a:solidFill>
                  <a:schemeClr val="dk1"/>
                </a:solidFill>
                <a:latin typeface="Verdana"/>
                <a:ea typeface="Verdana"/>
                <a:cs typeface="Verdana"/>
                <a:sym typeface="Verdana"/>
              </a:rPr>
              <a:t>which projects go on the ballot </a:t>
            </a:r>
            <a:endParaRPr b="0" i="0" sz="1867" u="none" cap="none" strike="noStrike">
              <a:solidFill>
                <a:schemeClr val="dk1"/>
              </a:solidFill>
              <a:latin typeface="Verdana"/>
              <a:ea typeface="Verdana"/>
              <a:cs typeface="Verdana"/>
              <a:sym typeface="Verdana"/>
            </a:endParaRPr>
          </a:p>
        </p:txBody>
      </p:sp>
      <p:sp>
        <p:nvSpPr>
          <p:cNvPr id="341" name="Google Shape;341;g2cec04b5ded_0_3"/>
          <p:cNvSpPr txBox="1"/>
          <p:nvPr/>
        </p:nvSpPr>
        <p:spPr>
          <a:xfrm>
            <a:off x="3488500" y="4255233"/>
            <a:ext cx="2423700" cy="71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Project Vetting + Development</a:t>
            </a:r>
            <a:endParaRPr b="1" i="0" sz="1600" u="none" cap="none" strike="noStrike">
              <a:solidFill>
                <a:schemeClr val="accent2"/>
              </a:solidFill>
              <a:latin typeface="Verdana"/>
              <a:ea typeface="Verdana"/>
              <a:cs typeface="Verdana"/>
              <a:sym typeface="Verdana"/>
            </a:endParaRPr>
          </a:p>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(Winter) </a:t>
            </a:r>
            <a:endParaRPr b="0" i="0" sz="1867" u="none" cap="none" strike="noStrike">
              <a:solidFill>
                <a:schemeClr val="dk1"/>
              </a:solidFill>
              <a:latin typeface="Verdana"/>
              <a:ea typeface="Verdana"/>
              <a:cs typeface="Verdana"/>
              <a:sym typeface="Verdana"/>
            </a:endParaRPr>
          </a:p>
        </p:txBody>
      </p:sp>
      <p:sp>
        <p:nvSpPr>
          <p:cNvPr id="342" name="Google Shape;342;g2cec04b5ded_0_3"/>
          <p:cNvSpPr txBox="1"/>
          <p:nvPr/>
        </p:nvSpPr>
        <p:spPr>
          <a:xfrm>
            <a:off x="6478600" y="5223233"/>
            <a:ext cx="2423700" cy="710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Verdana"/>
                <a:ea typeface="Verdana"/>
                <a:cs typeface="Verdana"/>
                <a:sym typeface="Verdana"/>
              </a:rPr>
              <a:t>Residents 11+ years old vote on projects they want to see in their Borough</a:t>
            </a:r>
            <a:endParaRPr b="0" i="0" sz="1867" u="none" cap="none" strike="noStrike">
              <a:solidFill>
                <a:schemeClr val="dk1"/>
              </a:solidFill>
              <a:latin typeface="Verdana"/>
              <a:ea typeface="Verdana"/>
              <a:cs typeface="Verdana"/>
              <a:sym typeface="Verdana"/>
            </a:endParaRPr>
          </a:p>
        </p:txBody>
      </p:sp>
      <p:sp>
        <p:nvSpPr>
          <p:cNvPr id="343" name="Google Shape;343;g2cec04b5ded_0_3"/>
          <p:cNvSpPr txBox="1"/>
          <p:nvPr/>
        </p:nvSpPr>
        <p:spPr>
          <a:xfrm>
            <a:off x="6484700" y="4311933"/>
            <a:ext cx="2423700" cy="576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Vote! </a:t>
            </a:r>
            <a:endParaRPr b="1" i="0" sz="1600" u="none" cap="none" strike="noStrike">
              <a:solidFill>
                <a:schemeClr val="accent2"/>
              </a:solidFill>
              <a:latin typeface="Verdana"/>
              <a:ea typeface="Verdana"/>
              <a:cs typeface="Verdana"/>
              <a:sym typeface="Verdana"/>
            </a:endParaRPr>
          </a:p>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(Summer)</a:t>
            </a:r>
            <a:r>
              <a:rPr b="0" i="0" lang="en-US" sz="1600" u="none" cap="none" strike="noStrike">
                <a:solidFill>
                  <a:schemeClr val="dk1"/>
                </a:solidFill>
                <a:latin typeface="Verdana"/>
                <a:ea typeface="Verdana"/>
                <a:cs typeface="Verdana"/>
                <a:sym typeface="Verdana"/>
              </a:rPr>
              <a:t> </a:t>
            </a:r>
            <a:endParaRPr b="0" i="0" sz="1867" u="none" cap="none" strike="noStrike">
              <a:solidFill>
                <a:schemeClr val="dk1"/>
              </a:solidFill>
              <a:latin typeface="Verdana"/>
              <a:ea typeface="Verdana"/>
              <a:cs typeface="Verdana"/>
              <a:sym typeface="Verdana"/>
            </a:endParaRPr>
          </a:p>
        </p:txBody>
      </p:sp>
      <p:sp>
        <p:nvSpPr>
          <p:cNvPr id="344" name="Google Shape;344;g2cec04b5ded_0_3"/>
          <p:cNvSpPr txBox="1"/>
          <p:nvPr/>
        </p:nvSpPr>
        <p:spPr>
          <a:xfrm>
            <a:off x="9555400" y="5223233"/>
            <a:ext cx="2297700" cy="794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Verdana"/>
                <a:ea typeface="Verdana"/>
                <a:cs typeface="Verdana"/>
                <a:sym typeface="Verdana"/>
              </a:rPr>
              <a:t>Follow the winning projects to see what’s happening in your borough</a:t>
            </a:r>
            <a:endParaRPr b="0" i="0" sz="1867" u="none" cap="none" strike="noStrike">
              <a:solidFill>
                <a:schemeClr val="dk1"/>
              </a:solidFill>
              <a:latin typeface="Verdana"/>
              <a:ea typeface="Verdana"/>
              <a:cs typeface="Verdana"/>
              <a:sym typeface="Verdana"/>
            </a:endParaRPr>
          </a:p>
        </p:txBody>
      </p:sp>
      <p:sp>
        <p:nvSpPr>
          <p:cNvPr id="345" name="Google Shape;345;g2cec04b5ded_0_3"/>
          <p:cNvSpPr txBox="1"/>
          <p:nvPr/>
        </p:nvSpPr>
        <p:spPr>
          <a:xfrm>
            <a:off x="9555400" y="4338533"/>
            <a:ext cx="2297700" cy="794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Implementation</a:t>
            </a:r>
            <a:endParaRPr b="1" i="0" sz="1600" u="none" cap="none" strike="noStrike">
              <a:solidFill>
                <a:schemeClr val="accent2"/>
              </a:solidFill>
              <a:latin typeface="Verdana"/>
              <a:ea typeface="Verdana"/>
              <a:cs typeface="Verdana"/>
              <a:sym typeface="Verdana"/>
            </a:endParaRPr>
          </a:p>
          <a:p>
            <a:pPr indent="0" lvl="0" marL="0" marR="0" rtl="0" algn="ctr">
              <a:lnSpc>
                <a:spcPct val="100000"/>
              </a:lnSpc>
              <a:spcBef>
                <a:spcPts val="0"/>
              </a:spcBef>
              <a:spcAft>
                <a:spcPts val="0"/>
              </a:spcAft>
              <a:buNone/>
            </a:pPr>
            <a:r>
              <a:rPr b="1" i="0" lang="en-US" sz="1600" u="none" cap="none" strike="noStrike">
                <a:solidFill>
                  <a:schemeClr val="accent2"/>
                </a:solidFill>
                <a:latin typeface="Verdana"/>
                <a:ea typeface="Verdana"/>
                <a:cs typeface="Verdana"/>
                <a:sym typeface="Verdana"/>
              </a:rPr>
              <a:t>(Year-round)</a:t>
            </a:r>
            <a:endParaRPr b="1" i="0" sz="1600" u="none" cap="none" strike="noStrike">
              <a:solidFill>
                <a:schemeClr val="accent2"/>
              </a:solidFill>
              <a:latin typeface="Verdana"/>
              <a:ea typeface="Verdana"/>
              <a:cs typeface="Verdana"/>
              <a:sym typeface="Verdana"/>
            </a:endParaRPr>
          </a:p>
        </p:txBody>
      </p:sp>
      <p:cxnSp>
        <p:nvCxnSpPr>
          <p:cNvPr id="346" name="Google Shape;346;g2cec04b5ded_0_3"/>
          <p:cNvCxnSpPr/>
          <p:nvPr/>
        </p:nvCxnSpPr>
        <p:spPr>
          <a:xfrm>
            <a:off x="6639784" y="5223233"/>
            <a:ext cx="2136300" cy="0"/>
          </a:xfrm>
          <a:prstGeom prst="straightConnector1">
            <a:avLst/>
          </a:prstGeom>
          <a:noFill/>
          <a:ln cap="flat" cmpd="sng" w="38100">
            <a:solidFill>
              <a:schemeClr val="accent2"/>
            </a:solidFill>
            <a:prstDash val="solid"/>
            <a:round/>
            <a:headEnd len="sm" w="sm" type="none"/>
            <a:tailEnd len="sm" w="sm" type="none"/>
          </a:ln>
        </p:spPr>
      </p:cxnSp>
      <p:cxnSp>
        <p:nvCxnSpPr>
          <p:cNvPr id="347" name="Google Shape;347;g2cec04b5ded_0_3"/>
          <p:cNvCxnSpPr/>
          <p:nvPr/>
        </p:nvCxnSpPr>
        <p:spPr>
          <a:xfrm>
            <a:off x="9635984" y="5223233"/>
            <a:ext cx="2136300" cy="0"/>
          </a:xfrm>
          <a:prstGeom prst="straightConnector1">
            <a:avLst/>
          </a:prstGeom>
          <a:noFill/>
          <a:ln cap="flat" cmpd="sng" w="38100">
            <a:solidFill>
              <a:schemeClr val="accent2"/>
            </a:solidFill>
            <a:prstDash val="solid"/>
            <a:round/>
            <a:headEnd len="sm" w="sm" type="none"/>
            <a:tailEnd len="sm" w="sm" type="none"/>
          </a:ln>
        </p:spPr>
      </p:cxnSp>
      <p:sp>
        <p:nvSpPr>
          <p:cNvPr id="348" name="Google Shape;348;g2cec04b5ded_0_3"/>
          <p:cNvSpPr/>
          <p:nvPr/>
        </p:nvSpPr>
        <p:spPr>
          <a:xfrm>
            <a:off x="9366733" y="2653433"/>
            <a:ext cx="2664300" cy="376500"/>
          </a:xfrm>
          <a:prstGeom prst="roundRect">
            <a:avLst>
              <a:gd fmla="val 16667" name="adj"/>
            </a:avLst>
          </a:prstGeom>
          <a:solidFill>
            <a:schemeClr val="accent1"/>
          </a:solid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chemeClr val="dk1"/>
                </a:solidFill>
                <a:latin typeface="Verdana"/>
                <a:ea typeface="Verdana"/>
                <a:cs typeface="Verdana"/>
                <a:sym typeface="Verdana"/>
              </a:rPr>
              <a:t>participate.nyc.gov</a:t>
            </a:r>
            <a:endParaRPr b="1" i="0" sz="1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None/>
            </a:pPr>
            <a:r>
              <a:t/>
            </a:r>
            <a:endParaRPr b="0" i="0" sz="1600" u="none" cap="none" strike="noStrike">
              <a:solidFill>
                <a:schemeClr val="lt1"/>
              </a:solidFill>
              <a:latin typeface="Verdana"/>
              <a:ea typeface="Verdana"/>
              <a:cs typeface="Verdana"/>
              <a:sym typeface="Verdana"/>
            </a:endParaRPr>
          </a:p>
        </p:txBody>
      </p:sp>
      <p:sp>
        <p:nvSpPr>
          <p:cNvPr id="349" name="Google Shape;349;g2cec04b5ded_0_3"/>
          <p:cNvSpPr/>
          <p:nvPr/>
        </p:nvSpPr>
        <p:spPr>
          <a:xfrm rot="-7205269">
            <a:off x="10480320" y="3054430"/>
            <a:ext cx="447612" cy="376242"/>
          </a:xfrm>
          <a:prstGeom prst="rightArrow">
            <a:avLst>
              <a:gd fmla="val 50000" name="adj1"/>
              <a:gd fmla="val 50000" name="adj2"/>
            </a:avLst>
          </a:prstGeom>
          <a:solidFill>
            <a:schemeClr val="dk1"/>
          </a:solidFill>
          <a:ln cap="flat" cmpd="sng" w="3810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t/>
            </a:r>
            <a:endParaRPr b="0" i="0" sz="1867"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cec04b5ded_0_255"/>
          <p:cNvSpPr txBox="1"/>
          <p:nvPr>
            <p:ph idx="1" type="body"/>
          </p:nvPr>
        </p:nvSpPr>
        <p:spPr>
          <a:xfrm>
            <a:off x="1814500" y="2042767"/>
            <a:ext cx="9666300" cy="3892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67"/>
              </a:spcBef>
              <a:spcAft>
                <a:spcPts val="0"/>
              </a:spcAft>
              <a:buSzPts val="2400"/>
              <a:buNone/>
            </a:pPr>
            <a:r>
              <a:rPr lang="en-US" sz="2000"/>
              <a:t>Voting will start</a:t>
            </a:r>
            <a:r>
              <a:rPr b="1" lang="en-US" sz="2000"/>
              <a:t> May 1, </a:t>
            </a:r>
            <a:r>
              <a:rPr lang="en-US" sz="2000"/>
              <a:t>however we’d love to invite all partners to our </a:t>
            </a:r>
            <a:r>
              <a:rPr b="1" lang="en-US" sz="2000"/>
              <a:t>Kickoff </a:t>
            </a:r>
            <a:r>
              <a:rPr lang="en-US" sz="2000"/>
              <a:t>event on </a:t>
            </a:r>
            <a:r>
              <a:rPr b="1" lang="en-US" sz="2000"/>
              <a:t>May 11</a:t>
            </a:r>
            <a:r>
              <a:rPr lang="en-US" sz="2000"/>
              <a:t>. We will also have 5 Flagship events!</a:t>
            </a:r>
            <a:endParaRPr i="1" sz="2000"/>
          </a:p>
          <a:p>
            <a:pPr indent="0" lvl="0" marL="0" rtl="0" algn="l">
              <a:lnSpc>
                <a:spcPct val="115000"/>
              </a:lnSpc>
              <a:spcBef>
                <a:spcPts val="1067"/>
              </a:spcBef>
              <a:spcAft>
                <a:spcPts val="0"/>
              </a:spcAft>
              <a:buSzPts val="2400"/>
              <a:buNone/>
            </a:pPr>
            <a:r>
              <a:t/>
            </a:r>
            <a:endParaRPr sz="2000"/>
          </a:p>
          <a:p>
            <a:pPr indent="0" lvl="0" marL="0" rtl="0" algn="l">
              <a:lnSpc>
                <a:spcPct val="115000"/>
              </a:lnSpc>
              <a:spcBef>
                <a:spcPts val="1067"/>
              </a:spcBef>
              <a:spcAft>
                <a:spcPts val="0"/>
              </a:spcAft>
              <a:buSzPts val="2400"/>
              <a:buNone/>
            </a:pPr>
            <a:r>
              <a:rPr b="1" lang="en-US" sz="2000"/>
              <a:t>Date:</a:t>
            </a:r>
            <a:r>
              <a:rPr lang="en-US" sz="2000"/>
              <a:t> Saturday, May 11 2:30 - 5:00 PM </a:t>
            </a:r>
            <a:endParaRPr sz="2000"/>
          </a:p>
          <a:p>
            <a:pPr indent="-414855" lvl="0" marL="609584" rtl="0" algn="l">
              <a:lnSpc>
                <a:spcPct val="115000"/>
              </a:lnSpc>
              <a:spcBef>
                <a:spcPts val="1600"/>
              </a:spcBef>
              <a:spcAft>
                <a:spcPts val="0"/>
              </a:spcAft>
              <a:buClr>
                <a:srgbClr val="424242"/>
              </a:buClr>
              <a:buSzPts val="1300"/>
              <a:buFont typeface="Verdana"/>
              <a:buChar char="●"/>
            </a:pPr>
            <a:r>
              <a:rPr lang="en-US" sz="1733">
                <a:solidFill>
                  <a:srgbClr val="424242"/>
                </a:solidFill>
                <a:highlight>
                  <a:srgbClr val="FFFFFF"/>
                </a:highlight>
              </a:rPr>
              <a:t>2:30 – 3:30 Exhibition of Cycle 1 Projects and Reception</a:t>
            </a:r>
            <a:endParaRPr sz="1733">
              <a:solidFill>
                <a:srgbClr val="424242"/>
              </a:solidFill>
              <a:highlight>
                <a:srgbClr val="FFFFFF"/>
              </a:highlight>
            </a:endParaRPr>
          </a:p>
          <a:p>
            <a:pPr indent="-414855" lvl="0" marL="609584" rtl="0" algn="l">
              <a:lnSpc>
                <a:spcPct val="115000"/>
              </a:lnSpc>
              <a:spcBef>
                <a:spcPts val="0"/>
              </a:spcBef>
              <a:spcAft>
                <a:spcPts val="0"/>
              </a:spcAft>
              <a:buClr>
                <a:srgbClr val="424242"/>
              </a:buClr>
              <a:buSzPts val="1300"/>
              <a:buFont typeface="Verdana"/>
              <a:buChar char="●"/>
            </a:pPr>
            <a:r>
              <a:rPr lang="en-US" sz="1733">
                <a:solidFill>
                  <a:srgbClr val="424242"/>
                </a:solidFill>
                <a:highlight>
                  <a:srgbClr val="FFFFFF"/>
                </a:highlight>
              </a:rPr>
              <a:t>3:30 – 5:00 Recognition of Partners, Volunteers, and Champions</a:t>
            </a:r>
            <a:endParaRPr sz="1733"/>
          </a:p>
          <a:p>
            <a:pPr indent="0" lvl="0" marL="0" rtl="0" algn="l">
              <a:lnSpc>
                <a:spcPct val="115000"/>
              </a:lnSpc>
              <a:spcBef>
                <a:spcPts val="1600"/>
              </a:spcBef>
              <a:spcAft>
                <a:spcPts val="0"/>
              </a:spcAft>
              <a:buSzPts val="2400"/>
              <a:buNone/>
            </a:pPr>
            <a:r>
              <a:rPr b="1" lang="en-US" sz="2000"/>
              <a:t>Location:</a:t>
            </a:r>
            <a:r>
              <a:rPr lang="en-US" sz="2000"/>
              <a:t> Brooklyn Academy of Music (BAM) Fishman Theater</a:t>
            </a:r>
            <a:endParaRPr sz="2000"/>
          </a:p>
          <a:p>
            <a:pPr indent="0" lvl="0" marL="0" rtl="0" algn="l">
              <a:lnSpc>
                <a:spcPct val="115000"/>
              </a:lnSpc>
              <a:spcBef>
                <a:spcPts val="1333"/>
              </a:spcBef>
              <a:spcAft>
                <a:spcPts val="0"/>
              </a:spcAft>
              <a:buSzPts val="2400"/>
              <a:buNone/>
            </a:pPr>
            <a:r>
              <a:rPr b="1" lang="en-US" sz="2000"/>
              <a:t>RSVP: </a:t>
            </a:r>
            <a:r>
              <a:rPr b="1" lang="en-US" sz="2000" u="sng">
                <a:solidFill>
                  <a:schemeClr val="hlink"/>
                </a:solidFill>
                <a:hlinkClick r:id="rId3"/>
              </a:rPr>
              <a:t>Here!</a:t>
            </a:r>
            <a:endParaRPr b="1" sz="2000">
              <a:solidFill>
                <a:srgbClr val="8CC63E"/>
              </a:solidFill>
            </a:endParaRPr>
          </a:p>
          <a:p>
            <a:pPr indent="0" lvl="0" marL="0" rtl="0" algn="l">
              <a:lnSpc>
                <a:spcPct val="115000"/>
              </a:lnSpc>
              <a:spcBef>
                <a:spcPts val="1067"/>
              </a:spcBef>
              <a:spcAft>
                <a:spcPts val="0"/>
              </a:spcAft>
              <a:buSzPts val="2400"/>
              <a:buNone/>
            </a:pPr>
            <a:r>
              <a:t/>
            </a:r>
            <a:endParaRPr sz="2000"/>
          </a:p>
          <a:p>
            <a:pPr indent="0" lvl="0" marL="0" rtl="0" algn="l">
              <a:lnSpc>
                <a:spcPct val="115000"/>
              </a:lnSpc>
              <a:spcBef>
                <a:spcPts val="1067"/>
              </a:spcBef>
              <a:spcAft>
                <a:spcPts val="0"/>
              </a:spcAft>
              <a:buSzPts val="2400"/>
              <a:buNone/>
            </a:pPr>
            <a:r>
              <a:t/>
            </a:r>
            <a:endParaRPr sz="2000"/>
          </a:p>
        </p:txBody>
      </p:sp>
      <p:sp>
        <p:nvSpPr>
          <p:cNvPr id="355" name="Google Shape;355;g2cec04b5ded_0_255"/>
          <p:cNvSpPr txBox="1"/>
          <p:nvPr>
            <p:ph idx="2" type="body"/>
          </p:nvPr>
        </p:nvSpPr>
        <p:spPr>
          <a:xfrm>
            <a:off x="1804567" y="923661"/>
            <a:ext cx="8019900" cy="686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Vote Phase Timeline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cec04b5ded_0_342"/>
          <p:cNvSpPr txBox="1"/>
          <p:nvPr>
            <p:ph idx="1" type="body"/>
          </p:nvPr>
        </p:nvSpPr>
        <p:spPr>
          <a:xfrm>
            <a:off x="1814500" y="2042767"/>
            <a:ext cx="9666300" cy="3892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67"/>
              </a:spcBef>
              <a:spcAft>
                <a:spcPts val="0"/>
              </a:spcAft>
              <a:buSzPts val="2400"/>
              <a:buNone/>
            </a:pPr>
            <a:r>
              <a:t/>
            </a:r>
            <a:endParaRPr sz="2000"/>
          </a:p>
          <a:p>
            <a:pPr indent="0" lvl="0" marL="0" rtl="0" algn="l">
              <a:lnSpc>
                <a:spcPct val="115000"/>
              </a:lnSpc>
              <a:spcBef>
                <a:spcPts val="1067"/>
              </a:spcBef>
              <a:spcAft>
                <a:spcPts val="0"/>
              </a:spcAft>
              <a:buSzPts val="2400"/>
              <a:buNone/>
            </a:pPr>
            <a:r>
              <a:t/>
            </a:r>
            <a:endParaRPr sz="2000"/>
          </a:p>
        </p:txBody>
      </p:sp>
      <p:sp>
        <p:nvSpPr>
          <p:cNvPr id="361" name="Google Shape;361;g2cec04b5ded_0_342"/>
          <p:cNvSpPr txBox="1"/>
          <p:nvPr>
            <p:ph idx="2" type="body"/>
          </p:nvPr>
        </p:nvSpPr>
        <p:spPr>
          <a:xfrm>
            <a:off x="1804567" y="923661"/>
            <a:ext cx="8019900" cy="686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Flagship Events</a:t>
            </a:r>
            <a:endParaRPr/>
          </a:p>
        </p:txBody>
      </p:sp>
      <p:sp>
        <p:nvSpPr>
          <p:cNvPr id="362" name="Google Shape;362;g2cec04b5ded_0_342"/>
          <p:cNvSpPr txBox="1"/>
          <p:nvPr/>
        </p:nvSpPr>
        <p:spPr>
          <a:xfrm>
            <a:off x="1966900" y="2195167"/>
            <a:ext cx="9666300" cy="3892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67"/>
              </a:spcBef>
              <a:spcAft>
                <a:spcPts val="0"/>
              </a:spcAft>
              <a:buClr>
                <a:schemeClr val="dk1"/>
              </a:buClr>
              <a:buSzPts val="2400"/>
              <a:buFont typeface="Arial"/>
              <a:buNone/>
            </a:pPr>
            <a:r>
              <a:rPr b="0" i="0" lang="en-US" sz="2000" u="none" cap="none" strike="noStrike">
                <a:solidFill>
                  <a:schemeClr val="dk1"/>
                </a:solidFill>
                <a:latin typeface="Verdana"/>
                <a:ea typeface="Verdana"/>
                <a:cs typeface="Verdana"/>
                <a:sym typeface="Verdana"/>
              </a:rPr>
              <a:t>We will also have 5 Flagship events!</a:t>
            </a:r>
            <a:endParaRPr b="0" i="1" sz="2000" u="none" cap="none" strike="noStrike">
              <a:solidFill>
                <a:schemeClr val="dk1"/>
              </a:solidFill>
              <a:latin typeface="Verdana"/>
              <a:ea typeface="Verdana"/>
              <a:cs typeface="Verdana"/>
              <a:sym typeface="Verdana"/>
            </a:endParaRPr>
          </a:p>
          <a:p>
            <a:pPr indent="0" lvl="0" marL="0" marR="0" rtl="0" algn="l">
              <a:lnSpc>
                <a:spcPct val="115000"/>
              </a:lnSpc>
              <a:spcBef>
                <a:spcPts val="1067"/>
              </a:spcBef>
              <a:spcAft>
                <a:spcPts val="0"/>
              </a:spcAft>
              <a:buClr>
                <a:schemeClr val="dk1"/>
              </a:buClr>
              <a:buSzPts val="2400"/>
              <a:buFont typeface="Arial"/>
              <a:buNone/>
            </a:pPr>
            <a:r>
              <a:rPr b="0" i="0" lang="en-US" sz="2000" u="none" cap="none" strike="noStrike">
                <a:solidFill>
                  <a:schemeClr val="dk1"/>
                </a:solidFill>
                <a:latin typeface="Verdana"/>
                <a:ea typeface="Verdana"/>
                <a:cs typeface="Verdana"/>
                <a:sym typeface="Verdana"/>
              </a:rPr>
              <a:t>May 18 – Hudson River Submerge Festival </a:t>
            </a:r>
            <a:endParaRPr/>
          </a:p>
          <a:p>
            <a:pPr indent="0" lvl="0" marL="0" marR="0" rtl="0" algn="l">
              <a:lnSpc>
                <a:spcPct val="115000"/>
              </a:lnSpc>
              <a:spcBef>
                <a:spcPts val="1067"/>
              </a:spcBef>
              <a:spcAft>
                <a:spcPts val="0"/>
              </a:spcAft>
              <a:buClr>
                <a:schemeClr val="dk1"/>
              </a:buClr>
              <a:buSzPts val="2400"/>
              <a:buFont typeface="Arial"/>
              <a:buNone/>
            </a:pPr>
            <a:r>
              <a:rPr b="0" i="0" lang="en-US" sz="2000" u="none" cap="none" strike="noStrike">
                <a:solidFill>
                  <a:schemeClr val="dk1"/>
                </a:solidFill>
                <a:latin typeface="Verdana"/>
                <a:ea typeface="Verdana"/>
                <a:cs typeface="Verdana"/>
                <a:sym typeface="Verdana"/>
              </a:rPr>
              <a:t>May 19 – Bronx Week Festival and Parade</a:t>
            </a:r>
            <a:endParaRPr/>
          </a:p>
          <a:p>
            <a:pPr indent="0" lvl="0" marL="0" marR="0" rtl="0" algn="l">
              <a:lnSpc>
                <a:spcPct val="115000"/>
              </a:lnSpc>
              <a:spcBef>
                <a:spcPts val="1067"/>
              </a:spcBef>
              <a:spcAft>
                <a:spcPts val="0"/>
              </a:spcAft>
              <a:buClr>
                <a:schemeClr val="dk1"/>
              </a:buClr>
              <a:buSzPts val="2400"/>
              <a:buFont typeface="Arial"/>
              <a:buNone/>
            </a:pPr>
            <a:r>
              <a:rPr b="0" i="0" lang="en-US" sz="2000" u="none" cap="none" strike="noStrike">
                <a:solidFill>
                  <a:schemeClr val="dk1"/>
                </a:solidFill>
                <a:latin typeface="Verdana"/>
                <a:ea typeface="Verdana"/>
                <a:cs typeface="Verdana"/>
                <a:sym typeface="Verdana"/>
              </a:rPr>
              <a:t>June 2 – Queens Pride Parade</a:t>
            </a:r>
            <a:endParaRPr/>
          </a:p>
          <a:p>
            <a:pPr indent="0" lvl="0" marL="0" marR="0" rtl="0" algn="l">
              <a:lnSpc>
                <a:spcPct val="115000"/>
              </a:lnSpc>
              <a:spcBef>
                <a:spcPts val="1067"/>
              </a:spcBef>
              <a:spcAft>
                <a:spcPts val="0"/>
              </a:spcAft>
              <a:buClr>
                <a:schemeClr val="dk1"/>
              </a:buClr>
              <a:buSzPts val="2400"/>
              <a:buFont typeface="Arial"/>
              <a:buNone/>
            </a:pPr>
            <a:r>
              <a:rPr b="0" i="0" lang="en-US" sz="2000" u="none" cap="none" strike="noStrike">
                <a:solidFill>
                  <a:schemeClr val="dk1"/>
                </a:solidFill>
                <a:latin typeface="Verdana"/>
                <a:ea typeface="Verdana"/>
                <a:cs typeface="Verdana"/>
                <a:sym typeface="Verdana"/>
              </a:rPr>
              <a:t>June 8 – Staten Island Family Fun Day</a:t>
            </a:r>
            <a:endParaRPr/>
          </a:p>
          <a:p>
            <a:pPr indent="0" lvl="0" marL="0" marR="0" rtl="0" algn="l">
              <a:lnSpc>
                <a:spcPct val="115000"/>
              </a:lnSpc>
              <a:spcBef>
                <a:spcPts val="1067"/>
              </a:spcBef>
              <a:spcAft>
                <a:spcPts val="0"/>
              </a:spcAft>
              <a:buClr>
                <a:schemeClr val="dk1"/>
              </a:buClr>
              <a:buSzPts val="2400"/>
              <a:buFont typeface="Arial"/>
              <a:buNone/>
            </a:pPr>
            <a:r>
              <a:rPr b="0" i="0" lang="en-US" sz="2000" u="none" cap="none" strike="noStrike">
                <a:solidFill>
                  <a:schemeClr val="dk1"/>
                </a:solidFill>
                <a:latin typeface="Verdana"/>
                <a:ea typeface="Verdana"/>
                <a:cs typeface="Verdana"/>
                <a:sym typeface="Verdana"/>
              </a:rPr>
              <a:t>June 9 – Puerto Rican Day Parade</a:t>
            </a:r>
            <a:endParaRPr/>
          </a:p>
        </p:txBody>
      </p:sp>
      <p:pic>
        <p:nvPicPr>
          <p:cNvPr id="363" name="Google Shape;363;g2cec04b5ded_0_342"/>
          <p:cNvPicPr preferRelativeResize="0"/>
          <p:nvPr/>
        </p:nvPicPr>
        <p:blipFill rotWithShape="1">
          <a:blip r:embed="rId3">
            <a:alphaModFix/>
          </a:blip>
          <a:srcRect b="0" l="0" r="0" t="0"/>
          <a:stretch/>
        </p:blipFill>
        <p:spPr>
          <a:xfrm>
            <a:off x="6160946" y="1266861"/>
            <a:ext cx="2722962" cy="533763"/>
          </a:xfrm>
          <a:prstGeom prst="rect">
            <a:avLst/>
          </a:prstGeom>
          <a:noFill/>
          <a:ln>
            <a:noFill/>
          </a:ln>
        </p:spPr>
      </p:pic>
      <p:pic>
        <p:nvPicPr>
          <p:cNvPr id="364" name="Google Shape;364;g2cec04b5ded_0_342"/>
          <p:cNvPicPr preferRelativeResize="0"/>
          <p:nvPr/>
        </p:nvPicPr>
        <p:blipFill rotWithShape="1">
          <a:blip r:embed="rId4">
            <a:alphaModFix/>
          </a:blip>
          <a:srcRect b="0" l="0" r="0" t="0"/>
          <a:stretch/>
        </p:blipFill>
        <p:spPr>
          <a:xfrm>
            <a:off x="8897556" y="2088813"/>
            <a:ext cx="2091819" cy="1485002"/>
          </a:xfrm>
          <a:prstGeom prst="rect">
            <a:avLst/>
          </a:prstGeom>
          <a:noFill/>
          <a:ln>
            <a:noFill/>
          </a:ln>
        </p:spPr>
      </p:pic>
      <p:pic>
        <p:nvPicPr>
          <p:cNvPr id="365" name="Google Shape;365;g2cec04b5ded_0_342"/>
          <p:cNvPicPr preferRelativeResize="0"/>
          <p:nvPr/>
        </p:nvPicPr>
        <p:blipFill rotWithShape="1">
          <a:blip r:embed="rId5">
            <a:alphaModFix/>
          </a:blip>
          <a:srcRect b="0" l="0" r="0" t="0"/>
          <a:stretch/>
        </p:blipFill>
        <p:spPr>
          <a:xfrm>
            <a:off x="7775289" y="3739863"/>
            <a:ext cx="1390844" cy="1057423"/>
          </a:xfrm>
          <a:prstGeom prst="rect">
            <a:avLst/>
          </a:prstGeom>
          <a:noFill/>
          <a:ln>
            <a:noFill/>
          </a:ln>
        </p:spPr>
      </p:pic>
      <p:pic>
        <p:nvPicPr>
          <p:cNvPr id="366" name="Google Shape;366;g2cec04b5ded_0_342"/>
          <p:cNvPicPr preferRelativeResize="0"/>
          <p:nvPr/>
        </p:nvPicPr>
        <p:blipFill rotWithShape="1">
          <a:blip r:embed="rId6">
            <a:alphaModFix/>
          </a:blip>
          <a:srcRect b="0" l="0" r="0" t="0"/>
          <a:stretch/>
        </p:blipFill>
        <p:spPr>
          <a:xfrm>
            <a:off x="6647700" y="5046332"/>
            <a:ext cx="2210394" cy="1457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cec04b5ded_0_521"/>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7200"/>
              <a:buFont typeface="Verdana"/>
              <a:buNone/>
            </a:pPr>
            <a:r>
              <a:rPr lang="en-US"/>
              <a:t>The Ballots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2cec04b5ded_0_607"/>
          <p:cNvSpPr txBox="1"/>
          <p:nvPr>
            <p:ph idx="2" type="body"/>
          </p:nvPr>
        </p:nvSpPr>
        <p:spPr>
          <a:xfrm>
            <a:off x="1804567" y="923661"/>
            <a:ext cx="8019900" cy="675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Project Allocations 2024</a:t>
            </a:r>
            <a:endParaRPr/>
          </a:p>
        </p:txBody>
      </p:sp>
      <p:graphicFrame>
        <p:nvGraphicFramePr>
          <p:cNvPr id="377" name="Google Shape;377;g2cec04b5ded_0_607"/>
          <p:cNvGraphicFramePr/>
          <p:nvPr/>
        </p:nvGraphicFramePr>
        <p:xfrm>
          <a:off x="1893485" y="1830533"/>
          <a:ext cx="3000000" cy="3000000"/>
        </p:xfrm>
        <a:graphic>
          <a:graphicData uri="http://schemas.openxmlformats.org/drawingml/2006/table">
            <a:tbl>
              <a:tblPr>
                <a:noFill/>
                <a:tableStyleId>{30B851BC-C58D-49FA-B760-FE96CF117CD0}</a:tableStyleId>
              </a:tblPr>
              <a:tblGrid>
                <a:gridCol w="1986575"/>
                <a:gridCol w="2121175"/>
                <a:gridCol w="2451600"/>
                <a:gridCol w="2644500"/>
              </a:tblGrid>
              <a:tr h="79247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Borough</a:t>
                      </a:r>
                      <a:endParaRPr b="1" sz="1600" u="none" cap="none" strike="noStrike">
                        <a:latin typeface="Verdana"/>
                        <a:ea typeface="Verdana"/>
                        <a:cs typeface="Verdana"/>
                        <a:sym typeface="Verdana"/>
                      </a:endParaRPr>
                    </a:p>
                  </a:txBody>
                  <a:tcPr marT="152400" marB="152400" marR="152400" marL="152400">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Funding per Project</a:t>
                      </a:r>
                      <a:endParaRPr b="1" sz="1600" u="none" cap="none" strike="noStrike">
                        <a:latin typeface="Verdana"/>
                        <a:ea typeface="Verdana"/>
                        <a:cs typeface="Verdana"/>
                        <a:sym typeface="Verdana"/>
                      </a:endParaRPr>
                    </a:p>
                  </a:txBody>
                  <a:tcPr marT="152400" marB="152400" marR="152400" marL="152400">
                    <a:lnR cap="flat" cmpd="sng" w="12700">
                      <a:solidFill>
                        <a:srgbClr val="9E9E9E"/>
                      </a:solidFill>
                      <a:prstDash val="solid"/>
                      <a:round/>
                      <a:headEnd len="sm" w="sm" type="none"/>
                      <a:tailEnd len="sm" w="sm" type="none"/>
                    </a:lnR>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 of Projects on the Ballot</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B cap="flat" cmpd="sng" w="12700">
                      <a:solidFill>
                        <a:srgbClr val="9E9E9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 of Projects Funded</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solidFill>
                      <a:schemeClr val="accent2"/>
                    </a:solidFill>
                  </a:tcPr>
                </a:tc>
              </a:tr>
              <a:tr h="548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Brooklyn</a:t>
                      </a:r>
                      <a:endParaRPr b="1" sz="1600" u="none" cap="none" strike="noStrike">
                        <a:latin typeface="Verdana"/>
                        <a:ea typeface="Verdana"/>
                        <a:cs typeface="Verdana"/>
                        <a:sym typeface="Verdana"/>
                      </a:endParaRPr>
                    </a:p>
                  </a:txBody>
                  <a:tcPr marT="152400" marB="152400" marR="152400" marL="152400">
                    <a:lnR cap="flat" cmpd="sng" w="12700">
                      <a:solidFill>
                        <a:srgbClr val="9E9E9E"/>
                      </a:solidFill>
                      <a:prstDash val="solid"/>
                      <a:round/>
                      <a:headEnd len="sm" w="sm" type="none"/>
                      <a:tailEnd len="sm" w="sm" type="none"/>
                    </a:lnR>
                    <a:lnB cap="flat" cmpd="sng" w="12700">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$200,000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5</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tcPr>
                </a:tc>
              </a:tr>
              <a:tr h="548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Bronx</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$174,000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5</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B cap="flat" cmpd="sng" w="12700">
                      <a:solidFill>
                        <a:srgbClr val="9E9E9E"/>
                      </a:solidFill>
                      <a:prstDash val="solid"/>
                      <a:round/>
                      <a:headEnd len="sm" w="sm" type="none"/>
                      <a:tailEnd len="sm" w="sm" type="none"/>
                    </a:lnB>
                  </a:tcPr>
                </a:tc>
              </a:tr>
              <a:tr h="548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Queens</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$170,000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5</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r>
              <a:tr h="548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Manhattan</a:t>
                      </a:r>
                      <a:endParaRPr b="1" sz="1600" u="none" cap="none" strike="noStrike">
                        <a:latin typeface="Verdana"/>
                        <a:ea typeface="Verdana"/>
                        <a:cs typeface="Verdana"/>
                        <a:sym typeface="Verdana"/>
                      </a:endParaRPr>
                    </a:p>
                  </a:txBody>
                  <a:tcPr marT="152400" marB="152400" marR="152400" marL="152400">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$150,000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4</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tcPr>
                </a:tc>
              </a:tr>
              <a:tr h="548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Staten Island</a:t>
                      </a:r>
                      <a:endParaRPr b="1" sz="1600" u="none" cap="none" strike="noStrike">
                        <a:latin typeface="Verdana"/>
                        <a:ea typeface="Verdana"/>
                        <a:cs typeface="Verdana"/>
                        <a:sym typeface="Verdana"/>
                      </a:endParaRPr>
                    </a:p>
                  </a:txBody>
                  <a:tcPr marT="152400" marB="152400" marR="152400" marL="152400">
                    <a:lnR cap="flat" cmpd="sng" w="12700">
                      <a:solidFill>
                        <a:srgbClr val="9E9E9E"/>
                      </a:solidFill>
                      <a:prstDash val="solid"/>
                      <a:round/>
                      <a:headEnd len="sm" w="sm" type="none"/>
                      <a:tailEnd len="sm" w="sm" type="none"/>
                    </a:lnR>
                    <a:solidFill>
                      <a:srgbClr val="FFF2C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$180,000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6</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1</a:t>
                      </a:r>
                      <a:endParaRPr b="1"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tcPr>
                </a:tc>
              </a:tr>
              <a:tr h="548650">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Total</a:t>
                      </a:r>
                      <a:endParaRPr b="1" sz="1600" u="none" cap="none" strike="noStrike">
                        <a:latin typeface="Verdana"/>
                        <a:ea typeface="Verdana"/>
                        <a:cs typeface="Verdana"/>
                        <a:sym typeface="Verdana"/>
                      </a:endParaRPr>
                    </a:p>
                  </a:txBody>
                  <a:tcPr marT="152400" marB="152400" marR="152400" marL="152400">
                    <a:solidFill>
                      <a:srgbClr val="D9D9D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$3,500,000</a:t>
                      </a:r>
                      <a:endParaRPr b="1" sz="1600" u="none" cap="none" strike="noStrike">
                        <a:latin typeface="Verdana"/>
                        <a:ea typeface="Verdana"/>
                        <a:cs typeface="Verdana"/>
                        <a:sym typeface="Verdana"/>
                      </a:endParaRPr>
                    </a:p>
                  </a:txBody>
                  <a:tcPr marT="152400" marB="152400" marR="152400" marL="152400">
                    <a:lnR cap="flat" cmpd="sng" w="12700">
                      <a:solidFill>
                        <a:srgbClr val="9E9E9E"/>
                      </a:solidFill>
                      <a:prstDash val="solid"/>
                      <a:round/>
                      <a:headEnd len="sm" w="sm" type="none"/>
                      <a:tailEnd len="sm" w="sm" type="none"/>
                    </a:lnR>
                    <a:solidFill>
                      <a:srgbClr val="D9D9D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Verdana"/>
                          <a:ea typeface="Verdana"/>
                          <a:cs typeface="Verdana"/>
                          <a:sym typeface="Verdana"/>
                        </a:rPr>
                        <a:t>46</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rgbClr val="D9D9D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Verdana"/>
                          <a:ea typeface="Verdana"/>
                          <a:cs typeface="Verdana"/>
                          <a:sym typeface="Verdana"/>
                        </a:rPr>
                        <a:t>20</a:t>
                      </a:r>
                      <a:endParaRPr sz="1600" u="none" cap="none" strike="noStrike">
                        <a:latin typeface="Verdana"/>
                        <a:ea typeface="Verdana"/>
                        <a:cs typeface="Verdana"/>
                        <a:sym typeface="Verdana"/>
                      </a:endParaRPr>
                    </a:p>
                  </a:txBody>
                  <a:tcPr marT="152400" marB="152400" marR="152400" marL="1524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solidFill>
                      <a:srgbClr val="D9D9D9"/>
                    </a:solidFill>
                  </a:tcPr>
                </a:tc>
              </a:tr>
            </a:tbl>
          </a:graphicData>
        </a:graphic>
      </p:graphicFrame>
      <p:sp>
        <p:nvSpPr>
          <p:cNvPr id="378" name="Google Shape;378;g2cec04b5ded_0_607"/>
          <p:cNvSpPr txBox="1"/>
          <p:nvPr/>
        </p:nvSpPr>
        <p:spPr>
          <a:xfrm>
            <a:off x="1749200" y="6191633"/>
            <a:ext cx="7538400" cy="4029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1" lang="en-US" sz="1333" u="none" cap="none" strike="noStrike">
                <a:solidFill>
                  <a:schemeClr val="dk1"/>
                </a:solidFill>
                <a:latin typeface="Verdana"/>
                <a:ea typeface="Verdana"/>
                <a:cs typeface="Verdana"/>
                <a:sym typeface="Verdana"/>
              </a:rPr>
              <a:t>*tentative based on Mayor’s Executive plan</a:t>
            </a:r>
            <a:endParaRPr b="0" i="1" sz="1333" u="none" cap="none" strike="noStrike">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a057c19e2e_0_0"/>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Technology &amp; Housekeeping</a:t>
            </a:r>
            <a:endParaRPr b="1" i="0" sz="2800" u="none" cap="none" strike="noStrike">
              <a:solidFill>
                <a:schemeClr val="dk1"/>
              </a:solidFill>
              <a:latin typeface="Verdana"/>
              <a:ea typeface="Verdana"/>
              <a:cs typeface="Verdana"/>
              <a:sym typeface="Verdana"/>
            </a:endParaRPr>
          </a:p>
        </p:txBody>
      </p:sp>
      <p:sp>
        <p:nvSpPr>
          <p:cNvPr id="233" name="Google Shape;233;g2a057c19e2e_0_0"/>
          <p:cNvSpPr txBox="1"/>
          <p:nvPr/>
        </p:nvSpPr>
        <p:spPr>
          <a:xfrm>
            <a:off x="792900" y="1411650"/>
            <a:ext cx="10935600" cy="454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0" lang="en-US" sz="1500" u="none" cap="none" strike="noStrike">
                <a:solidFill>
                  <a:schemeClr val="dk1"/>
                </a:solidFill>
                <a:highlight>
                  <a:schemeClr val="lt1"/>
                </a:highlight>
                <a:latin typeface="Verdana"/>
                <a:ea typeface="Verdana"/>
                <a:cs typeface="Verdana"/>
                <a:sym typeface="Verdana"/>
              </a:rPr>
              <a:t>To Commissioners:</a:t>
            </a:r>
            <a:endParaRPr b="1" i="0" sz="1500" u="none" cap="none" strike="noStrike">
              <a:solidFill>
                <a:schemeClr val="dk1"/>
              </a:solidFill>
              <a:highlight>
                <a:srgbClr val="FFFFFF"/>
              </a:highlight>
              <a:latin typeface="Verdana"/>
              <a:ea typeface="Verdana"/>
              <a:cs typeface="Verdana"/>
              <a:sym typeface="Verdana"/>
            </a:endParaRPr>
          </a:p>
          <a:p>
            <a:pPr indent="-285750" lvl="0" marL="285750" marR="0" rtl="0" algn="l">
              <a:lnSpc>
                <a:spcPct val="114999"/>
              </a:lnSpc>
              <a:spcBef>
                <a:spcPts val="0"/>
              </a:spcBef>
              <a:spcAft>
                <a:spcPts val="0"/>
              </a:spcAft>
              <a:buClr>
                <a:srgbClr val="000000"/>
              </a:buClr>
              <a:buSzPts val="1500"/>
              <a:buFont typeface="Verdana"/>
              <a:buChar char="•"/>
            </a:pPr>
            <a:r>
              <a:rPr i="0" lang="en-US" sz="1500" u="none" cap="none" strike="noStrike">
                <a:solidFill>
                  <a:schemeClr val="dk1"/>
                </a:solidFill>
                <a:highlight>
                  <a:srgbClr val="FFFFFF"/>
                </a:highlight>
                <a:latin typeface="Verdana"/>
                <a:ea typeface="Verdana"/>
                <a:cs typeface="Verdana"/>
                <a:sym typeface="Verdana"/>
              </a:rPr>
              <a:t>In-Person Participants:Please mute your microphone when you're not speaking and turn it on when needed</a:t>
            </a:r>
            <a:endParaRPr b="1" i="0" sz="1500" u="none" cap="none" strike="noStrike">
              <a:solidFill>
                <a:schemeClr val="dk1"/>
              </a:solidFill>
              <a:highlight>
                <a:srgbClr val="FFFFFF"/>
              </a:highlight>
              <a:latin typeface="Verdana"/>
              <a:ea typeface="Verdana"/>
              <a:cs typeface="Verdana"/>
              <a:sym typeface="Verdana"/>
            </a:endParaRPr>
          </a:p>
          <a:p>
            <a:pPr indent="-285750" lvl="0" marL="285750" marR="0" rtl="0" algn="l">
              <a:lnSpc>
                <a:spcPct val="114999"/>
              </a:lnSpc>
              <a:spcBef>
                <a:spcPts val="0"/>
              </a:spcBef>
              <a:spcAft>
                <a:spcPts val="0"/>
              </a:spcAft>
              <a:buClr>
                <a:srgbClr val="000000"/>
              </a:buClr>
              <a:buSzPts val="1500"/>
              <a:buFont typeface="Verdana"/>
              <a:buChar char="•"/>
            </a:pPr>
            <a:r>
              <a:rPr i="0" lang="en-US" sz="1500" u="none" cap="none" strike="noStrike">
                <a:solidFill>
                  <a:schemeClr val="dk1"/>
                </a:solidFill>
                <a:highlight>
                  <a:srgbClr val="FFFFFF"/>
                </a:highlight>
                <a:latin typeface="Verdana"/>
                <a:ea typeface="Verdana"/>
                <a:cs typeface="Verdana"/>
                <a:sym typeface="Verdana"/>
              </a:rPr>
              <a:t>To Online Participants: Please mute your microphone when you're not speaking. Feel free to unmute and let us know when you'd like to offer a comment, since we cannot see you. </a:t>
            </a:r>
            <a:endParaRPr sz="1500">
              <a:latin typeface="Verdana"/>
              <a:ea typeface="Verdana"/>
              <a:cs typeface="Verdana"/>
              <a:sym typeface="Verdana"/>
            </a:endParaRPr>
          </a:p>
          <a:p>
            <a:pPr indent="-190500" lvl="0" marL="285750" marR="0" rtl="0" algn="l">
              <a:lnSpc>
                <a:spcPct val="114999"/>
              </a:lnSpc>
              <a:spcBef>
                <a:spcPts val="0"/>
              </a:spcBef>
              <a:spcAft>
                <a:spcPts val="0"/>
              </a:spcAft>
              <a:buClr>
                <a:srgbClr val="000000"/>
              </a:buClr>
              <a:buSzPts val="1500"/>
              <a:buFont typeface="Arial"/>
              <a:buNone/>
            </a:pPr>
            <a:r>
              <a:t/>
            </a:r>
            <a:endParaRPr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14999"/>
              </a:lnSpc>
              <a:spcBef>
                <a:spcPts val="0"/>
              </a:spcBef>
              <a:spcAft>
                <a:spcPts val="0"/>
              </a:spcAft>
              <a:buNone/>
            </a:pPr>
            <a:r>
              <a:rPr b="1" i="0" lang="en-US" sz="1500" u="none" cap="none" strike="noStrike">
                <a:solidFill>
                  <a:schemeClr val="dk1"/>
                </a:solidFill>
                <a:highlight>
                  <a:schemeClr val="lt1"/>
                </a:highlight>
                <a:latin typeface="Verdana"/>
                <a:ea typeface="Verdana"/>
                <a:cs typeface="Verdana"/>
                <a:sym typeface="Verdana"/>
              </a:rPr>
              <a:t>To All Participants: ​</a:t>
            </a:r>
            <a:endParaRPr b="1" i="0" sz="1500" u="none" cap="none" strike="noStrike">
              <a:solidFill>
                <a:schemeClr val="dk1"/>
              </a:solidFill>
              <a:highlight>
                <a:srgbClr val="FFFFFF"/>
              </a:highlight>
              <a:latin typeface="Verdana"/>
              <a:ea typeface="Verdana"/>
              <a:cs typeface="Verdana"/>
              <a:sym typeface="Verdana"/>
            </a:endParaRPr>
          </a:p>
          <a:p>
            <a:pPr indent="-323850" lvl="0" marL="457200" marR="0" rtl="0" algn="l">
              <a:lnSpc>
                <a:spcPct val="115000"/>
              </a:lnSpc>
              <a:spcBef>
                <a:spcPts val="0"/>
              </a:spcBef>
              <a:spcAft>
                <a:spcPts val="0"/>
              </a:spcAft>
              <a:buClr>
                <a:schemeClr val="dk1"/>
              </a:buClr>
              <a:buSzPts val="1500"/>
              <a:buFont typeface="Verdana"/>
              <a:buChar char="●"/>
            </a:pPr>
            <a:r>
              <a:rPr lang="en-US" sz="1500">
                <a:solidFill>
                  <a:schemeClr val="dk1"/>
                </a:solidFill>
                <a:highlight>
                  <a:schemeClr val="lt1"/>
                </a:highlight>
                <a:latin typeface="Verdana"/>
                <a:ea typeface="Verdana"/>
                <a:cs typeface="Verdana"/>
                <a:sym typeface="Verdana"/>
              </a:rPr>
              <a:t>Call participants in the order they have registered for public comment prior to meeting, then during today's meeting​</a:t>
            </a:r>
            <a:endParaRPr sz="1500">
              <a:solidFill>
                <a:schemeClr val="dk1"/>
              </a:solidFill>
              <a:highlight>
                <a:schemeClr val="lt1"/>
              </a:highlight>
              <a:latin typeface="Verdana"/>
              <a:ea typeface="Verdana"/>
              <a:cs typeface="Verdana"/>
              <a:sym typeface="Verdana"/>
            </a:endParaRPr>
          </a:p>
          <a:p>
            <a:pPr indent="-323850" lvl="0" marL="457200" marR="0" rtl="0" algn="l">
              <a:lnSpc>
                <a:spcPct val="115000"/>
              </a:lnSpc>
              <a:spcBef>
                <a:spcPts val="0"/>
              </a:spcBef>
              <a:spcAft>
                <a:spcPts val="0"/>
              </a:spcAft>
              <a:buClr>
                <a:schemeClr val="dk1"/>
              </a:buClr>
              <a:buSzPts val="1500"/>
              <a:buFont typeface="Verdana"/>
              <a:buChar char="●"/>
            </a:pPr>
            <a:r>
              <a:rPr lang="en-US" sz="1500">
                <a:solidFill>
                  <a:schemeClr val="dk1"/>
                </a:solidFill>
                <a:highlight>
                  <a:schemeClr val="lt1"/>
                </a:highlight>
                <a:latin typeface="Verdana"/>
                <a:ea typeface="Verdana"/>
                <a:cs typeface="Verdana"/>
                <a:sym typeface="Verdana"/>
              </a:rPr>
              <a:t>Closed Captioning:​ Closed Captioning will be displayed on the smaller screen​</a:t>
            </a:r>
            <a:endParaRPr i="0" sz="150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rPr i="0" lang="en-US" sz="1500" u="none" cap="none" strike="noStrike">
                <a:solidFill>
                  <a:schemeClr val="dk1"/>
                </a:solidFill>
                <a:highlight>
                  <a:schemeClr val="lt1"/>
                </a:highlight>
                <a:latin typeface="Verdana"/>
                <a:ea typeface="Verdana"/>
                <a:cs typeface="Verdana"/>
                <a:sym typeface="Verdana"/>
              </a:rPr>
              <a:t>​</a:t>
            </a:r>
            <a:endParaRPr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highlight>
                  <a:schemeClr val="lt1"/>
                </a:highlight>
                <a:latin typeface="Verdana"/>
                <a:ea typeface="Verdana"/>
                <a:cs typeface="Verdana"/>
                <a:sym typeface="Verdana"/>
              </a:rPr>
              <a:t>To In-Person Participants:​</a:t>
            </a:r>
            <a:endParaRPr i="0" sz="1500" u="none" cap="none" strike="noStrike">
              <a:solidFill>
                <a:schemeClr val="dk1"/>
              </a:solidFill>
              <a:highlight>
                <a:srgbClr val="FFFFFF"/>
              </a:highlight>
              <a:latin typeface="Verdana"/>
              <a:ea typeface="Verdana"/>
              <a:cs typeface="Verdana"/>
              <a:sym typeface="Verdana"/>
            </a:endParaRPr>
          </a:p>
          <a:p>
            <a:pPr indent="-323850" lvl="0" marL="457200" marR="0" rtl="0" algn="l">
              <a:lnSpc>
                <a:spcPct val="115000"/>
              </a:lnSpc>
              <a:spcBef>
                <a:spcPts val="0"/>
              </a:spcBef>
              <a:spcAft>
                <a:spcPts val="0"/>
              </a:spcAft>
              <a:buClr>
                <a:schemeClr val="dk1"/>
              </a:buClr>
              <a:buSzPts val="1500"/>
              <a:buFont typeface="Verdana"/>
              <a:buChar char="●"/>
            </a:pPr>
            <a:r>
              <a:rPr i="0" lang="en-US" sz="1500" u="none" cap="none" strike="noStrike">
                <a:solidFill>
                  <a:schemeClr val="dk1"/>
                </a:solidFill>
                <a:highlight>
                  <a:schemeClr val="lt1"/>
                </a:highlight>
                <a:latin typeface="Verdana"/>
                <a:ea typeface="Verdana"/>
                <a:cs typeface="Verdana"/>
                <a:sym typeface="Verdana"/>
              </a:rPr>
              <a:t>To submit a public comment, please add your name and affiliation to the sign in sheet by the door. We will call on you to speak in order received.​</a:t>
            </a:r>
            <a:endParaRPr i="0" sz="1500" u="none" cap="none" strike="noStrike">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1500"/>
              <a:buFont typeface="Arial"/>
              <a:buNone/>
            </a:pPr>
            <a:r>
              <a:t/>
            </a:r>
            <a:endParaRPr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500"/>
              <a:buFont typeface="Arial"/>
              <a:buNone/>
            </a:pPr>
            <a:r>
              <a:rPr b="1" i="0" lang="en-US" sz="1500" u="none" cap="none" strike="noStrike">
                <a:solidFill>
                  <a:schemeClr val="dk1"/>
                </a:solidFill>
                <a:highlight>
                  <a:schemeClr val="lt1"/>
                </a:highlight>
                <a:latin typeface="Verdana"/>
                <a:ea typeface="Verdana"/>
                <a:cs typeface="Verdana"/>
                <a:sym typeface="Verdana"/>
              </a:rPr>
              <a:t>To Online Participants:​</a:t>
            </a:r>
            <a:endParaRPr i="0" sz="1500" u="none" cap="none" strike="noStrike">
              <a:solidFill>
                <a:schemeClr val="dk1"/>
              </a:solidFill>
              <a:highlight>
                <a:srgbClr val="FFFFFF"/>
              </a:highlight>
              <a:latin typeface="Verdana"/>
              <a:ea typeface="Verdana"/>
              <a:cs typeface="Verdana"/>
              <a:sym typeface="Verdana"/>
            </a:endParaRPr>
          </a:p>
          <a:p>
            <a:pPr indent="-323850" lvl="0" marL="457200" marR="0" rtl="0" algn="l">
              <a:lnSpc>
                <a:spcPct val="115000"/>
              </a:lnSpc>
              <a:spcBef>
                <a:spcPts val="0"/>
              </a:spcBef>
              <a:spcAft>
                <a:spcPts val="0"/>
              </a:spcAft>
              <a:buClr>
                <a:schemeClr val="dk1"/>
              </a:buClr>
              <a:buSzPts val="1500"/>
              <a:buFont typeface="Verdana"/>
              <a:buChar char="●"/>
            </a:pPr>
            <a:r>
              <a:rPr i="0" lang="en-US" sz="1500" u="none" cap="none" strike="noStrike">
                <a:solidFill>
                  <a:schemeClr val="dk1"/>
                </a:solidFill>
                <a:highlight>
                  <a:schemeClr val="lt1"/>
                </a:highlight>
                <a:latin typeface="Verdana"/>
                <a:ea typeface="Verdana"/>
                <a:cs typeface="Verdana"/>
                <a:sym typeface="Verdana"/>
              </a:rPr>
              <a:t>To submit a public comment, please submit your name, affiliation, and public comment via email to info@civicengagement.nyc.gov or via text to 917-587-9103. We will read comments in order received.</a:t>
            </a:r>
            <a:endParaRPr i="0" sz="1500" u="none" cap="none" strike="noStrike">
              <a:solidFill>
                <a:schemeClr val="dk1"/>
              </a:solidFill>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Arial"/>
              <a:buNone/>
            </a:pPr>
            <a:r>
              <a:t/>
            </a:r>
            <a:endParaRPr i="0" sz="1500" u="none" cap="none" strike="noStrike">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2cec04b5ded_0_695"/>
          <p:cNvSpPr txBox="1"/>
          <p:nvPr>
            <p:ph idx="1" type="body"/>
          </p:nvPr>
        </p:nvSpPr>
        <p:spPr>
          <a:xfrm>
            <a:off x="1814533" y="2245971"/>
            <a:ext cx="9267600" cy="1727700"/>
          </a:xfrm>
          <a:prstGeom prst="rect">
            <a:avLst/>
          </a:prstGeom>
          <a:noFill/>
          <a:ln>
            <a:noFill/>
          </a:ln>
        </p:spPr>
        <p:txBody>
          <a:bodyPr anchorCtr="0" anchor="t" bIns="45700" lIns="91425" spcFirstLastPara="1" rIns="91425" wrap="square" tIns="45700">
            <a:noAutofit/>
          </a:bodyPr>
          <a:lstStyle/>
          <a:p>
            <a:pPr indent="-431788" lvl="0" marL="609584" rtl="0" algn="l">
              <a:lnSpc>
                <a:spcPct val="100000"/>
              </a:lnSpc>
              <a:spcBef>
                <a:spcPts val="0"/>
              </a:spcBef>
              <a:spcAft>
                <a:spcPts val="0"/>
              </a:spcAft>
              <a:buSzPts val="1500"/>
              <a:buAutoNum type="arabicPeriod"/>
            </a:pPr>
            <a:r>
              <a:rPr lang="en-US" sz="2000"/>
              <a:t>Residents can only vote one time, but for as many projects as they like on their ballot.</a:t>
            </a:r>
            <a:endParaRPr sz="2000"/>
          </a:p>
          <a:p>
            <a:pPr indent="-431788" lvl="0" marL="609584" rtl="0" algn="l">
              <a:lnSpc>
                <a:spcPct val="100000"/>
              </a:lnSpc>
              <a:spcBef>
                <a:spcPts val="1333"/>
              </a:spcBef>
              <a:spcAft>
                <a:spcPts val="0"/>
              </a:spcAft>
              <a:buSzPts val="1500"/>
              <a:buAutoNum type="arabicPeriod"/>
            </a:pPr>
            <a:r>
              <a:rPr lang="en-US" sz="2000"/>
              <a:t>Residents have to live in New York City.</a:t>
            </a:r>
            <a:endParaRPr sz="2000"/>
          </a:p>
          <a:p>
            <a:pPr indent="-431788" lvl="0" marL="609584" rtl="0" algn="l">
              <a:lnSpc>
                <a:spcPct val="100000"/>
              </a:lnSpc>
              <a:spcBef>
                <a:spcPts val="1333"/>
              </a:spcBef>
              <a:spcAft>
                <a:spcPts val="1333"/>
              </a:spcAft>
              <a:buSzPts val="1500"/>
              <a:buAutoNum type="arabicPeriod"/>
            </a:pPr>
            <a:r>
              <a:rPr lang="en-US" sz="2000"/>
              <a:t>Residents have to be 11 years or older.</a:t>
            </a:r>
            <a:endParaRPr sz="2000"/>
          </a:p>
        </p:txBody>
      </p:sp>
      <p:sp>
        <p:nvSpPr>
          <p:cNvPr id="384" name="Google Shape;384;g2cec04b5ded_0_695"/>
          <p:cNvSpPr txBox="1"/>
          <p:nvPr>
            <p:ph idx="2" type="body"/>
          </p:nvPr>
        </p:nvSpPr>
        <p:spPr>
          <a:xfrm>
            <a:off x="1804575" y="923651"/>
            <a:ext cx="8019900" cy="1093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600"/>
              <a:buNone/>
            </a:pPr>
            <a:r>
              <a:rPr lang="en-US"/>
              <a:t>Voting Eligibility and Rules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cec04b5ded_0_782"/>
          <p:cNvSpPr txBox="1"/>
          <p:nvPr>
            <p:ph idx="1" type="body"/>
          </p:nvPr>
        </p:nvSpPr>
        <p:spPr>
          <a:xfrm>
            <a:off x="1814527" y="1719501"/>
            <a:ext cx="9267600" cy="3330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400"/>
              <a:buNone/>
            </a:pPr>
            <a:r>
              <a:rPr lang="en-US" sz="2000"/>
              <a:t>As with last year there are 2 ways to vote. </a:t>
            </a:r>
            <a:endParaRPr b="1" sz="2000">
              <a:solidFill>
                <a:srgbClr val="81C738"/>
              </a:solidFill>
            </a:endParaRPr>
          </a:p>
          <a:p>
            <a:pPr indent="-431788" lvl="0" marL="609584" rtl="0" algn="l">
              <a:lnSpc>
                <a:spcPct val="150000"/>
              </a:lnSpc>
              <a:spcBef>
                <a:spcPts val="0"/>
              </a:spcBef>
              <a:spcAft>
                <a:spcPts val="0"/>
              </a:spcAft>
              <a:buSzPts val="1500"/>
              <a:buFont typeface="Verdana"/>
              <a:buAutoNum type="arabicPeriod"/>
            </a:pPr>
            <a:r>
              <a:rPr b="1" lang="en-US" sz="2000"/>
              <a:t>Online</a:t>
            </a:r>
            <a:endParaRPr b="1" sz="2000"/>
          </a:p>
          <a:p>
            <a:pPr indent="-431788" lvl="0" marL="609584" rtl="0" algn="l">
              <a:lnSpc>
                <a:spcPct val="150000"/>
              </a:lnSpc>
              <a:spcBef>
                <a:spcPts val="0"/>
              </a:spcBef>
              <a:spcAft>
                <a:spcPts val="0"/>
              </a:spcAft>
              <a:buSzPts val="1500"/>
              <a:buFont typeface="Verdana"/>
              <a:buAutoNum type="arabicPeriod"/>
            </a:pPr>
            <a:r>
              <a:rPr b="1" lang="en-US" sz="2000"/>
              <a:t>Paper Ballot</a:t>
            </a:r>
            <a:endParaRPr b="1" sz="2000"/>
          </a:p>
        </p:txBody>
      </p:sp>
      <p:sp>
        <p:nvSpPr>
          <p:cNvPr id="390" name="Google Shape;390;g2cec04b5ded_0_782"/>
          <p:cNvSpPr txBox="1"/>
          <p:nvPr>
            <p:ph idx="2" type="body"/>
          </p:nvPr>
        </p:nvSpPr>
        <p:spPr>
          <a:xfrm>
            <a:off x="1804575" y="923651"/>
            <a:ext cx="8019900" cy="1093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600"/>
              <a:buNone/>
            </a:pPr>
            <a:r>
              <a:rPr lang="en-US"/>
              <a:t>Voting Methods &amp; Languages</a:t>
            </a:r>
            <a:endParaRPr/>
          </a:p>
        </p:txBody>
      </p:sp>
      <p:sp>
        <p:nvSpPr>
          <p:cNvPr id="391" name="Google Shape;391;g2cec04b5ded_0_782"/>
          <p:cNvSpPr txBox="1"/>
          <p:nvPr/>
        </p:nvSpPr>
        <p:spPr>
          <a:xfrm>
            <a:off x="2004588" y="3723792"/>
            <a:ext cx="9267600" cy="176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2000" u="none" cap="none" strike="noStrike">
                <a:solidFill>
                  <a:schemeClr val="dk1"/>
                </a:solidFill>
                <a:latin typeface="Verdana"/>
                <a:ea typeface="Verdana"/>
                <a:cs typeface="Verdana"/>
                <a:sym typeface="Verdana"/>
              </a:rPr>
              <a:t>Online voting and paper ballots are offered in </a:t>
            </a:r>
            <a:r>
              <a:rPr b="1" i="0" lang="en-US" sz="2000" u="none" cap="none" strike="noStrike">
                <a:solidFill>
                  <a:srgbClr val="8CC63E"/>
                </a:solidFill>
                <a:latin typeface="Verdana"/>
                <a:ea typeface="Verdana"/>
                <a:cs typeface="Verdana"/>
                <a:sym typeface="Verdana"/>
              </a:rPr>
              <a:t>14</a:t>
            </a:r>
            <a:r>
              <a:rPr b="0" i="0" lang="en-US" sz="2000" u="none" cap="none" strike="noStrike">
                <a:solidFill>
                  <a:srgbClr val="8CC63E"/>
                </a:solidFill>
                <a:latin typeface="Verdana"/>
                <a:ea typeface="Verdana"/>
                <a:cs typeface="Verdana"/>
                <a:sym typeface="Verdana"/>
              </a:rPr>
              <a:t> languages. </a:t>
            </a:r>
            <a:endParaRPr/>
          </a:p>
          <a:p>
            <a:pPr indent="-457188" lvl="0" marL="457200" marR="0" rtl="0" algn="l">
              <a:lnSpc>
                <a:spcPct val="100000"/>
              </a:lnSpc>
              <a:spcBef>
                <a:spcPts val="1333"/>
              </a:spcBef>
              <a:spcAft>
                <a:spcPts val="0"/>
              </a:spcAft>
              <a:buClr>
                <a:schemeClr val="dk1"/>
              </a:buClr>
              <a:buSzPts val="1800"/>
              <a:buFont typeface="Arial"/>
              <a:buChar char="●"/>
            </a:pPr>
            <a:r>
              <a:rPr b="0" i="0" lang="en-US" sz="2000" u="none" cap="none" strike="noStrike">
                <a:solidFill>
                  <a:schemeClr val="dk1"/>
                </a:solidFill>
                <a:latin typeface="Verdana"/>
                <a:ea typeface="Verdana"/>
                <a:cs typeface="Verdana"/>
                <a:sym typeface="Verdana"/>
              </a:rPr>
              <a:t>English, Spanish, Arabic, Bengali, Chinese (traditional and simplified), French, Haitian Creole, Italian, Korean, Polish, Russian, Urdu, Yiddish</a:t>
            </a:r>
            <a:endParaRPr b="0" i="0" sz="2000" u="none" cap="none" strike="noStrike">
              <a:solidFill>
                <a:srgbClr val="FF0000"/>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cec04b5ded_0_870"/>
          <p:cNvSpPr txBox="1"/>
          <p:nvPr>
            <p:ph idx="1" type="body"/>
          </p:nvPr>
        </p:nvSpPr>
        <p:spPr>
          <a:xfrm>
            <a:off x="1944133" y="1894433"/>
            <a:ext cx="5414400" cy="4404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400"/>
              <a:buNone/>
            </a:pPr>
            <a:r>
              <a:rPr b="1" lang="en-US" sz="1867"/>
              <a:t>Voting Link:</a:t>
            </a:r>
            <a:r>
              <a:rPr lang="en-US" sz="1867"/>
              <a:t> </a:t>
            </a:r>
            <a:r>
              <a:rPr lang="en-US" sz="1867" u="sng">
                <a:solidFill>
                  <a:srgbClr val="8CC63E"/>
                </a:solidFill>
              </a:rPr>
              <a:t>on.nyc.gov/pb </a:t>
            </a:r>
            <a:endParaRPr sz="1867" u="sng">
              <a:solidFill>
                <a:srgbClr val="8CC63E"/>
              </a:solidFill>
            </a:endParaRPr>
          </a:p>
          <a:p>
            <a:pPr indent="-423322" lvl="0" marL="609584" rtl="0" algn="l">
              <a:lnSpc>
                <a:spcPct val="100000"/>
              </a:lnSpc>
              <a:spcBef>
                <a:spcPts val="1333"/>
              </a:spcBef>
              <a:spcAft>
                <a:spcPts val="0"/>
              </a:spcAft>
              <a:buSzPts val="1400"/>
              <a:buChar char="●"/>
            </a:pPr>
            <a:r>
              <a:rPr lang="en-US" sz="1867"/>
              <a:t>Voter must enter an email or phone number that they have access to, in order to receive a code to get into the voting portal.</a:t>
            </a:r>
            <a:endParaRPr/>
          </a:p>
          <a:p>
            <a:pPr indent="-423322" lvl="0" marL="609584" rtl="0" algn="l">
              <a:lnSpc>
                <a:spcPct val="100000"/>
              </a:lnSpc>
              <a:spcBef>
                <a:spcPts val="1333"/>
              </a:spcBef>
              <a:spcAft>
                <a:spcPts val="0"/>
              </a:spcAft>
              <a:buSzPts val="1400"/>
              <a:buChar char="●"/>
            </a:pPr>
            <a:r>
              <a:rPr lang="en-US" sz="1867"/>
              <a:t>All our </a:t>
            </a:r>
            <a:r>
              <a:rPr lang="en-US" sz="1867"/>
              <a:t>partners</a:t>
            </a:r>
            <a:r>
              <a:rPr lang="en-US" sz="1867"/>
              <a:t> have a unique code that people can enter so we can keep track of who is getting how many votes.</a:t>
            </a:r>
            <a:endParaRPr/>
          </a:p>
          <a:p>
            <a:pPr indent="-423322" lvl="0" marL="609584" rtl="0" algn="l">
              <a:lnSpc>
                <a:spcPct val="100000"/>
              </a:lnSpc>
              <a:spcBef>
                <a:spcPts val="1333"/>
              </a:spcBef>
              <a:spcAft>
                <a:spcPts val="0"/>
              </a:spcAft>
              <a:buSzPts val="1400"/>
              <a:buChar char="●"/>
            </a:pPr>
            <a:r>
              <a:rPr lang="en-US" sz="1867">
                <a:solidFill>
                  <a:schemeClr val="dk1"/>
                </a:solidFill>
              </a:rPr>
              <a:t>Survey comes at the end</a:t>
            </a:r>
            <a:endParaRPr sz="1867">
              <a:solidFill>
                <a:schemeClr val="dk1"/>
              </a:solidFill>
            </a:endParaRPr>
          </a:p>
        </p:txBody>
      </p:sp>
      <p:sp>
        <p:nvSpPr>
          <p:cNvPr id="397" name="Google Shape;397;g2cec04b5ded_0_870"/>
          <p:cNvSpPr txBox="1"/>
          <p:nvPr>
            <p:ph idx="2" type="body"/>
          </p:nvPr>
        </p:nvSpPr>
        <p:spPr>
          <a:xfrm>
            <a:off x="1804575" y="923651"/>
            <a:ext cx="8019900" cy="765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600"/>
              <a:buNone/>
            </a:pPr>
            <a:r>
              <a:rPr lang="en-US"/>
              <a:t>Online Ballot</a:t>
            </a:r>
            <a:endParaRPr/>
          </a:p>
        </p:txBody>
      </p:sp>
      <p:pic>
        <p:nvPicPr>
          <p:cNvPr id="398" name="Google Shape;398;g2cec04b5ded_0_870"/>
          <p:cNvPicPr preferRelativeResize="0"/>
          <p:nvPr/>
        </p:nvPicPr>
        <p:blipFill rotWithShape="1">
          <a:blip r:embed="rId3">
            <a:alphaModFix/>
          </a:blip>
          <a:srcRect b="0" l="0" r="0" t="0"/>
          <a:stretch/>
        </p:blipFill>
        <p:spPr>
          <a:xfrm>
            <a:off x="7662567" y="589033"/>
            <a:ext cx="4337468" cy="52976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cec04b5ded_0_964"/>
          <p:cNvSpPr txBox="1"/>
          <p:nvPr>
            <p:ph idx="2" type="body"/>
          </p:nvPr>
        </p:nvSpPr>
        <p:spPr>
          <a:xfrm>
            <a:off x="644505" y="923667"/>
            <a:ext cx="5164500" cy="6711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solidFill>
                  <a:srgbClr val="7D4196"/>
                </a:solidFill>
              </a:rPr>
              <a:t>Bronx</a:t>
            </a:r>
            <a:r>
              <a:rPr lang="en-US">
                <a:solidFill>
                  <a:srgbClr val="8CC63E"/>
                </a:solidFill>
              </a:rPr>
              <a:t> </a:t>
            </a:r>
            <a:r>
              <a:rPr b="0" lang="en-US"/>
              <a:t>Ballot</a:t>
            </a:r>
            <a:endParaRPr>
              <a:solidFill>
                <a:srgbClr val="8CC63E"/>
              </a:solidFill>
            </a:endParaRPr>
          </a:p>
        </p:txBody>
      </p:sp>
      <p:pic>
        <p:nvPicPr>
          <p:cNvPr id="404" name="Google Shape;404;g2cec04b5ded_0_964"/>
          <p:cNvPicPr preferRelativeResize="0"/>
          <p:nvPr/>
        </p:nvPicPr>
        <p:blipFill rotWithShape="1">
          <a:blip r:embed="rId3">
            <a:alphaModFix/>
          </a:blip>
          <a:srcRect b="0" l="0" r="0" t="0"/>
          <a:stretch/>
        </p:blipFill>
        <p:spPr>
          <a:xfrm>
            <a:off x="4030813" y="27297"/>
            <a:ext cx="4736705" cy="6858001"/>
          </a:xfrm>
          <a:prstGeom prst="rect">
            <a:avLst/>
          </a:prstGeom>
          <a:noFill/>
          <a:ln>
            <a:noFill/>
          </a:ln>
        </p:spPr>
      </p:pic>
      <p:sp>
        <p:nvSpPr>
          <p:cNvPr id="405" name="Google Shape;405;g2cec04b5ded_0_964"/>
          <p:cNvSpPr txBox="1"/>
          <p:nvPr/>
        </p:nvSpPr>
        <p:spPr>
          <a:xfrm>
            <a:off x="792071" y="1984510"/>
            <a:ext cx="3484500" cy="1233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Listed:</a:t>
            </a:r>
            <a:r>
              <a:rPr b="0" i="0" lang="en-US" sz="1867" u="none" cap="none" strike="noStrike">
                <a:solidFill>
                  <a:schemeClr val="dk1"/>
                </a:solidFill>
                <a:latin typeface="Verdana"/>
                <a:ea typeface="Verdana"/>
                <a:cs typeface="Verdana"/>
                <a:sym typeface="Verdana"/>
              </a:rPr>
              <a:t> 10 Projects</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Funded:</a:t>
            </a:r>
            <a:r>
              <a:rPr b="0" i="0" lang="en-US" sz="1867" u="none" cap="none" strike="noStrike">
                <a:solidFill>
                  <a:schemeClr val="dk1"/>
                </a:solidFill>
                <a:latin typeface="Verdana"/>
                <a:ea typeface="Verdana"/>
                <a:cs typeface="Verdana"/>
                <a:sym typeface="Verdana"/>
              </a:rPr>
              <a:t> 5 Projects</a:t>
            </a:r>
            <a:endParaRPr b="0" i="0" sz="1867" u="none" cap="none" strike="noStrike">
              <a:solidFill>
                <a:schemeClr val="dk1"/>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cec04b5ded_0_970"/>
          <p:cNvSpPr txBox="1"/>
          <p:nvPr>
            <p:ph idx="2" type="body"/>
          </p:nvPr>
        </p:nvSpPr>
        <p:spPr>
          <a:xfrm>
            <a:off x="644505" y="923667"/>
            <a:ext cx="5164500" cy="6711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solidFill>
                  <a:srgbClr val="8CC63E"/>
                </a:solidFill>
              </a:rPr>
              <a:t>Brooklyn </a:t>
            </a:r>
            <a:r>
              <a:rPr b="0" lang="en-US"/>
              <a:t>Ballot</a:t>
            </a:r>
            <a:endParaRPr>
              <a:solidFill>
                <a:srgbClr val="8CC63E"/>
              </a:solidFill>
            </a:endParaRPr>
          </a:p>
        </p:txBody>
      </p:sp>
      <p:sp>
        <p:nvSpPr>
          <p:cNvPr id="411" name="Google Shape;411;g2cec04b5ded_0_970"/>
          <p:cNvSpPr txBox="1"/>
          <p:nvPr/>
        </p:nvSpPr>
        <p:spPr>
          <a:xfrm>
            <a:off x="741871" y="1943567"/>
            <a:ext cx="3484500" cy="3637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Listed:</a:t>
            </a:r>
            <a:r>
              <a:rPr b="0" i="0" lang="en-US" sz="1867" u="none" cap="none" strike="noStrike">
                <a:solidFill>
                  <a:schemeClr val="dk1"/>
                </a:solidFill>
                <a:latin typeface="Verdana"/>
                <a:ea typeface="Verdana"/>
                <a:cs typeface="Verdana"/>
                <a:sym typeface="Verdana"/>
              </a:rPr>
              <a:t> 10 Projects</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Funded:</a:t>
            </a:r>
            <a:r>
              <a:rPr b="0" i="0" lang="en-US" sz="1867" u="none" cap="none" strike="noStrike">
                <a:solidFill>
                  <a:schemeClr val="dk1"/>
                </a:solidFill>
                <a:latin typeface="Verdana"/>
                <a:ea typeface="Verdana"/>
                <a:cs typeface="Verdana"/>
                <a:sym typeface="Verdana"/>
              </a:rPr>
              <a:t> 5 Projects</a:t>
            </a:r>
            <a:endParaRPr b="0" i="0" sz="1867" u="none" cap="none" strike="noStrike">
              <a:solidFill>
                <a:schemeClr val="dk1"/>
              </a:solidFill>
              <a:latin typeface="Verdana"/>
              <a:ea typeface="Verdana"/>
              <a:cs typeface="Verdana"/>
              <a:sym typeface="Verdana"/>
            </a:endParaRPr>
          </a:p>
        </p:txBody>
      </p:sp>
      <p:pic>
        <p:nvPicPr>
          <p:cNvPr id="412" name="Google Shape;412;g2cec04b5ded_0_970"/>
          <p:cNvPicPr preferRelativeResize="0"/>
          <p:nvPr/>
        </p:nvPicPr>
        <p:blipFill rotWithShape="1">
          <a:blip r:embed="rId3">
            <a:alphaModFix/>
          </a:blip>
          <a:srcRect b="0" l="0" r="0" t="0"/>
          <a:stretch/>
        </p:blipFill>
        <p:spPr>
          <a:xfrm>
            <a:off x="4349080" y="-40941"/>
            <a:ext cx="4556717" cy="69065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2cec04b5ded_0_982"/>
          <p:cNvSpPr txBox="1"/>
          <p:nvPr>
            <p:ph idx="2" type="body"/>
          </p:nvPr>
        </p:nvSpPr>
        <p:spPr>
          <a:xfrm>
            <a:off x="508027" y="923667"/>
            <a:ext cx="5164500" cy="6711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solidFill>
                  <a:srgbClr val="EB5089"/>
                </a:solidFill>
              </a:rPr>
              <a:t>Queens </a:t>
            </a:r>
            <a:r>
              <a:rPr b="0" lang="en-US"/>
              <a:t>Ballot</a:t>
            </a:r>
            <a:endParaRPr>
              <a:solidFill>
                <a:srgbClr val="8CC63E"/>
              </a:solidFill>
            </a:endParaRPr>
          </a:p>
        </p:txBody>
      </p:sp>
      <p:sp>
        <p:nvSpPr>
          <p:cNvPr id="418" name="Google Shape;418;g2cec04b5ded_0_982"/>
          <p:cNvSpPr txBox="1"/>
          <p:nvPr/>
        </p:nvSpPr>
        <p:spPr>
          <a:xfrm>
            <a:off x="605393" y="1943567"/>
            <a:ext cx="3484500" cy="3637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Listed:</a:t>
            </a:r>
            <a:r>
              <a:rPr b="0" i="0" lang="en-US" sz="1867" u="none" cap="none" strike="noStrike">
                <a:solidFill>
                  <a:schemeClr val="dk1"/>
                </a:solidFill>
                <a:latin typeface="Verdana"/>
                <a:ea typeface="Verdana"/>
                <a:cs typeface="Verdana"/>
                <a:sym typeface="Verdana"/>
              </a:rPr>
              <a:t> 10 Projects</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Funded:</a:t>
            </a:r>
            <a:r>
              <a:rPr b="0" i="0" lang="en-US" sz="1867" u="none" cap="none" strike="noStrike">
                <a:solidFill>
                  <a:schemeClr val="dk1"/>
                </a:solidFill>
                <a:latin typeface="Verdana"/>
                <a:ea typeface="Verdana"/>
                <a:cs typeface="Verdana"/>
                <a:sym typeface="Verdana"/>
              </a:rPr>
              <a:t> 5 Projects</a:t>
            </a:r>
            <a:endParaRPr b="0" i="0" sz="1867" u="none" cap="none" strike="noStrike">
              <a:solidFill>
                <a:schemeClr val="dk1"/>
              </a:solidFill>
              <a:latin typeface="Verdana"/>
              <a:ea typeface="Verdana"/>
              <a:cs typeface="Verdana"/>
              <a:sym typeface="Verdana"/>
            </a:endParaRPr>
          </a:p>
        </p:txBody>
      </p:sp>
      <p:pic>
        <p:nvPicPr>
          <p:cNvPr id="419" name="Google Shape;419;g2cec04b5ded_0_982"/>
          <p:cNvPicPr preferRelativeResize="0"/>
          <p:nvPr/>
        </p:nvPicPr>
        <p:blipFill rotWithShape="1">
          <a:blip r:embed="rId3">
            <a:alphaModFix/>
          </a:blip>
          <a:srcRect b="0" l="0" r="0" t="0"/>
          <a:stretch/>
        </p:blipFill>
        <p:spPr>
          <a:xfrm>
            <a:off x="4107974" y="1"/>
            <a:ext cx="4761724" cy="6756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cec04b5ded_0_988"/>
          <p:cNvSpPr txBox="1"/>
          <p:nvPr>
            <p:ph idx="2" type="body"/>
          </p:nvPr>
        </p:nvSpPr>
        <p:spPr>
          <a:xfrm>
            <a:off x="467087" y="923667"/>
            <a:ext cx="5164500" cy="6711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solidFill>
                  <a:schemeClr val="accent3"/>
                </a:solidFill>
              </a:rPr>
              <a:t>Manhattan</a:t>
            </a:r>
            <a:r>
              <a:rPr lang="en-US">
                <a:solidFill>
                  <a:srgbClr val="8CC63E"/>
                </a:solidFill>
              </a:rPr>
              <a:t> </a:t>
            </a:r>
            <a:r>
              <a:rPr b="0" lang="en-US"/>
              <a:t>Ballot</a:t>
            </a:r>
            <a:endParaRPr>
              <a:solidFill>
                <a:srgbClr val="8CC63E"/>
              </a:solidFill>
            </a:endParaRPr>
          </a:p>
        </p:txBody>
      </p:sp>
      <p:sp>
        <p:nvSpPr>
          <p:cNvPr id="425" name="Google Shape;425;g2cec04b5ded_0_988"/>
          <p:cNvSpPr txBox="1"/>
          <p:nvPr/>
        </p:nvSpPr>
        <p:spPr>
          <a:xfrm>
            <a:off x="564453" y="1943567"/>
            <a:ext cx="3484500" cy="1591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Listed:</a:t>
            </a:r>
            <a:r>
              <a:rPr b="0" i="0" lang="en-US" sz="1867" u="none" cap="none" strike="noStrike">
                <a:solidFill>
                  <a:schemeClr val="dk1"/>
                </a:solidFill>
                <a:latin typeface="Verdana"/>
                <a:ea typeface="Verdana"/>
                <a:cs typeface="Verdana"/>
                <a:sym typeface="Verdana"/>
              </a:rPr>
              <a:t> 10 Projects</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Funded:</a:t>
            </a:r>
            <a:r>
              <a:rPr b="0" i="0" lang="en-US" sz="1867" u="none" cap="none" strike="noStrike">
                <a:solidFill>
                  <a:schemeClr val="dk1"/>
                </a:solidFill>
                <a:latin typeface="Verdana"/>
                <a:ea typeface="Verdana"/>
                <a:cs typeface="Verdana"/>
                <a:sym typeface="Verdana"/>
              </a:rPr>
              <a:t> 4 Projects</a:t>
            </a:r>
            <a:endParaRPr b="0" i="0" sz="1867" u="none" cap="none" strike="noStrike">
              <a:solidFill>
                <a:schemeClr val="dk1"/>
              </a:solidFill>
              <a:latin typeface="Verdana"/>
              <a:ea typeface="Verdana"/>
              <a:cs typeface="Verdana"/>
              <a:sym typeface="Verdana"/>
            </a:endParaRPr>
          </a:p>
        </p:txBody>
      </p:sp>
      <p:pic>
        <p:nvPicPr>
          <p:cNvPr id="426" name="Google Shape;426;g2cec04b5ded_0_988"/>
          <p:cNvPicPr preferRelativeResize="0"/>
          <p:nvPr/>
        </p:nvPicPr>
        <p:blipFill rotWithShape="1">
          <a:blip r:embed="rId3">
            <a:alphaModFix/>
          </a:blip>
          <a:srcRect b="0" l="0" r="0" t="0"/>
          <a:stretch/>
        </p:blipFill>
        <p:spPr>
          <a:xfrm>
            <a:off x="4858602" y="0"/>
            <a:ext cx="51644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2cec04b5ded_0_1076"/>
          <p:cNvSpPr txBox="1"/>
          <p:nvPr>
            <p:ph idx="2" type="body"/>
          </p:nvPr>
        </p:nvSpPr>
        <p:spPr>
          <a:xfrm>
            <a:off x="712741" y="923667"/>
            <a:ext cx="3748500" cy="67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67"/>
              </a:spcBef>
              <a:spcAft>
                <a:spcPts val="0"/>
              </a:spcAft>
              <a:buSzPts val="3400"/>
              <a:buNone/>
            </a:pPr>
            <a:r>
              <a:rPr lang="en-US">
                <a:solidFill>
                  <a:srgbClr val="FFD91C"/>
                </a:solidFill>
              </a:rPr>
              <a:t>Staten Island</a:t>
            </a:r>
            <a:r>
              <a:rPr lang="en-US">
                <a:solidFill>
                  <a:srgbClr val="7D4196"/>
                </a:solidFill>
              </a:rPr>
              <a:t> </a:t>
            </a:r>
            <a:endParaRPr>
              <a:solidFill>
                <a:srgbClr val="7D4196"/>
              </a:solidFill>
            </a:endParaRPr>
          </a:p>
          <a:p>
            <a:pPr indent="0" lvl="0" marL="0" rtl="0" algn="l">
              <a:lnSpc>
                <a:spcPct val="100000"/>
              </a:lnSpc>
              <a:spcBef>
                <a:spcPts val="1067"/>
              </a:spcBef>
              <a:spcAft>
                <a:spcPts val="0"/>
              </a:spcAft>
              <a:buSzPts val="3400"/>
              <a:buNone/>
            </a:pPr>
            <a:r>
              <a:rPr b="0" lang="en-US"/>
              <a:t>Ballot</a:t>
            </a:r>
            <a:endParaRPr>
              <a:solidFill>
                <a:srgbClr val="8CC63E"/>
              </a:solidFill>
            </a:endParaRPr>
          </a:p>
        </p:txBody>
      </p:sp>
      <p:sp>
        <p:nvSpPr>
          <p:cNvPr id="432" name="Google Shape;432;g2cec04b5ded_0_1076"/>
          <p:cNvSpPr txBox="1"/>
          <p:nvPr/>
        </p:nvSpPr>
        <p:spPr>
          <a:xfrm>
            <a:off x="810107" y="2553167"/>
            <a:ext cx="3484500" cy="3637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Listed:</a:t>
            </a:r>
            <a:r>
              <a:rPr b="0" i="0" lang="en-US" sz="1867" u="none" cap="none" strike="noStrike">
                <a:solidFill>
                  <a:schemeClr val="dk1"/>
                </a:solidFill>
                <a:latin typeface="Verdana"/>
                <a:ea typeface="Verdana"/>
                <a:cs typeface="Verdana"/>
                <a:sym typeface="Verdana"/>
              </a:rPr>
              <a:t> 6 Projects</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0" i="0" sz="1867"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None/>
            </a:pPr>
            <a:r>
              <a:rPr b="1" i="0" lang="en-US" sz="1867" u="none" cap="none" strike="noStrike">
                <a:solidFill>
                  <a:schemeClr val="dk1"/>
                </a:solidFill>
                <a:latin typeface="Verdana"/>
                <a:ea typeface="Verdana"/>
                <a:cs typeface="Verdana"/>
                <a:sym typeface="Verdana"/>
              </a:rPr>
              <a:t>Funded:</a:t>
            </a:r>
            <a:r>
              <a:rPr b="0" i="0" lang="en-US" sz="1867" u="none" cap="none" strike="noStrike">
                <a:solidFill>
                  <a:schemeClr val="dk1"/>
                </a:solidFill>
                <a:latin typeface="Verdana"/>
                <a:ea typeface="Verdana"/>
                <a:cs typeface="Verdana"/>
                <a:sym typeface="Verdana"/>
              </a:rPr>
              <a:t> 1 Project</a:t>
            </a:r>
            <a:endParaRPr b="0" i="0" sz="1867" u="none" cap="none" strike="noStrike">
              <a:solidFill>
                <a:schemeClr val="dk1"/>
              </a:solidFill>
              <a:latin typeface="Verdana"/>
              <a:ea typeface="Verdana"/>
              <a:cs typeface="Verdana"/>
              <a:sym typeface="Verdana"/>
            </a:endParaRPr>
          </a:p>
        </p:txBody>
      </p:sp>
      <p:pic>
        <p:nvPicPr>
          <p:cNvPr id="433" name="Google Shape;433;g2cec04b5ded_0_1076"/>
          <p:cNvPicPr preferRelativeResize="0"/>
          <p:nvPr/>
        </p:nvPicPr>
        <p:blipFill rotWithShape="1">
          <a:blip r:embed="rId3">
            <a:alphaModFix/>
          </a:blip>
          <a:srcRect b="0" l="0" r="0" t="0"/>
          <a:stretch/>
        </p:blipFill>
        <p:spPr>
          <a:xfrm>
            <a:off x="4967785" y="-13648"/>
            <a:ext cx="4790362" cy="6858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cec04b5ded_0_434"/>
          <p:cNvSpPr txBox="1"/>
          <p:nvPr>
            <p:ph idx="2" type="body"/>
          </p:nvPr>
        </p:nvSpPr>
        <p:spPr>
          <a:xfrm>
            <a:off x="1804567" y="923660"/>
            <a:ext cx="8019900" cy="658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Community Partners - 85</a:t>
            </a:r>
            <a:endParaRPr/>
          </a:p>
        </p:txBody>
      </p:sp>
      <p:sp>
        <p:nvSpPr>
          <p:cNvPr id="439" name="Google Shape;439;g2cec04b5ded_0_434"/>
          <p:cNvSpPr txBox="1"/>
          <p:nvPr>
            <p:ph idx="1" type="body"/>
          </p:nvPr>
        </p:nvSpPr>
        <p:spPr>
          <a:xfrm>
            <a:off x="1814500" y="2042767"/>
            <a:ext cx="9666300" cy="4028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67"/>
              </a:spcBef>
              <a:spcAft>
                <a:spcPts val="0"/>
              </a:spcAft>
              <a:buSzPts val="2400"/>
              <a:buNone/>
            </a:pPr>
            <a:r>
              <a:rPr b="1" lang="en-US"/>
              <a:t>Types of Partnerships:</a:t>
            </a:r>
            <a:endParaRPr b="1"/>
          </a:p>
          <a:p>
            <a:pPr indent="-457188" lvl="0" marL="609584" rtl="0" algn="l">
              <a:lnSpc>
                <a:spcPct val="115000"/>
              </a:lnSpc>
              <a:spcBef>
                <a:spcPts val="1067"/>
              </a:spcBef>
              <a:spcAft>
                <a:spcPts val="0"/>
              </a:spcAft>
              <a:buSzPts val="1800"/>
              <a:buAutoNum type="arabicPeriod"/>
            </a:pPr>
            <a:r>
              <a:rPr lang="en-US"/>
              <a:t>TRIE - 30</a:t>
            </a:r>
            <a:endParaRPr/>
          </a:p>
          <a:p>
            <a:pPr indent="-457188" lvl="0" marL="609584" rtl="0" algn="l">
              <a:lnSpc>
                <a:spcPct val="115000"/>
              </a:lnSpc>
              <a:spcBef>
                <a:spcPts val="0"/>
              </a:spcBef>
              <a:spcAft>
                <a:spcPts val="0"/>
              </a:spcAft>
              <a:buSzPts val="1800"/>
              <a:buAutoNum type="arabicPeriod"/>
            </a:pPr>
            <a:r>
              <a:rPr lang="en-US"/>
              <a:t>PB - 52</a:t>
            </a:r>
            <a:endParaRPr/>
          </a:p>
          <a:p>
            <a:pPr indent="-457188" lvl="0" marL="609584" rtl="0" algn="l">
              <a:lnSpc>
                <a:spcPct val="115000"/>
              </a:lnSpc>
              <a:spcBef>
                <a:spcPts val="0"/>
              </a:spcBef>
              <a:spcAft>
                <a:spcPts val="0"/>
              </a:spcAft>
              <a:buSzPts val="1800"/>
              <a:buAutoNum type="arabicPeriod"/>
            </a:pPr>
            <a:r>
              <a:rPr lang="en-US"/>
              <a:t>Digital - 3</a:t>
            </a:r>
            <a:endParaRPr/>
          </a:p>
          <a:p>
            <a:pPr indent="0" lvl="0" marL="0" rtl="0" algn="l">
              <a:lnSpc>
                <a:spcPct val="115000"/>
              </a:lnSpc>
              <a:spcBef>
                <a:spcPts val="1067"/>
              </a:spcBef>
              <a:spcAft>
                <a:spcPts val="0"/>
              </a:spcAft>
              <a:buSzPts val="2400"/>
              <a:buNone/>
            </a:pPr>
            <a:r>
              <a:t/>
            </a:r>
            <a:endParaRPr/>
          </a:p>
          <a:p>
            <a:pPr indent="0" lvl="0" marL="0" rtl="0" algn="l">
              <a:lnSpc>
                <a:spcPct val="115000"/>
              </a:lnSpc>
              <a:spcBef>
                <a:spcPts val="1067"/>
              </a:spcBef>
              <a:spcAft>
                <a:spcPts val="0"/>
              </a:spcAft>
              <a:buSzPts val="2400"/>
              <a:buNone/>
            </a:pPr>
            <a:r>
              <a:rPr lang="en-US" u="sng">
                <a:solidFill>
                  <a:schemeClr val="hlink"/>
                </a:solidFill>
                <a:hlinkClick r:id="rId3"/>
              </a:rPr>
              <a:t>View here by borough breakdown!</a:t>
            </a:r>
            <a:endParaRPr>
              <a:solidFill>
                <a:srgbClr val="8CC63E"/>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cec04b5ded_0_1164"/>
          <p:cNvSpPr txBox="1"/>
          <p:nvPr>
            <p:ph type="title"/>
          </p:nvPr>
        </p:nvSpPr>
        <p:spPr>
          <a:xfrm>
            <a:off x="838200" y="2766219"/>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7200"/>
              <a:buFont typeface="Verdana"/>
              <a:buNone/>
            </a:pPr>
            <a:r>
              <a:rPr lang="en-US"/>
              <a:t>The Sunnies!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6"/>
          <p:cNvSpPr txBox="1"/>
          <p:nvPr/>
        </p:nvSpPr>
        <p:spPr>
          <a:xfrm>
            <a:off x="1300925" y="674550"/>
            <a:ext cx="8078700" cy="78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Verdana"/>
                <a:ea typeface="Verdana"/>
                <a:cs typeface="Verdana"/>
                <a:sym typeface="Verdana"/>
              </a:rPr>
              <a:t>Agenda</a:t>
            </a:r>
            <a:endParaRPr b="1" i="0" sz="2800" u="none" cap="none" strike="noStrike">
              <a:solidFill>
                <a:schemeClr val="dk1"/>
              </a:solidFill>
              <a:latin typeface="Verdana"/>
              <a:ea typeface="Verdana"/>
              <a:cs typeface="Verdana"/>
              <a:sym typeface="Verdana"/>
            </a:endParaRPr>
          </a:p>
        </p:txBody>
      </p:sp>
      <p:sp>
        <p:nvSpPr>
          <p:cNvPr id="239" name="Google Shape;239;p6"/>
          <p:cNvSpPr txBox="1"/>
          <p:nvPr/>
        </p:nvSpPr>
        <p:spPr>
          <a:xfrm>
            <a:off x="1445475" y="1638200"/>
            <a:ext cx="9369083" cy="4176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Attendance​</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Approval of Meeting Minutes from February 26, 2024 </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5000"/>
              </a:lnSpc>
              <a:spcBef>
                <a:spcPts val="1000"/>
              </a:spcBef>
              <a:spcAft>
                <a:spcPts val="0"/>
              </a:spcAft>
              <a:buClr>
                <a:schemeClr val="dk1"/>
              </a:buClr>
              <a:buSzPts val="1800"/>
              <a:buFont typeface="Verdana"/>
              <a:buAutoNum type="arabicPeriod"/>
            </a:pPr>
            <a:r>
              <a:rPr b="0" i="0" lang="en-US" sz="1800" u="none" cap="none" strike="noStrike">
                <a:solidFill>
                  <a:schemeClr val="dk1"/>
                </a:solidFill>
                <a:highlight>
                  <a:schemeClr val="lt1"/>
                </a:highlight>
                <a:latin typeface="Verdana"/>
                <a:ea typeface="Verdana"/>
                <a:cs typeface="Verdana"/>
                <a:sym typeface="Verdana"/>
              </a:rPr>
              <a:t>Program Updates</a:t>
            </a:r>
            <a:endParaRPr b="0" i="0" sz="1800" u="none" cap="none" strike="noStrike">
              <a:solidFill>
                <a:schemeClr val="dk1"/>
              </a:solidFill>
              <a:highlight>
                <a:srgbClr val="FFFFFF"/>
              </a:highlight>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Voter</a:t>
            </a:r>
            <a:r>
              <a:rPr b="0" i="0" lang="en-US" sz="1800" u="none" cap="none" strike="noStrike">
                <a:solidFill>
                  <a:schemeClr val="dk1"/>
                </a:solidFill>
                <a:highlight>
                  <a:srgbClr val="FFFFFF"/>
                </a:highlight>
                <a:latin typeface="Verdana"/>
                <a:ea typeface="Verdana"/>
                <a:cs typeface="Verdana"/>
                <a:sym typeface="Verdana"/>
              </a:rPr>
              <a:t> Language </a:t>
            </a:r>
            <a:r>
              <a:rPr lang="en-US" sz="1800">
                <a:solidFill>
                  <a:schemeClr val="dk1"/>
                </a:solidFill>
                <a:highlight>
                  <a:srgbClr val="FFFFFF"/>
                </a:highlight>
                <a:latin typeface="Verdana"/>
                <a:ea typeface="Verdana"/>
                <a:cs typeface="Verdana"/>
                <a:sym typeface="Verdana"/>
              </a:rPr>
              <a:t>Assistance </a:t>
            </a:r>
            <a:r>
              <a:rPr b="0" i="0" lang="en-US" sz="1800" u="none" cap="none" strike="noStrike">
                <a:solidFill>
                  <a:schemeClr val="dk1"/>
                </a:solidFill>
                <a:highlight>
                  <a:srgbClr val="FFFFFF"/>
                </a:highlight>
                <a:latin typeface="Verdana"/>
                <a:ea typeface="Verdana"/>
                <a:cs typeface="Verdana"/>
                <a:sym typeface="Verdana"/>
              </a:rPr>
              <a:t>Services from Primary Election</a:t>
            </a:r>
            <a:endParaRPr b="0" i="0" sz="1800" u="none" cap="none" strike="noStrike">
              <a:solidFill>
                <a:schemeClr val="dk1"/>
              </a:solidFill>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b="0" i="0" lang="en-US" sz="1800" u="none" cap="none" strike="noStrike">
                <a:solidFill>
                  <a:schemeClr val="dk1"/>
                </a:solidFill>
                <a:highlight>
                  <a:srgbClr val="FFFFFF"/>
                </a:highlight>
                <a:latin typeface="Verdana"/>
                <a:ea typeface="Verdana"/>
                <a:cs typeface="Verdana"/>
                <a:sym typeface="Verdana"/>
              </a:rPr>
              <a:t>Community Boards</a:t>
            </a:r>
            <a:endParaRPr b="0" i="0" sz="1800" u="none" cap="none" strike="noStrike">
              <a:solidFill>
                <a:schemeClr val="dk1"/>
              </a:solidFill>
              <a:highlight>
                <a:srgbClr val="FFFFFF"/>
              </a:highlight>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b="0" i="0" lang="en-US" sz="1800" u="none" cap="none" strike="noStrike">
                <a:solidFill>
                  <a:schemeClr val="dk1"/>
                </a:solidFill>
                <a:highlight>
                  <a:srgbClr val="FFFFFF"/>
                </a:highlight>
                <a:latin typeface="Verdana"/>
                <a:ea typeface="Verdana"/>
                <a:cs typeface="Verdana"/>
                <a:sym typeface="Verdana"/>
              </a:rPr>
              <a:t>PB GOTV phase </a:t>
            </a:r>
            <a:endParaRPr sz="1800">
              <a:solidFill>
                <a:schemeClr val="dk1"/>
              </a:solidFill>
              <a:highlight>
                <a:srgbClr val="FFFFFF"/>
              </a:highlight>
              <a:latin typeface="Verdana"/>
              <a:ea typeface="Verdana"/>
              <a:cs typeface="Verdana"/>
              <a:sym typeface="Verdana"/>
            </a:endParaRPr>
          </a:p>
          <a:p>
            <a:pPr indent="-330200" lvl="1" marL="914400" marR="0" rtl="0" algn="l">
              <a:lnSpc>
                <a:spcPct val="114999"/>
              </a:lnSpc>
              <a:spcBef>
                <a:spcPts val="0"/>
              </a:spcBef>
              <a:spcAft>
                <a:spcPts val="0"/>
              </a:spcAft>
              <a:buClr>
                <a:schemeClr val="dk1"/>
              </a:buClr>
              <a:buSzPts val="1800"/>
              <a:buFont typeface="Verdana"/>
              <a:buChar char="○"/>
            </a:pPr>
            <a:r>
              <a:rPr b="0" i="0" lang="en-US" sz="1800" u="none" cap="none" strike="noStrike">
                <a:solidFill>
                  <a:schemeClr val="dk1"/>
                </a:solidFill>
                <a:highlight>
                  <a:srgbClr val="FFFFFF"/>
                </a:highlight>
                <a:latin typeface="Verdana"/>
                <a:ea typeface="Verdana"/>
                <a:cs typeface="Verdana"/>
                <a:sym typeface="Verdana"/>
              </a:rPr>
              <a:t>Sustainability of PB Projects </a:t>
            </a:r>
            <a:r>
              <a:rPr lang="en-US" sz="1800">
                <a:solidFill>
                  <a:schemeClr val="dk1"/>
                </a:solidFill>
                <a:highlight>
                  <a:srgbClr val="FFFFFF"/>
                </a:highlight>
                <a:latin typeface="Verdana"/>
                <a:ea typeface="Verdana"/>
                <a:cs typeface="Verdana"/>
                <a:sym typeface="Verdana"/>
              </a:rPr>
              <a:t>and </a:t>
            </a:r>
            <a:r>
              <a:rPr b="0" i="0" lang="en-US" sz="1800" u="none" cap="none" strike="noStrike">
                <a:solidFill>
                  <a:schemeClr val="dk1"/>
                </a:solidFill>
                <a:highlight>
                  <a:srgbClr val="FFFFFF"/>
                </a:highlight>
                <a:latin typeface="Verdana"/>
                <a:ea typeface="Verdana"/>
                <a:cs typeface="Verdana"/>
                <a:sym typeface="Verdana"/>
              </a:rPr>
              <a:t>updates</a:t>
            </a:r>
            <a:endParaRPr b="0" i="0" sz="18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114999"/>
              </a:lnSpc>
              <a:spcBef>
                <a:spcPts val="1000"/>
              </a:spcBef>
              <a:spcAft>
                <a:spcPts val="0"/>
              </a:spcAft>
              <a:buClr>
                <a:srgbClr val="000000"/>
              </a:buClr>
              <a:buSzPts val="1800"/>
              <a:buFont typeface="Arial"/>
              <a:buAutoNum type="arabicPeriod"/>
            </a:pPr>
            <a:r>
              <a:rPr b="0" i="0" lang="en-US" sz="1800" u="none" cap="none" strike="noStrike">
                <a:solidFill>
                  <a:schemeClr val="dk1"/>
                </a:solidFill>
                <a:highlight>
                  <a:srgbClr val="FFFFFF"/>
                </a:highlight>
                <a:latin typeface="Verdana"/>
                <a:ea typeface="Verdana"/>
                <a:cs typeface="Verdana"/>
                <a:sym typeface="Verdana"/>
              </a:rPr>
              <a:t>Public Comment</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2cec04b5ded_0_1168"/>
          <p:cNvSpPr txBox="1"/>
          <p:nvPr>
            <p:ph idx="2" type="body"/>
          </p:nvPr>
        </p:nvSpPr>
        <p:spPr>
          <a:xfrm>
            <a:off x="1906166" y="0"/>
            <a:ext cx="9130500" cy="6267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A Message from Yazmany Arboleda</a:t>
            </a:r>
            <a:endParaRPr/>
          </a:p>
        </p:txBody>
      </p:sp>
      <p:pic>
        <p:nvPicPr>
          <p:cNvPr id="450" name="Google Shape;450;g2cec04b5ded_0_1168" title="Sunnies_PSA.mp4">
            <a:hlinkClick r:id="rId3"/>
          </p:cNvPr>
          <p:cNvPicPr preferRelativeResize="0"/>
          <p:nvPr/>
        </p:nvPicPr>
        <p:blipFill>
          <a:blip r:embed="rId4">
            <a:alphaModFix/>
          </a:blip>
          <a:stretch>
            <a:fillRect/>
          </a:stretch>
        </p:blipFill>
        <p:spPr>
          <a:xfrm>
            <a:off x="1015175" y="589825"/>
            <a:ext cx="10536000" cy="592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cec04b5ded_0_1172"/>
          <p:cNvSpPr txBox="1"/>
          <p:nvPr>
            <p:ph type="title"/>
          </p:nvPr>
        </p:nvSpPr>
        <p:spPr>
          <a:xfrm>
            <a:off x="685967" y="985767"/>
            <a:ext cx="4680000" cy="2680800"/>
          </a:xfrm>
          <a:prstGeom prst="rect">
            <a:avLst/>
          </a:prstGeom>
          <a:noFill/>
          <a:ln>
            <a:noFill/>
          </a:ln>
        </p:spPr>
        <p:txBody>
          <a:bodyPr anchorCtr="0" anchor="ctr" bIns="45700" lIns="91425" spcFirstLastPara="1" rIns="91425" wrap="square" tIns="45700">
            <a:normAutofit/>
          </a:bodyPr>
          <a:lstStyle/>
          <a:p>
            <a:pPr indent="0" lvl="0" marL="0" rtl="0" algn="l">
              <a:lnSpc>
                <a:spcPct val="150000"/>
              </a:lnSpc>
              <a:spcBef>
                <a:spcPts val="0"/>
              </a:spcBef>
              <a:spcAft>
                <a:spcPts val="0"/>
              </a:spcAft>
              <a:buSzPts val="4800"/>
              <a:buNone/>
            </a:pPr>
            <a:r>
              <a:rPr b="0" lang="en-US" sz="1733"/>
              <a:t>Building upon last year’s campaign designed by the CEC artist collective, these two dimensional Optimistic Yellow People are now becoming three dimensional. </a:t>
            </a:r>
            <a:endParaRPr b="0" sz="1733">
              <a:solidFill>
                <a:srgbClr val="000000"/>
              </a:solidFill>
            </a:endParaRPr>
          </a:p>
        </p:txBody>
      </p:sp>
      <p:sp>
        <p:nvSpPr>
          <p:cNvPr id="456" name="Google Shape;456;g2cec04b5ded_0_1172"/>
          <p:cNvSpPr txBox="1"/>
          <p:nvPr>
            <p:ph type="title"/>
          </p:nvPr>
        </p:nvSpPr>
        <p:spPr>
          <a:xfrm>
            <a:off x="685867" y="369100"/>
            <a:ext cx="7340400" cy="100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800"/>
              <a:buNone/>
            </a:pPr>
            <a:r>
              <a:rPr lang="en-US" sz="3466"/>
              <a:t>Inspiration</a:t>
            </a:r>
            <a:endParaRPr sz="3466"/>
          </a:p>
        </p:txBody>
      </p:sp>
      <p:pic>
        <p:nvPicPr>
          <p:cNvPr id="457" name="Google Shape;457;g2cec04b5ded_0_1172"/>
          <p:cNvPicPr preferRelativeResize="0"/>
          <p:nvPr/>
        </p:nvPicPr>
        <p:blipFill rotWithShape="1">
          <a:blip r:embed="rId3">
            <a:alphaModFix/>
          </a:blip>
          <a:srcRect b="0" l="0" r="0" t="0"/>
          <a:stretch/>
        </p:blipFill>
        <p:spPr>
          <a:xfrm>
            <a:off x="8793667" y="203200"/>
            <a:ext cx="3296730" cy="3327970"/>
          </a:xfrm>
          <a:prstGeom prst="rect">
            <a:avLst/>
          </a:prstGeom>
          <a:noFill/>
          <a:ln>
            <a:noFill/>
          </a:ln>
        </p:spPr>
      </p:pic>
      <p:pic>
        <p:nvPicPr>
          <p:cNvPr id="458" name="Google Shape;458;g2cec04b5ded_0_1172"/>
          <p:cNvPicPr preferRelativeResize="0"/>
          <p:nvPr/>
        </p:nvPicPr>
        <p:blipFill rotWithShape="1">
          <a:blip r:embed="rId4">
            <a:alphaModFix/>
          </a:blip>
          <a:srcRect b="0" l="0" r="0" t="0"/>
          <a:stretch/>
        </p:blipFill>
        <p:spPr>
          <a:xfrm>
            <a:off x="5542469" y="2311970"/>
            <a:ext cx="3296736" cy="3317096"/>
          </a:xfrm>
          <a:prstGeom prst="rect">
            <a:avLst/>
          </a:prstGeom>
          <a:noFill/>
          <a:ln>
            <a:noFill/>
          </a:ln>
        </p:spPr>
      </p:pic>
      <p:pic>
        <p:nvPicPr>
          <p:cNvPr id="459" name="Google Shape;459;g2cec04b5ded_0_1172"/>
          <p:cNvPicPr preferRelativeResize="0"/>
          <p:nvPr/>
        </p:nvPicPr>
        <p:blipFill rotWithShape="1">
          <a:blip r:embed="rId5">
            <a:alphaModFix/>
          </a:blip>
          <a:srcRect b="0" l="0" r="0" t="0"/>
          <a:stretch/>
        </p:blipFill>
        <p:spPr>
          <a:xfrm>
            <a:off x="2292067" y="3350634"/>
            <a:ext cx="3348372" cy="33279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cec04b5ded_0_1180"/>
          <p:cNvSpPr txBox="1"/>
          <p:nvPr>
            <p:ph idx="1" type="body"/>
          </p:nvPr>
        </p:nvSpPr>
        <p:spPr>
          <a:xfrm>
            <a:off x="1076667" y="1915667"/>
            <a:ext cx="6387600" cy="3975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400"/>
              <a:buNone/>
            </a:pPr>
            <a:r>
              <a:rPr lang="en-US" sz="1600">
                <a:solidFill>
                  <a:srgbClr val="000000"/>
                </a:solidFill>
              </a:rPr>
              <a:t>These little yellow figurines represent New Yorkers from the future who traveled through time to show us what it looks like to take care of each other. Because they they lead with an optimistic heart that shines bright wherever they go they are called </a:t>
            </a:r>
            <a:r>
              <a:rPr b="1" i="1" lang="en-US" sz="1600">
                <a:solidFill>
                  <a:srgbClr val="000000"/>
                </a:solidFill>
              </a:rPr>
              <a:t>The Sunnies. </a:t>
            </a:r>
            <a:endParaRPr b="1" i="1" sz="1600">
              <a:solidFill>
                <a:srgbClr val="000000"/>
              </a:solidFill>
            </a:endParaRPr>
          </a:p>
          <a:p>
            <a:pPr indent="0" lvl="0" marL="0" rtl="0" algn="l">
              <a:lnSpc>
                <a:spcPct val="150000"/>
              </a:lnSpc>
              <a:spcBef>
                <a:spcPts val="0"/>
              </a:spcBef>
              <a:spcAft>
                <a:spcPts val="0"/>
              </a:spcAft>
              <a:buSzPts val="2400"/>
              <a:buNone/>
            </a:pPr>
            <a:r>
              <a:t/>
            </a:r>
            <a:endParaRPr b="1" i="1" sz="1600">
              <a:solidFill>
                <a:srgbClr val="000000"/>
              </a:solidFill>
            </a:endParaRPr>
          </a:p>
          <a:p>
            <a:pPr indent="0" lvl="0" marL="0" rtl="0" algn="l">
              <a:lnSpc>
                <a:spcPct val="150000"/>
              </a:lnSpc>
              <a:spcBef>
                <a:spcPts val="0"/>
              </a:spcBef>
              <a:spcAft>
                <a:spcPts val="0"/>
              </a:spcAft>
              <a:buSzPts val="2400"/>
              <a:buNone/>
            </a:pPr>
            <a:r>
              <a:rPr b="1" i="1" lang="en-US" sz="1600">
                <a:solidFill>
                  <a:srgbClr val="000000"/>
                </a:solidFill>
              </a:rPr>
              <a:t>The Sunnies </a:t>
            </a:r>
            <a:r>
              <a:rPr lang="en-US" sz="1600">
                <a:solidFill>
                  <a:srgbClr val="000000"/>
                </a:solidFill>
              </a:rPr>
              <a:t>embody what a thriving democracy looks like. The campaign aims to inspire New Yorkers to imagine a more optimistic and participatory democracy. During the voting period, Sunnies will appear throughout the city at parks, plazas, cultural institutions, and offices. </a:t>
            </a:r>
            <a:endParaRPr sz="1600">
              <a:solidFill>
                <a:srgbClr val="000000"/>
              </a:solidFill>
            </a:endParaRPr>
          </a:p>
          <a:p>
            <a:pPr indent="0" lvl="0" marL="0" rtl="0" algn="l">
              <a:lnSpc>
                <a:spcPct val="150000"/>
              </a:lnSpc>
              <a:spcBef>
                <a:spcPts val="1067"/>
              </a:spcBef>
              <a:spcAft>
                <a:spcPts val="0"/>
              </a:spcAft>
              <a:buSzPts val="2400"/>
              <a:buNone/>
            </a:pPr>
            <a:r>
              <a:t/>
            </a:r>
            <a:endParaRPr sz="1600"/>
          </a:p>
        </p:txBody>
      </p:sp>
      <p:sp>
        <p:nvSpPr>
          <p:cNvPr id="465" name="Google Shape;465;g2cec04b5ded_0_1180"/>
          <p:cNvSpPr txBox="1"/>
          <p:nvPr>
            <p:ph idx="2" type="body"/>
          </p:nvPr>
        </p:nvSpPr>
        <p:spPr>
          <a:xfrm>
            <a:off x="1093367" y="1025260"/>
            <a:ext cx="8019900" cy="6267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The Sunnies </a:t>
            </a:r>
            <a:endParaRPr/>
          </a:p>
        </p:txBody>
      </p:sp>
      <p:pic>
        <p:nvPicPr>
          <p:cNvPr id="466" name="Google Shape;466;g2cec04b5ded_0_1180"/>
          <p:cNvPicPr preferRelativeResize="0"/>
          <p:nvPr/>
        </p:nvPicPr>
        <p:blipFill rotWithShape="1">
          <a:blip r:embed="rId3">
            <a:alphaModFix/>
          </a:blip>
          <a:srcRect b="0" l="0" r="0" t="0"/>
          <a:stretch/>
        </p:blipFill>
        <p:spPr>
          <a:xfrm>
            <a:off x="7760487" y="1915667"/>
            <a:ext cx="3739848" cy="397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cec04b5ded_0_1186"/>
          <p:cNvSpPr txBox="1"/>
          <p:nvPr>
            <p:ph idx="1" type="body"/>
          </p:nvPr>
        </p:nvSpPr>
        <p:spPr>
          <a:xfrm>
            <a:off x="1814500" y="2245967"/>
            <a:ext cx="5316000" cy="3657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2400"/>
              <a:buNone/>
            </a:pPr>
            <a:r>
              <a:rPr lang="en-US"/>
              <a:t>Each CEC partner will receive their own Sunny at the Kickoff to display! </a:t>
            </a:r>
            <a:endParaRPr/>
          </a:p>
          <a:p>
            <a:pPr indent="0" lvl="0" marL="0" rtl="0" algn="l">
              <a:lnSpc>
                <a:spcPct val="150000"/>
              </a:lnSpc>
              <a:spcBef>
                <a:spcPts val="1067"/>
              </a:spcBef>
              <a:spcAft>
                <a:spcPts val="0"/>
              </a:spcAft>
              <a:buSzPts val="2400"/>
              <a:buNone/>
            </a:pPr>
            <a:r>
              <a:rPr lang="en-US"/>
              <a:t>Your Sunny comes with a QR code tent card that leads people to the voting platform. </a:t>
            </a:r>
            <a:endParaRPr/>
          </a:p>
        </p:txBody>
      </p:sp>
      <p:sp>
        <p:nvSpPr>
          <p:cNvPr id="472" name="Google Shape;472;g2cec04b5ded_0_1186"/>
          <p:cNvSpPr txBox="1"/>
          <p:nvPr>
            <p:ph idx="2" type="body"/>
          </p:nvPr>
        </p:nvSpPr>
        <p:spPr>
          <a:xfrm>
            <a:off x="1804575" y="923651"/>
            <a:ext cx="8019900" cy="1093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Your Very Own Sunny</a:t>
            </a:r>
            <a:endParaRPr/>
          </a:p>
        </p:txBody>
      </p:sp>
      <p:pic>
        <p:nvPicPr>
          <p:cNvPr id="473" name="Google Shape;473;g2cec04b5ded_0_1186"/>
          <p:cNvPicPr preferRelativeResize="0"/>
          <p:nvPr/>
        </p:nvPicPr>
        <p:blipFill rotWithShape="1">
          <a:blip r:embed="rId3">
            <a:alphaModFix/>
          </a:blip>
          <a:srcRect b="0" l="0" r="0" t="0"/>
          <a:stretch/>
        </p:blipFill>
        <p:spPr>
          <a:xfrm>
            <a:off x="7048705" y="800684"/>
            <a:ext cx="4619935" cy="44343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cec04b5ded_0_1192"/>
          <p:cNvSpPr txBox="1"/>
          <p:nvPr>
            <p:ph idx="1" type="body"/>
          </p:nvPr>
        </p:nvSpPr>
        <p:spPr>
          <a:xfrm>
            <a:off x="1581267" y="2245967"/>
            <a:ext cx="6204300" cy="3330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400"/>
              <a:buNone/>
            </a:pPr>
            <a:r>
              <a:rPr lang="en-US"/>
              <a:t>Sunnies love to be seen and photographed! Place your Sunny somewhere fun, introduce your Sunny to your favorite people and places, post photos of your Sunny to spread the word about the PB process.</a:t>
            </a:r>
            <a:endParaRPr/>
          </a:p>
        </p:txBody>
      </p:sp>
      <p:sp>
        <p:nvSpPr>
          <p:cNvPr id="479" name="Google Shape;479;g2cec04b5ded_0_1192"/>
          <p:cNvSpPr txBox="1"/>
          <p:nvPr>
            <p:ph idx="2" type="body"/>
          </p:nvPr>
        </p:nvSpPr>
        <p:spPr>
          <a:xfrm>
            <a:off x="1499775" y="923651"/>
            <a:ext cx="8019900" cy="1093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67"/>
              </a:spcBef>
              <a:spcAft>
                <a:spcPts val="0"/>
              </a:spcAft>
              <a:buSzPts val="3400"/>
              <a:buNone/>
            </a:pPr>
            <a:r>
              <a:rPr lang="en-US"/>
              <a:t>What to do with your Sunny</a:t>
            </a:r>
            <a:endParaRPr/>
          </a:p>
        </p:txBody>
      </p:sp>
      <p:pic>
        <p:nvPicPr>
          <p:cNvPr id="480" name="Google Shape;480;g2cec04b5ded_0_1192"/>
          <p:cNvPicPr preferRelativeResize="0"/>
          <p:nvPr/>
        </p:nvPicPr>
        <p:blipFill rotWithShape="1">
          <a:blip r:embed="rId3">
            <a:alphaModFix/>
          </a:blip>
          <a:srcRect b="24683" l="5389" r="16277" t="6884"/>
          <a:stretch/>
        </p:blipFill>
        <p:spPr>
          <a:xfrm>
            <a:off x="8343889" y="1962265"/>
            <a:ext cx="2718012" cy="3614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cec68e8b77_4_11"/>
          <p:cNvSpPr txBox="1"/>
          <p:nvPr>
            <p:ph idx="2" type="body"/>
          </p:nvPr>
        </p:nvSpPr>
        <p:spPr>
          <a:xfrm>
            <a:off x="1804575" y="923650"/>
            <a:ext cx="8020200" cy="638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3200"/>
              <a:t>CEC Commissioners &amp; Vote Phase </a:t>
            </a:r>
            <a:endParaRPr sz="3200"/>
          </a:p>
        </p:txBody>
      </p:sp>
      <p:sp>
        <p:nvSpPr>
          <p:cNvPr id="487" name="Google Shape;487;g2cec68e8b77_4_11"/>
          <p:cNvSpPr txBox="1"/>
          <p:nvPr>
            <p:ph idx="1" type="body"/>
          </p:nvPr>
        </p:nvSpPr>
        <p:spPr>
          <a:xfrm>
            <a:off x="1814525" y="1636375"/>
            <a:ext cx="8020500" cy="4239000"/>
          </a:xfrm>
          <a:prstGeom prst="rect">
            <a:avLst/>
          </a:prstGeom>
        </p:spPr>
        <p:txBody>
          <a:bodyPr anchorCtr="0" anchor="t" bIns="45700" lIns="91425" spcFirstLastPara="1" rIns="91425" wrap="square" tIns="45700">
            <a:noAutofit/>
          </a:bodyPr>
          <a:lstStyle/>
          <a:p>
            <a:pPr indent="-368300" lvl="0" marL="457200" rtl="0" algn="l">
              <a:spcBef>
                <a:spcPts val="1000"/>
              </a:spcBef>
              <a:spcAft>
                <a:spcPts val="0"/>
              </a:spcAft>
              <a:buSzPts val="2200"/>
              <a:buChar char="●"/>
            </a:pPr>
            <a:r>
              <a:rPr lang="en-US" sz="2200"/>
              <a:t>Attend launch event</a:t>
            </a:r>
            <a:endParaRPr sz="2200"/>
          </a:p>
          <a:p>
            <a:pPr indent="-368300" lvl="0" marL="457200" rtl="0" algn="l">
              <a:spcBef>
                <a:spcPts val="0"/>
              </a:spcBef>
              <a:spcAft>
                <a:spcPts val="0"/>
              </a:spcAft>
              <a:buSzPts val="2200"/>
              <a:buChar char="●"/>
            </a:pPr>
            <a:r>
              <a:rPr lang="en-US" sz="2200"/>
              <a:t>Host a Sunny!</a:t>
            </a:r>
            <a:endParaRPr sz="2200"/>
          </a:p>
          <a:p>
            <a:pPr indent="-368300" lvl="0" marL="457200" rtl="0" algn="l">
              <a:spcBef>
                <a:spcPts val="0"/>
              </a:spcBef>
              <a:spcAft>
                <a:spcPts val="0"/>
              </a:spcAft>
              <a:buSzPts val="2200"/>
              <a:buChar char="●"/>
            </a:pPr>
            <a:r>
              <a:rPr lang="en-US" sz="2200"/>
              <a:t>Introduce CEC staff to relationships to support PB vote </a:t>
            </a:r>
            <a:endParaRPr sz="2200"/>
          </a:p>
          <a:p>
            <a:pPr indent="-368300" lvl="0" marL="457200" rtl="0" algn="l">
              <a:spcBef>
                <a:spcPts val="0"/>
              </a:spcBef>
              <a:spcAft>
                <a:spcPts val="0"/>
              </a:spcAft>
              <a:buSzPts val="2200"/>
              <a:buChar char="●"/>
            </a:pPr>
            <a:r>
              <a:rPr lang="en-US" sz="2200"/>
              <a:t>Relational organizing- plan and follow through (list a minimum of 25 contacts that you’ll personally reach out to via phone call, text, or email)</a:t>
            </a:r>
            <a:endParaRPr sz="2200"/>
          </a:p>
          <a:p>
            <a:pPr indent="-368300" lvl="0" marL="457200" rtl="0" algn="l">
              <a:spcBef>
                <a:spcPts val="0"/>
              </a:spcBef>
              <a:spcAft>
                <a:spcPts val="0"/>
              </a:spcAft>
              <a:buSzPts val="2200"/>
              <a:buChar char="●"/>
            </a:pPr>
            <a:r>
              <a:rPr lang="en-US" sz="2200"/>
              <a:t>PLAY is your partner code!</a:t>
            </a:r>
            <a:endParaRPr sz="2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a0bffe40c6_45_395"/>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Sustainability of PB Projects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a151c0d01d_1_33"/>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Sustainability Updates</a:t>
            </a:r>
            <a:endParaRPr/>
          </a:p>
        </p:txBody>
      </p:sp>
      <p:sp>
        <p:nvSpPr>
          <p:cNvPr id="498" name="Google Shape;498;g2a151c0d01d_1_33"/>
          <p:cNvSpPr txBox="1"/>
          <p:nvPr/>
        </p:nvSpPr>
        <p:spPr>
          <a:xfrm>
            <a:off x="1543612" y="1857563"/>
            <a:ext cx="9426810" cy="3552546"/>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Concern: expense process funds projects that are short term, need to consider how to continue successful projects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Working with Acting Chief Engagement Officer Crystal Price to promote awareness of PB projects with Deputy Mayors and agencies</a:t>
            </a:r>
            <a:endParaRPr sz="1800">
              <a:solidFill>
                <a:schemeClr val="dk1"/>
              </a:solidFill>
              <a:highlight>
                <a:srgbClr val="FFFFFF"/>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CEC convened a few Commissioners in a subcommittee to further discuss </a:t>
            </a:r>
            <a:endParaRPr sz="1800">
              <a:solidFill>
                <a:schemeClr val="dk1"/>
              </a:solidFill>
              <a:highlight>
                <a:schemeClr val="lt1"/>
              </a:highlight>
              <a:latin typeface="Verdana"/>
              <a:ea typeface="Verdana"/>
              <a:cs typeface="Verdana"/>
              <a:sym typeface="Verdana"/>
            </a:endParaRPr>
          </a:p>
          <a:p>
            <a:pPr indent="-342900" lvl="1" marL="9144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Steps include focusing on monitoring &amp; evaluation for proof of concept</a:t>
            </a:r>
            <a:endParaRPr sz="1800">
              <a:solidFill>
                <a:schemeClr val="dk1"/>
              </a:solidFill>
              <a:highlight>
                <a:schemeClr val="lt1"/>
              </a:highlight>
              <a:latin typeface="Verdana"/>
              <a:ea typeface="Verdana"/>
              <a:cs typeface="Verdana"/>
              <a:sym typeface="Verdana"/>
            </a:endParaRPr>
          </a:p>
          <a:p>
            <a:pPr indent="-342900" lvl="2" marL="13716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Capacity building for our implementing partners for M &amp; E</a:t>
            </a:r>
            <a:endParaRPr sz="1800">
              <a:solidFill>
                <a:schemeClr val="dk1"/>
              </a:solidFill>
              <a:highlight>
                <a:schemeClr val="lt1"/>
              </a:highlight>
              <a:latin typeface="Verdana"/>
              <a:ea typeface="Verdana"/>
              <a:cs typeface="Verdana"/>
              <a:sym typeface="Verdana"/>
            </a:endParaRPr>
          </a:p>
          <a:p>
            <a:pPr indent="-342900" lvl="2" marL="13716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Considering ways to tell the story of their and our success</a:t>
            </a:r>
            <a:endParaRPr sz="1800">
              <a:solidFill>
                <a:schemeClr val="dk1"/>
              </a:solidFill>
              <a:highlight>
                <a:schemeClr val="lt1"/>
              </a:highlight>
              <a:latin typeface="Verdana"/>
              <a:ea typeface="Verdana"/>
              <a:cs typeface="Verdana"/>
              <a:sym typeface="Verdana"/>
            </a:endParaRPr>
          </a:p>
          <a:p>
            <a:pPr indent="-342900" lvl="1" marL="9144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Introduce implementing partners to funding from philanthropy or government </a:t>
            </a:r>
            <a:endParaRPr sz="1800">
              <a:solidFill>
                <a:schemeClr val="dk1"/>
              </a:solidFill>
              <a:highlight>
                <a:srgbClr val="FFFFFF"/>
              </a:highlight>
              <a:latin typeface="Verdana"/>
              <a:ea typeface="Verdana"/>
              <a:cs typeface="Verdana"/>
              <a:sym typeface="Verdana"/>
            </a:endParaRPr>
          </a:p>
          <a:p>
            <a:pPr indent="0" lvl="0" marL="9144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cec68e8b77_4_0"/>
          <p:cNvSpPr txBox="1"/>
          <p:nvPr>
            <p:ph idx="1" type="body"/>
          </p:nvPr>
        </p:nvSpPr>
        <p:spPr>
          <a:xfrm>
            <a:off x="1814513" y="2245970"/>
            <a:ext cx="8020500" cy="3330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505" name="Google Shape;505;g2cec68e8b77_4_0"/>
          <p:cNvSpPr txBox="1"/>
          <p:nvPr>
            <p:ph idx="2" type="body"/>
          </p:nvPr>
        </p:nvSpPr>
        <p:spPr>
          <a:xfrm>
            <a:off x="1804574" y="923651"/>
            <a:ext cx="8020200" cy="1093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506" name="Google Shape;506;g2cec68e8b77_4_0"/>
          <p:cNvSpPr txBox="1"/>
          <p:nvPr/>
        </p:nvSpPr>
        <p:spPr>
          <a:xfrm>
            <a:off x="851450" y="0"/>
            <a:ext cx="7520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u="sng">
                <a:solidFill>
                  <a:schemeClr val="hlink"/>
                </a:solidFill>
                <a:hlinkClick r:id="rId3"/>
              </a:rPr>
              <a:t>PB Project Sustainability, Visual Workspace for Innovation (miro.com)</a:t>
            </a:r>
            <a:endParaRPr/>
          </a:p>
        </p:txBody>
      </p:sp>
      <p:pic>
        <p:nvPicPr>
          <p:cNvPr id="507" name="Google Shape;507;g2cec68e8b77_4_0"/>
          <p:cNvPicPr preferRelativeResize="0"/>
          <p:nvPr/>
        </p:nvPicPr>
        <p:blipFill rotWithShape="1">
          <a:blip r:embed="rId4">
            <a:alphaModFix/>
          </a:blip>
          <a:srcRect b="-10294" l="0" r="0" t="3729"/>
          <a:stretch/>
        </p:blipFill>
        <p:spPr>
          <a:xfrm>
            <a:off x="851461" y="523200"/>
            <a:ext cx="10862479" cy="6858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Sustainability Subcommittee Updates</a:t>
            </a:r>
            <a:endParaRPr/>
          </a:p>
        </p:txBody>
      </p:sp>
      <p:sp>
        <p:nvSpPr>
          <p:cNvPr id="513" name="Google Shape;513;p3"/>
          <p:cNvSpPr txBox="1"/>
          <p:nvPr/>
        </p:nvSpPr>
        <p:spPr>
          <a:xfrm>
            <a:off x="1543612" y="1857563"/>
            <a:ext cx="9426810" cy="3552546"/>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None/>
            </a:pPr>
            <a:r>
              <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Donna, Gio, Amy- key takeaways from discussion </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Need to differentiate: sustainable PB process from sustainable PB projects</a:t>
            </a:r>
            <a:endParaRPr sz="1800">
              <a:solidFill>
                <a:schemeClr val="dk1"/>
              </a:solidFill>
              <a:highlight>
                <a:schemeClr val="lt1"/>
              </a:highlight>
              <a:latin typeface="Verdana"/>
              <a:ea typeface="Verdana"/>
              <a:cs typeface="Verdana"/>
              <a:sym typeface="Verdana"/>
            </a:endParaRPr>
          </a:p>
          <a:p>
            <a:pPr indent="-342900" lvl="1" marL="9144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Importance of cycle 1 “proof of concept”</a:t>
            </a:r>
            <a:endParaRPr sz="1800">
              <a:solidFill>
                <a:schemeClr val="dk1"/>
              </a:solidFill>
              <a:highlight>
                <a:schemeClr val="lt1"/>
              </a:highlight>
              <a:latin typeface="Verdana"/>
              <a:ea typeface="Verdana"/>
              <a:cs typeface="Verdana"/>
              <a:sym typeface="Verdana"/>
            </a:endParaRPr>
          </a:p>
          <a:p>
            <a:pPr indent="-342900" lvl="1" marL="9144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What criteria would make for a sustainable PB process?</a:t>
            </a:r>
            <a:endParaRPr sz="1800">
              <a:solidFill>
                <a:schemeClr val="dk1"/>
              </a:solidFill>
              <a:highlight>
                <a:schemeClr val="lt1"/>
              </a:highlight>
              <a:latin typeface="Verdana"/>
              <a:ea typeface="Verdana"/>
              <a:cs typeface="Verdana"/>
              <a:sym typeface="Verdana"/>
            </a:endParaRPr>
          </a:p>
          <a:p>
            <a:pPr indent="-342900" lvl="0" marL="4572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What role do Commissioners recommend for CEC to take on for both the PB process and PB projects?  </a:t>
            </a:r>
            <a:endParaRPr sz="1800">
              <a:solidFill>
                <a:schemeClr val="dk1"/>
              </a:solidFill>
              <a:highlight>
                <a:schemeClr val="lt1"/>
              </a:highlight>
              <a:latin typeface="Verdana"/>
              <a:ea typeface="Verdana"/>
              <a:cs typeface="Verdana"/>
              <a:sym typeface="Verdana"/>
            </a:endParaRPr>
          </a:p>
          <a:p>
            <a:pPr indent="-342900" lvl="1" marL="9144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Prioritizing between them</a:t>
            </a:r>
            <a:endParaRPr sz="1800">
              <a:solidFill>
                <a:schemeClr val="dk1"/>
              </a:solidFill>
              <a:highlight>
                <a:schemeClr val="lt1"/>
              </a:highlight>
              <a:latin typeface="Verdana"/>
              <a:ea typeface="Verdana"/>
              <a:cs typeface="Verdana"/>
              <a:sym typeface="Verdana"/>
            </a:endParaRPr>
          </a:p>
          <a:p>
            <a:pPr indent="-342900" lvl="1" marL="914400" rtl="0" algn="l">
              <a:lnSpc>
                <a:spcPct val="115000"/>
              </a:lnSpc>
              <a:spcBef>
                <a:spcPts val="0"/>
              </a:spcBef>
              <a:spcAft>
                <a:spcPts val="0"/>
              </a:spcAft>
              <a:buClr>
                <a:schemeClr val="dk1"/>
              </a:buClr>
              <a:buSzPts val="1800"/>
              <a:buFont typeface="Verdana"/>
              <a:buChar char="○"/>
            </a:pPr>
            <a:r>
              <a:rPr lang="en-US" sz="1800">
                <a:solidFill>
                  <a:schemeClr val="dk1"/>
                </a:solidFill>
                <a:highlight>
                  <a:schemeClr val="lt1"/>
                </a:highlight>
                <a:latin typeface="Verdana"/>
                <a:ea typeface="Verdana"/>
                <a:cs typeface="Verdana"/>
                <a:sym typeface="Verdana"/>
              </a:rPr>
              <a:t>Priorities within each</a:t>
            </a:r>
            <a:endParaRPr sz="1800">
              <a:solidFill>
                <a:schemeClr val="dk1"/>
              </a:solidFill>
              <a:highlight>
                <a:schemeClr val="lt1"/>
              </a:highlight>
              <a:latin typeface="Verdana"/>
              <a:ea typeface="Verdana"/>
              <a:cs typeface="Verdana"/>
              <a:sym typeface="Verdana"/>
            </a:endParaRPr>
          </a:p>
          <a:p>
            <a:pPr indent="0" lvl="0" marL="1143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a057c19e2e_0_2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Approval of Meeting Minutes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2ceb4c6fd04_1_0"/>
          <p:cNvSpPr txBox="1"/>
          <p:nvPr>
            <p:ph type="title"/>
          </p:nvPr>
        </p:nvSpPr>
        <p:spPr>
          <a:xfrm>
            <a:off x="740625" y="1336976"/>
            <a:ext cx="10613100" cy="3722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i="1" lang="en-US"/>
              <a:t>Congratulations to Commissioners on 5 Year Milestone!</a:t>
            </a:r>
            <a:r>
              <a:rPr lang="en-US"/>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Public Comment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a057c19e2e_0_5"/>
          <p:cNvSpPr txBox="1"/>
          <p:nvPr>
            <p:ph type="title"/>
          </p:nvPr>
        </p:nvSpPr>
        <p:spPr>
          <a:xfrm>
            <a:off x="838200" y="2010731"/>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7200"/>
              <a:buFont typeface="Verdana"/>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a0bffe40c6_18_737"/>
          <p:cNvSpPr txBox="1"/>
          <p:nvPr>
            <p:ph type="title"/>
          </p:nvPr>
        </p:nvSpPr>
        <p:spPr>
          <a:xfrm>
            <a:off x="838200" y="2368286"/>
            <a:ext cx="10515600" cy="2121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500"/>
              </a:spcAft>
              <a:buSzPts val="7200"/>
              <a:buNone/>
            </a:pPr>
            <a:r>
              <a:rPr lang="en-US"/>
              <a:t>Program Updates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2a151c0d01d_1_28"/>
          <p:cNvPicPr preferRelativeResize="0"/>
          <p:nvPr/>
        </p:nvPicPr>
        <p:blipFill rotWithShape="1">
          <a:blip r:embed="rId3">
            <a:alphaModFix/>
          </a:blip>
          <a:srcRect b="0" l="46561" r="0" t="0"/>
          <a:stretch/>
        </p:blipFill>
        <p:spPr>
          <a:xfrm>
            <a:off x="1094000" y="1413413"/>
            <a:ext cx="10003999" cy="4031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Voter</a:t>
            </a:r>
            <a:r>
              <a:rPr lang="en-US" sz="3100"/>
              <a:t> Language Assistance Presidential Primary Election</a:t>
            </a:r>
            <a:endParaRPr sz="3100"/>
          </a:p>
        </p:txBody>
      </p:sp>
      <p:pic>
        <p:nvPicPr>
          <p:cNvPr id="260" name="Google Shape;260;p2"/>
          <p:cNvPicPr preferRelativeResize="0"/>
          <p:nvPr/>
        </p:nvPicPr>
        <p:blipFill>
          <a:blip r:embed="rId3">
            <a:alphaModFix/>
          </a:blip>
          <a:stretch>
            <a:fillRect/>
          </a:stretch>
        </p:blipFill>
        <p:spPr>
          <a:xfrm>
            <a:off x="1870987" y="2183925"/>
            <a:ext cx="6969426" cy="4338900"/>
          </a:xfrm>
          <a:prstGeom prst="rect">
            <a:avLst/>
          </a:prstGeom>
          <a:noFill/>
          <a:ln>
            <a:noFill/>
          </a:ln>
        </p:spPr>
      </p:pic>
      <p:sp>
        <p:nvSpPr>
          <p:cNvPr id="261" name="Google Shape;261;p2"/>
          <p:cNvSpPr txBox="1"/>
          <p:nvPr/>
        </p:nvSpPr>
        <p:spPr>
          <a:xfrm>
            <a:off x="8840400" y="3063975"/>
            <a:ext cx="3045300" cy="2354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Font typeface="Verdana"/>
              <a:buChar char="●"/>
            </a:pPr>
            <a:r>
              <a:rPr lang="en-US" sz="1500">
                <a:solidFill>
                  <a:schemeClr val="dk1"/>
                </a:solidFill>
                <a:latin typeface="Verdana"/>
                <a:ea typeface="Verdana"/>
                <a:cs typeface="Verdana"/>
                <a:sym typeface="Verdana"/>
              </a:rPr>
              <a:t>144 language services</a:t>
            </a:r>
            <a:endParaRPr sz="1500">
              <a:solidFill>
                <a:schemeClr val="dk1"/>
              </a:solidFill>
              <a:latin typeface="Verdana"/>
              <a:ea typeface="Verdana"/>
              <a:cs typeface="Verdana"/>
              <a:sym typeface="Verdana"/>
            </a:endParaRPr>
          </a:p>
          <a:p>
            <a:pPr indent="0" lvl="0" marL="457200" rtl="0" algn="l">
              <a:spcBef>
                <a:spcPts val="0"/>
              </a:spcBef>
              <a:spcAft>
                <a:spcPts val="0"/>
              </a:spcAft>
              <a:buNone/>
            </a:pPr>
            <a:r>
              <a:t/>
            </a:r>
            <a:endParaRPr sz="1500">
              <a:solidFill>
                <a:schemeClr val="dk1"/>
              </a:solidFill>
              <a:latin typeface="Verdana"/>
              <a:ea typeface="Verdana"/>
              <a:cs typeface="Verdana"/>
              <a:sym typeface="Verdana"/>
            </a:endParaRPr>
          </a:p>
          <a:p>
            <a:pPr indent="-323850" lvl="0" marL="457200" rtl="0" algn="l">
              <a:spcBef>
                <a:spcPts val="0"/>
              </a:spcBef>
              <a:spcAft>
                <a:spcPts val="0"/>
              </a:spcAft>
              <a:buClr>
                <a:schemeClr val="dk1"/>
              </a:buClr>
              <a:buSzPts val="1500"/>
              <a:buFont typeface="Verdana"/>
              <a:buChar char="●"/>
            </a:pPr>
            <a:r>
              <a:rPr lang="en-US" sz="1500">
                <a:solidFill>
                  <a:schemeClr val="dk1"/>
                </a:solidFill>
                <a:latin typeface="Verdana"/>
                <a:ea typeface="Verdana"/>
                <a:cs typeface="Verdana"/>
                <a:sym typeface="Verdana"/>
              </a:rPr>
              <a:t>110 unique poll sites</a:t>
            </a:r>
            <a:endParaRPr sz="1500">
              <a:solidFill>
                <a:schemeClr val="dk1"/>
              </a:solidFill>
              <a:latin typeface="Verdana"/>
              <a:ea typeface="Verdana"/>
              <a:cs typeface="Verdana"/>
              <a:sym typeface="Verdana"/>
            </a:endParaRPr>
          </a:p>
          <a:p>
            <a:pPr indent="0" lvl="0" marL="457200" rtl="0" algn="l">
              <a:spcBef>
                <a:spcPts val="0"/>
              </a:spcBef>
              <a:spcAft>
                <a:spcPts val="0"/>
              </a:spcAft>
              <a:buNone/>
            </a:pPr>
            <a:r>
              <a:rPr i="1" lang="en-US" sz="1200">
                <a:solidFill>
                  <a:schemeClr val="dk1"/>
                </a:solidFill>
                <a:latin typeface="Verdana"/>
                <a:ea typeface="Verdana"/>
                <a:cs typeface="Verdana"/>
                <a:sym typeface="Verdana"/>
              </a:rPr>
              <a:t>30 Early Voting + 80 Election Day</a:t>
            </a:r>
            <a:endParaRPr i="1" sz="1200">
              <a:solidFill>
                <a:schemeClr val="dk1"/>
              </a:solidFill>
              <a:latin typeface="Verdana"/>
              <a:ea typeface="Verdana"/>
              <a:cs typeface="Verdana"/>
              <a:sym typeface="Verdana"/>
            </a:endParaRPr>
          </a:p>
          <a:p>
            <a:pPr indent="0" lvl="0" marL="457200" rtl="0" algn="l">
              <a:spcBef>
                <a:spcPts val="0"/>
              </a:spcBef>
              <a:spcAft>
                <a:spcPts val="0"/>
              </a:spcAft>
              <a:buNone/>
            </a:pPr>
            <a:r>
              <a:t/>
            </a:r>
            <a:endParaRPr sz="1500">
              <a:solidFill>
                <a:schemeClr val="dk1"/>
              </a:solidFill>
              <a:latin typeface="Verdana"/>
              <a:ea typeface="Verdana"/>
              <a:cs typeface="Verdana"/>
              <a:sym typeface="Verdana"/>
            </a:endParaRPr>
          </a:p>
          <a:p>
            <a:pPr indent="-323850" lvl="0" marL="457200" rtl="0" algn="l">
              <a:spcBef>
                <a:spcPts val="0"/>
              </a:spcBef>
              <a:spcAft>
                <a:spcPts val="0"/>
              </a:spcAft>
              <a:buClr>
                <a:schemeClr val="dk1"/>
              </a:buClr>
              <a:buSzPts val="1500"/>
              <a:buFont typeface="Verdana"/>
              <a:buChar char="●"/>
            </a:pPr>
            <a:r>
              <a:rPr lang="en-US" sz="1500">
                <a:solidFill>
                  <a:schemeClr val="dk1"/>
                </a:solidFill>
                <a:latin typeface="Verdana"/>
                <a:ea typeface="Verdana"/>
                <a:cs typeface="Verdana"/>
                <a:sym typeface="Verdana"/>
              </a:rPr>
              <a:t>100% of services delivered as planned</a:t>
            </a:r>
            <a:endParaRPr sz="1500">
              <a:solidFill>
                <a:schemeClr val="dk1"/>
              </a:solidFill>
              <a:latin typeface="Verdana"/>
              <a:ea typeface="Verdana"/>
              <a:cs typeface="Verdana"/>
              <a:sym typeface="Verdana"/>
            </a:endParaRPr>
          </a:p>
          <a:p>
            <a:pPr indent="0" lvl="0" marL="0" rtl="0" algn="l">
              <a:spcBef>
                <a:spcPts val="0"/>
              </a:spcBef>
              <a:spcAft>
                <a:spcPts val="0"/>
              </a:spcAft>
              <a:buNone/>
            </a:pPr>
            <a:r>
              <a:t/>
            </a:r>
            <a:endParaRPr sz="1800">
              <a:solidFill>
                <a:schemeClr val="dk1"/>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cdb3c26c33_0_0"/>
          <p:cNvSpPr txBox="1"/>
          <p:nvPr>
            <p:ph idx="2" type="body"/>
          </p:nvPr>
        </p:nvSpPr>
        <p:spPr>
          <a:xfrm>
            <a:off x="1794150" y="839225"/>
            <a:ext cx="8925300" cy="1093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Presidential Primary Election Utilization - Preliminary Data</a:t>
            </a:r>
            <a:endParaRPr sz="3100"/>
          </a:p>
        </p:txBody>
      </p:sp>
      <p:pic>
        <p:nvPicPr>
          <p:cNvPr id="267" name="Google Shape;267;g2cdb3c26c33_0_0"/>
          <p:cNvPicPr preferRelativeResize="0"/>
          <p:nvPr/>
        </p:nvPicPr>
        <p:blipFill>
          <a:blip r:embed="rId3">
            <a:alphaModFix/>
          </a:blip>
          <a:stretch>
            <a:fillRect/>
          </a:stretch>
        </p:blipFill>
        <p:spPr>
          <a:xfrm>
            <a:off x="1436475" y="2187175"/>
            <a:ext cx="7891925" cy="4211150"/>
          </a:xfrm>
          <a:prstGeom prst="rect">
            <a:avLst/>
          </a:prstGeom>
          <a:noFill/>
          <a:ln>
            <a:noFill/>
          </a:ln>
        </p:spPr>
      </p:pic>
      <p:sp>
        <p:nvSpPr>
          <p:cNvPr id="268" name="Google Shape;268;g2cdb3c26c33_0_0"/>
          <p:cNvSpPr txBox="1"/>
          <p:nvPr/>
        </p:nvSpPr>
        <p:spPr>
          <a:xfrm>
            <a:off x="9328400" y="4104200"/>
            <a:ext cx="2863500" cy="3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latin typeface="Verdana"/>
                <a:ea typeface="Verdana"/>
                <a:cs typeface="Verdana"/>
                <a:sym typeface="Verdana"/>
              </a:rPr>
              <a:t>Total Voters Assisted: 180</a:t>
            </a:r>
            <a:endParaRPr b="1">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a0bffe40c6_45_388"/>
          <p:cNvSpPr txBox="1"/>
          <p:nvPr>
            <p:ph idx="3" type="body"/>
          </p:nvPr>
        </p:nvSpPr>
        <p:spPr>
          <a:xfrm>
            <a:off x="1441328" y="1202716"/>
            <a:ext cx="9582300" cy="1020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3400"/>
              <a:buNone/>
            </a:pPr>
            <a:r>
              <a:rPr lang="en-US" sz="3100"/>
              <a:t>Voter </a:t>
            </a:r>
            <a:r>
              <a:rPr lang="en-US" sz="3100"/>
              <a:t>Language Assistance Program – Language Assistance Advisory Committee</a:t>
            </a:r>
            <a:endParaRPr/>
          </a:p>
        </p:txBody>
      </p:sp>
      <p:sp>
        <p:nvSpPr>
          <p:cNvPr id="274" name="Google Shape;274;g2a0bffe40c6_45_388"/>
          <p:cNvSpPr txBox="1"/>
          <p:nvPr/>
        </p:nvSpPr>
        <p:spPr>
          <a:xfrm>
            <a:off x="1439700" y="2873575"/>
            <a:ext cx="6603900" cy="3217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US" sz="1800">
                <a:solidFill>
                  <a:schemeClr val="dk1"/>
                </a:solidFill>
                <a:highlight>
                  <a:srgbClr val="FFFFFF"/>
                </a:highlight>
                <a:latin typeface="Verdana"/>
                <a:ea typeface="Verdana"/>
                <a:cs typeface="Verdana"/>
                <a:sym typeface="Verdana"/>
              </a:rPr>
              <a:t>Haitian Language Forum on Voter Rights held on March 26th in Flatbush in partnership with LAAC member </a:t>
            </a:r>
            <a:r>
              <a:rPr lang="en-US" sz="1800">
                <a:solidFill>
                  <a:schemeClr val="dk1"/>
                </a:solidFill>
                <a:highlight>
                  <a:srgbClr val="FFFFFF"/>
                </a:highlight>
                <a:latin typeface="Verdana"/>
                <a:ea typeface="Verdana"/>
                <a:cs typeface="Verdana"/>
                <a:sym typeface="Verdana"/>
              </a:rPr>
              <a:t>representing</a:t>
            </a:r>
            <a:r>
              <a:rPr lang="en-US" sz="1800">
                <a:solidFill>
                  <a:schemeClr val="dk1"/>
                </a:solidFill>
                <a:highlight>
                  <a:srgbClr val="FFFFFF"/>
                </a:highlight>
                <a:latin typeface="Verdana"/>
                <a:ea typeface="Verdana"/>
                <a:cs typeface="Verdana"/>
                <a:sym typeface="Verdana"/>
              </a:rPr>
              <a:t> the Haitian speaking community.</a:t>
            </a:r>
            <a:endParaRPr sz="1800">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None/>
            </a:pPr>
            <a:r>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Chair and ED Dr. Sarah Sayeed and NYC Chief Democracy Officer Kathleen Daniel addressed participants.</a:t>
            </a:r>
            <a:endParaRPr sz="1800">
              <a:solidFill>
                <a:schemeClr val="dk1"/>
              </a:solidFill>
              <a:highlight>
                <a:srgbClr val="FFFFFF"/>
              </a:highlight>
              <a:latin typeface="Verdana"/>
              <a:ea typeface="Verdana"/>
              <a:cs typeface="Verdana"/>
              <a:sym typeface="Verdana"/>
            </a:endParaRPr>
          </a:p>
          <a:p>
            <a:pPr indent="0" lvl="0" marL="457200" marR="0" rtl="0" algn="l">
              <a:lnSpc>
                <a:spcPct val="115000"/>
              </a:lnSpc>
              <a:spcBef>
                <a:spcPts val="0"/>
              </a:spcBef>
              <a:spcAft>
                <a:spcPts val="0"/>
              </a:spcAft>
              <a:buNone/>
            </a:pPr>
            <a:r>
              <a:rPr lang="en-US" sz="1800">
                <a:solidFill>
                  <a:schemeClr val="dk1"/>
                </a:solidFill>
                <a:highlight>
                  <a:srgbClr val="FFFFFF"/>
                </a:highlight>
                <a:latin typeface="Verdana"/>
                <a:ea typeface="Verdana"/>
                <a:cs typeface="Verdana"/>
                <a:sym typeface="Verdana"/>
              </a:rPr>
              <a:t> </a:t>
            </a:r>
            <a:endParaRPr sz="1800">
              <a:solidFill>
                <a:schemeClr val="dk1"/>
              </a:solidFill>
              <a:highlight>
                <a:srgbClr val="FFFFFF"/>
              </a:highlight>
              <a:latin typeface="Verdana"/>
              <a:ea typeface="Verdana"/>
              <a:cs typeface="Verdana"/>
              <a:sym typeface="Verdana"/>
            </a:endParaRPr>
          </a:p>
          <a:p>
            <a:pPr indent="-342900" lvl="0" marL="457200" marR="0" rtl="0" algn="l">
              <a:lnSpc>
                <a:spcPct val="115000"/>
              </a:lnSpc>
              <a:spcBef>
                <a:spcPts val="0"/>
              </a:spcBef>
              <a:spcAft>
                <a:spcPts val="0"/>
              </a:spcAft>
              <a:buClr>
                <a:schemeClr val="dk1"/>
              </a:buClr>
              <a:buSzPts val="1800"/>
              <a:buFont typeface="Verdana"/>
              <a:buChar char="●"/>
            </a:pPr>
            <a:r>
              <a:rPr lang="en-US" sz="1800">
                <a:solidFill>
                  <a:schemeClr val="dk1"/>
                </a:solidFill>
                <a:highlight>
                  <a:srgbClr val="FFFFFF"/>
                </a:highlight>
                <a:latin typeface="Verdana"/>
                <a:ea typeface="Verdana"/>
                <a:cs typeface="Verdana"/>
                <a:sym typeface="Verdana"/>
              </a:rPr>
              <a:t>Presentation held in Haitian Creole with interpretation.</a:t>
            </a:r>
            <a:endParaRPr sz="1800">
              <a:solidFill>
                <a:schemeClr val="dk1"/>
              </a:solidFill>
              <a:highlight>
                <a:srgbClr val="FFFFFF"/>
              </a:highlight>
              <a:latin typeface="Verdana"/>
              <a:ea typeface="Verdana"/>
              <a:cs typeface="Verdana"/>
              <a:sym typeface="Verdana"/>
            </a:endParaRPr>
          </a:p>
        </p:txBody>
      </p:sp>
      <p:pic>
        <p:nvPicPr>
          <p:cNvPr id="275" name="Google Shape;275;g2a0bffe40c6_45_388"/>
          <p:cNvPicPr preferRelativeResize="0"/>
          <p:nvPr/>
        </p:nvPicPr>
        <p:blipFill>
          <a:blip r:embed="rId3">
            <a:alphaModFix/>
          </a:blip>
          <a:stretch>
            <a:fillRect/>
          </a:stretch>
        </p:blipFill>
        <p:spPr>
          <a:xfrm>
            <a:off x="8184549" y="2618575"/>
            <a:ext cx="3472751" cy="3472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0x01010047CCC3D924FC5B4CA53DC44B4D1D5477</vt:lpwstr>
  </property>
  <property fmtid="{D5CDD505-2E9C-101B-9397-08002B2CF9AE}" pid="3" name="MediaServiceImageTags">
    <vt:lpwstr/>
  </property>
</Properties>
</file>