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3727" r:id="rId2"/>
    <p:sldMasterId id="2147483681" r:id="rId3"/>
  </p:sldMasterIdLst>
  <p:notesMasterIdLst>
    <p:notesMasterId r:id="rId39"/>
  </p:notesMasterIdLst>
  <p:handoutMasterIdLst>
    <p:handoutMasterId r:id="rId40"/>
  </p:handoutMasterIdLst>
  <p:sldIdLst>
    <p:sldId id="352" r:id="rId4"/>
    <p:sldId id="353" r:id="rId5"/>
    <p:sldId id="300" r:id="rId6"/>
    <p:sldId id="257" r:id="rId7"/>
    <p:sldId id="265" r:id="rId8"/>
    <p:sldId id="344" r:id="rId9"/>
    <p:sldId id="301" r:id="rId10"/>
    <p:sldId id="272" r:id="rId11"/>
    <p:sldId id="323" r:id="rId12"/>
    <p:sldId id="324" r:id="rId13"/>
    <p:sldId id="325" r:id="rId14"/>
    <p:sldId id="326" r:id="rId15"/>
    <p:sldId id="336" r:id="rId16"/>
    <p:sldId id="337" r:id="rId17"/>
    <p:sldId id="338" r:id="rId18"/>
    <p:sldId id="329" r:id="rId19"/>
    <p:sldId id="331" r:id="rId20"/>
    <p:sldId id="330" r:id="rId21"/>
    <p:sldId id="333" r:id="rId22"/>
    <p:sldId id="339" r:id="rId23"/>
    <p:sldId id="315" r:id="rId24"/>
    <p:sldId id="316" r:id="rId25"/>
    <p:sldId id="320" r:id="rId26"/>
    <p:sldId id="321" r:id="rId27"/>
    <p:sldId id="334" r:id="rId28"/>
    <p:sldId id="349" r:id="rId29"/>
    <p:sldId id="346" r:id="rId30"/>
    <p:sldId id="350" r:id="rId31"/>
    <p:sldId id="351" r:id="rId32"/>
    <p:sldId id="340" r:id="rId33"/>
    <p:sldId id="341" r:id="rId34"/>
    <p:sldId id="342" r:id="rId35"/>
    <p:sldId id="343" r:id="rId36"/>
    <p:sldId id="302" r:id="rId37"/>
    <p:sldId id="298" r:id="rId38"/>
  </p:sldIdLst>
  <p:sldSz cx="9144000" cy="6858000" type="screen4x3"/>
  <p:notesSz cx="6950075" cy="9236075"/>
  <p:custDataLst>
    <p:tags r:id="rId4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guide id="3" orient="horz" pos="2909">
          <p15:clr>
            <a:srgbClr val="A4A3A4"/>
          </p15:clr>
        </p15:guide>
        <p15:guide id="4"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B23"/>
    <a:srgbClr val="00549F"/>
    <a:srgbClr val="53548A"/>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27" autoAdjust="0"/>
    <p:restoredTop sz="81869" autoAdjust="0"/>
  </p:normalViewPr>
  <p:slideViewPr>
    <p:cSldViewPr>
      <p:cViewPr>
        <p:scale>
          <a:sx n="119" d="100"/>
          <a:sy n="119" d="100"/>
        </p:scale>
        <p:origin x="390" y="108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75" d="100"/>
        <a:sy n="75" d="100"/>
      </p:scale>
      <p:origin x="0" y="0"/>
    </p:cViewPr>
  </p:sorterViewPr>
  <p:notesViewPr>
    <p:cSldViewPr>
      <p:cViewPr varScale="1">
        <p:scale>
          <a:sx n="61" d="100"/>
          <a:sy n="61" d="100"/>
        </p:scale>
        <p:origin x="-2430" y="-84"/>
      </p:cViewPr>
      <p:guideLst>
        <p:guide orient="horz" pos="2928"/>
        <p:guide orient="horz" pos="2909"/>
        <p:guide pos="2208"/>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1"/>
            <a:ext cx="3012002" cy="461193"/>
          </a:xfrm>
          <a:prstGeom prst="rect">
            <a:avLst/>
          </a:prstGeom>
          <a:noFill/>
          <a:ln w="9525">
            <a:noFill/>
            <a:miter lim="800000"/>
            <a:headEnd/>
            <a:tailEnd/>
          </a:ln>
        </p:spPr>
        <p:txBody>
          <a:bodyPr vert="horz" wrap="square" lIns="92470" tIns="46235" rIns="92470" bIns="46235" numCol="1" anchor="t" anchorCtr="0" compatLnSpc="1">
            <a:prstTxWarp prst="textNoShape">
              <a:avLst/>
            </a:prstTxWarp>
          </a:bodyPr>
          <a:lstStyle>
            <a:lvl1pPr defTabSz="924991">
              <a:defRPr sz="1200"/>
            </a:lvl1pPr>
          </a:lstStyle>
          <a:p>
            <a:pPr>
              <a:defRPr/>
            </a:pPr>
            <a:endParaRPr lang="en-US"/>
          </a:p>
        </p:txBody>
      </p:sp>
      <p:sp>
        <p:nvSpPr>
          <p:cNvPr id="150531" name="Rectangle 3"/>
          <p:cNvSpPr>
            <a:spLocks noGrp="1" noChangeArrowheads="1"/>
          </p:cNvSpPr>
          <p:nvPr>
            <p:ph type="dt" sz="quarter" idx="1"/>
          </p:nvPr>
        </p:nvSpPr>
        <p:spPr bwMode="auto">
          <a:xfrm>
            <a:off x="3936566" y="1"/>
            <a:ext cx="3012002" cy="461193"/>
          </a:xfrm>
          <a:prstGeom prst="rect">
            <a:avLst/>
          </a:prstGeom>
          <a:noFill/>
          <a:ln w="9525">
            <a:noFill/>
            <a:miter lim="800000"/>
            <a:headEnd/>
            <a:tailEnd/>
          </a:ln>
        </p:spPr>
        <p:txBody>
          <a:bodyPr vert="horz" wrap="square" lIns="92470" tIns="46235" rIns="92470" bIns="46235" numCol="1" anchor="t" anchorCtr="0" compatLnSpc="1">
            <a:prstTxWarp prst="textNoShape">
              <a:avLst/>
            </a:prstTxWarp>
          </a:bodyPr>
          <a:lstStyle>
            <a:lvl1pPr algn="r" defTabSz="924991">
              <a:defRPr sz="1200"/>
            </a:lvl1pPr>
          </a:lstStyle>
          <a:p>
            <a:pPr>
              <a:defRPr/>
            </a:pPr>
            <a:fld id="{CC6496AC-9A37-44F0-BE5C-AD75E5D8D8EF}" type="datetimeFigureOut">
              <a:rPr lang="en-US"/>
              <a:pPr>
                <a:defRPr/>
              </a:pPr>
              <a:t>6/7/2017</a:t>
            </a:fld>
            <a:endParaRPr lang="en-US"/>
          </a:p>
        </p:txBody>
      </p:sp>
      <p:sp>
        <p:nvSpPr>
          <p:cNvPr id="150532" name="Rectangle 4"/>
          <p:cNvSpPr>
            <a:spLocks noGrp="1" noChangeArrowheads="1"/>
          </p:cNvSpPr>
          <p:nvPr>
            <p:ph type="ftr" sz="quarter" idx="2"/>
          </p:nvPr>
        </p:nvSpPr>
        <p:spPr bwMode="auto">
          <a:xfrm>
            <a:off x="0" y="8773357"/>
            <a:ext cx="3012002" cy="461193"/>
          </a:xfrm>
          <a:prstGeom prst="rect">
            <a:avLst/>
          </a:prstGeom>
          <a:noFill/>
          <a:ln w="9525">
            <a:noFill/>
            <a:miter lim="800000"/>
            <a:headEnd/>
            <a:tailEnd/>
          </a:ln>
        </p:spPr>
        <p:txBody>
          <a:bodyPr vert="horz" wrap="square" lIns="92470" tIns="46235" rIns="92470" bIns="46235" numCol="1" anchor="b" anchorCtr="0" compatLnSpc="1">
            <a:prstTxWarp prst="textNoShape">
              <a:avLst/>
            </a:prstTxWarp>
          </a:bodyPr>
          <a:lstStyle>
            <a:lvl1pPr defTabSz="924991">
              <a:defRPr sz="1200"/>
            </a:lvl1pPr>
          </a:lstStyle>
          <a:p>
            <a:pPr>
              <a:defRPr/>
            </a:pPr>
            <a:endParaRPr lang="en-US"/>
          </a:p>
        </p:txBody>
      </p:sp>
      <p:sp>
        <p:nvSpPr>
          <p:cNvPr id="150533" name="Rectangle 5"/>
          <p:cNvSpPr>
            <a:spLocks noGrp="1" noChangeArrowheads="1"/>
          </p:cNvSpPr>
          <p:nvPr>
            <p:ph type="sldNum" sz="quarter" idx="3"/>
          </p:nvPr>
        </p:nvSpPr>
        <p:spPr bwMode="auto">
          <a:xfrm>
            <a:off x="3936566" y="8773357"/>
            <a:ext cx="3012002" cy="461193"/>
          </a:xfrm>
          <a:prstGeom prst="rect">
            <a:avLst/>
          </a:prstGeom>
          <a:noFill/>
          <a:ln w="9525">
            <a:noFill/>
            <a:miter lim="800000"/>
            <a:headEnd/>
            <a:tailEnd/>
          </a:ln>
        </p:spPr>
        <p:txBody>
          <a:bodyPr vert="horz" wrap="square" lIns="92470" tIns="46235" rIns="92470" bIns="46235" numCol="1" anchor="b" anchorCtr="0" compatLnSpc="1">
            <a:prstTxWarp prst="textNoShape">
              <a:avLst/>
            </a:prstTxWarp>
          </a:bodyPr>
          <a:lstStyle>
            <a:lvl1pPr algn="r" defTabSz="924991">
              <a:defRPr sz="1200"/>
            </a:lvl1pPr>
          </a:lstStyle>
          <a:p>
            <a:pPr>
              <a:defRPr/>
            </a:pPr>
            <a:fld id="{C3E6A346-ACFA-4CDC-84C4-009668CA82A3}" type="slidenum">
              <a:rPr lang="en-US"/>
              <a:pPr>
                <a:defRPr/>
              </a:pPr>
              <a:t>‹#›</a:t>
            </a:fld>
            <a:endParaRPr lang="en-US"/>
          </a:p>
        </p:txBody>
      </p:sp>
    </p:spTree>
    <p:extLst>
      <p:ext uri="{BB962C8B-B14F-4D97-AF65-F5344CB8AC3E}">
        <p14:creationId xmlns:p14="http://schemas.microsoft.com/office/powerpoint/2010/main" val="880675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1"/>
            <a:ext cx="3012002" cy="461193"/>
          </a:xfrm>
          <a:prstGeom prst="rect">
            <a:avLst/>
          </a:prstGeom>
          <a:noFill/>
          <a:ln w="9525">
            <a:noFill/>
            <a:miter lim="800000"/>
            <a:headEnd/>
            <a:tailEnd/>
          </a:ln>
        </p:spPr>
        <p:txBody>
          <a:bodyPr vert="horz" wrap="square" lIns="92470" tIns="46235" rIns="92470" bIns="46235" numCol="1" anchor="t" anchorCtr="0" compatLnSpc="1">
            <a:prstTxWarp prst="textNoShape">
              <a:avLst/>
            </a:prstTxWarp>
          </a:bodyPr>
          <a:lstStyle>
            <a:lvl1pPr defTabSz="924991">
              <a:defRPr sz="1200">
                <a:latin typeface="Calibri" pitchFamily="34" charset="0"/>
              </a:defRPr>
            </a:lvl1pPr>
          </a:lstStyle>
          <a:p>
            <a:pPr>
              <a:defRPr/>
            </a:pPr>
            <a:endParaRPr lang="en-US"/>
          </a:p>
        </p:txBody>
      </p:sp>
      <p:sp>
        <p:nvSpPr>
          <p:cNvPr id="34819" name="Rectangle 3"/>
          <p:cNvSpPr>
            <a:spLocks noGrp="1" noChangeArrowheads="1"/>
          </p:cNvSpPr>
          <p:nvPr>
            <p:ph type="dt" idx="1"/>
          </p:nvPr>
        </p:nvSpPr>
        <p:spPr bwMode="auto">
          <a:xfrm>
            <a:off x="3936566" y="1"/>
            <a:ext cx="3012002" cy="461193"/>
          </a:xfrm>
          <a:prstGeom prst="rect">
            <a:avLst/>
          </a:prstGeom>
          <a:noFill/>
          <a:ln w="9525">
            <a:noFill/>
            <a:miter lim="800000"/>
            <a:headEnd/>
            <a:tailEnd/>
          </a:ln>
        </p:spPr>
        <p:txBody>
          <a:bodyPr vert="horz" wrap="square" lIns="92470" tIns="46235" rIns="92470" bIns="46235" numCol="1" anchor="t" anchorCtr="0" compatLnSpc="1">
            <a:prstTxWarp prst="textNoShape">
              <a:avLst/>
            </a:prstTxWarp>
          </a:bodyPr>
          <a:lstStyle>
            <a:lvl1pPr algn="r" defTabSz="924991">
              <a:defRPr sz="1200">
                <a:latin typeface="Calibri" pitchFamily="34" charset="0"/>
              </a:defRPr>
            </a:lvl1pPr>
          </a:lstStyle>
          <a:p>
            <a:pPr>
              <a:defRPr/>
            </a:pPr>
            <a:fld id="{5F2D72E3-C225-4D3B-B3FF-ECDCBB61D729}" type="datetimeFigureOut">
              <a:rPr lang="en-US"/>
              <a:pPr>
                <a:defRPr/>
              </a:pPr>
              <a:t>6/7/2017</a:t>
            </a:fld>
            <a:endParaRPr lang="en-US"/>
          </a:p>
        </p:txBody>
      </p:sp>
      <p:sp>
        <p:nvSpPr>
          <p:cNvPr id="62468" name="Rectangle 4"/>
          <p:cNvSpPr>
            <a:spLocks noGrp="1" noRot="1" noChangeAspect="1" noChangeArrowheads="1" noTextEdit="1"/>
          </p:cNvSpPr>
          <p:nvPr>
            <p:ph type="sldImg" idx="2"/>
          </p:nvPr>
        </p:nvSpPr>
        <p:spPr bwMode="auto">
          <a:xfrm>
            <a:off x="1166813" y="693738"/>
            <a:ext cx="4616450" cy="3463925"/>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95310" y="4387443"/>
            <a:ext cx="5559456" cy="4155317"/>
          </a:xfrm>
          <a:prstGeom prst="rect">
            <a:avLst/>
          </a:prstGeom>
          <a:noFill/>
          <a:ln w="9525">
            <a:noFill/>
            <a:miter lim="800000"/>
            <a:headEnd/>
            <a:tailEnd/>
          </a:ln>
        </p:spPr>
        <p:txBody>
          <a:bodyPr vert="horz" wrap="square" lIns="92470" tIns="46235" rIns="92470" bIns="462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773357"/>
            <a:ext cx="3012002" cy="461193"/>
          </a:xfrm>
          <a:prstGeom prst="rect">
            <a:avLst/>
          </a:prstGeom>
          <a:noFill/>
          <a:ln w="9525">
            <a:noFill/>
            <a:miter lim="800000"/>
            <a:headEnd/>
            <a:tailEnd/>
          </a:ln>
        </p:spPr>
        <p:txBody>
          <a:bodyPr vert="horz" wrap="square" lIns="92470" tIns="46235" rIns="92470" bIns="46235" numCol="1" anchor="b" anchorCtr="0" compatLnSpc="1">
            <a:prstTxWarp prst="textNoShape">
              <a:avLst/>
            </a:prstTxWarp>
          </a:bodyPr>
          <a:lstStyle>
            <a:lvl1pPr defTabSz="924991">
              <a:defRPr sz="1200">
                <a:latin typeface="Calibri" pitchFamily="34" charset="0"/>
              </a:defRPr>
            </a:lvl1pPr>
          </a:lstStyle>
          <a:p>
            <a:pPr>
              <a:defRPr/>
            </a:pPr>
            <a:endParaRPr lang="en-US"/>
          </a:p>
        </p:txBody>
      </p:sp>
      <p:sp>
        <p:nvSpPr>
          <p:cNvPr id="34823" name="Rectangle 7"/>
          <p:cNvSpPr>
            <a:spLocks noGrp="1" noChangeArrowheads="1"/>
          </p:cNvSpPr>
          <p:nvPr>
            <p:ph type="sldNum" sz="quarter" idx="5"/>
          </p:nvPr>
        </p:nvSpPr>
        <p:spPr bwMode="auto">
          <a:xfrm>
            <a:off x="3936566" y="8773357"/>
            <a:ext cx="3012002" cy="461193"/>
          </a:xfrm>
          <a:prstGeom prst="rect">
            <a:avLst/>
          </a:prstGeom>
          <a:noFill/>
          <a:ln w="9525">
            <a:noFill/>
            <a:miter lim="800000"/>
            <a:headEnd/>
            <a:tailEnd/>
          </a:ln>
        </p:spPr>
        <p:txBody>
          <a:bodyPr vert="horz" wrap="square" lIns="92470" tIns="46235" rIns="92470" bIns="46235" numCol="1" anchor="b" anchorCtr="0" compatLnSpc="1">
            <a:prstTxWarp prst="textNoShape">
              <a:avLst/>
            </a:prstTxWarp>
          </a:bodyPr>
          <a:lstStyle>
            <a:lvl1pPr algn="r" defTabSz="924991">
              <a:defRPr sz="1200">
                <a:latin typeface="Calibri" pitchFamily="34" charset="0"/>
              </a:defRPr>
            </a:lvl1pPr>
          </a:lstStyle>
          <a:p>
            <a:pPr>
              <a:defRPr/>
            </a:pPr>
            <a:fld id="{6C747FBE-EA20-4CC5-8ADC-AC117A570A4C}" type="slidenum">
              <a:rPr lang="en-US"/>
              <a:pPr>
                <a:defRPr/>
              </a:pPr>
              <a:t>‹#›</a:t>
            </a:fld>
            <a:endParaRPr lang="en-US"/>
          </a:p>
        </p:txBody>
      </p:sp>
    </p:spTree>
    <p:extLst>
      <p:ext uri="{BB962C8B-B14F-4D97-AF65-F5344CB8AC3E}">
        <p14:creationId xmlns:p14="http://schemas.microsoft.com/office/powerpoint/2010/main" val="2650174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4BF8BDA-F849-435A-9ECE-FED1496C5874}" type="slidenum">
              <a:rPr lang="en-US" smtClean="0"/>
              <a:pPr>
                <a:defRPr/>
              </a:pPr>
              <a:t>1</a:t>
            </a:fld>
            <a:endParaRPr lang="en-US" dirty="0"/>
          </a:p>
        </p:txBody>
      </p:sp>
    </p:spTree>
    <p:extLst>
      <p:ext uri="{BB962C8B-B14F-4D97-AF65-F5344CB8AC3E}">
        <p14:creationId xmlns:p14="http://schemas.microsoft.com/office/powerpoint/2010/main" val="22087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936566" y="8773357"/>
            <a:ext cx="3012002" cy="461193"/>
          </a:xfrm>
          <a:prstGeom prst="rect">
            <a:avLst/>
          </a:prstGeom>
          <a:noFill/>
          <a:ln w="9525">
            <a:noFill/>
            <a:miter lim="800000"/>
            <a:headEnd/>
            <a:tailEnd/>
          </a:ln>
        </p:spPr>
        <p:txBody>
          <a:bodyPr lIns="92470" tIns="46235" rIns="92470" bIns="46235" anchor="b"/>
          <a:lstStyle/>
          <a:p>
            <a:pPr algn="r" defTabSz="924991"/>
            <a:fld id="{AC8778E7-C3CC-48C5-B06F-E4A4253FFE30}" type="slidenum">
              <a:rPr lang="en-US" sz="1200">
                <a:latin typeface="Calibri" pitchFamily="34" charset="0"/>
              </a:rPr>
              <a:pPr algn="r" defTabSz="924991"/>
              <a:t>12</a:t>
            </a:fld>
            <a:endParaRPr lang="en-US" sz="1200">
              <a:latin typeface="Calibri" pitchFamily="34"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77259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936566" y="8773357"/>
            <a:ext cx="3012002" cy="461193"/>
          </a:xfrm>
          <a:prstGeom prst="rect">
            <a:avLst/>
          </a:prstGeom>
          <a:noFill/>
          <a:ln w="9525">
            <a:noFill/>
            <a:miter lim="800000"/>
            <a:headEnd/>
            <a:tailEnd/>
          </a:ln>
        </p:spPr>
        <p:txBody>
          <a:bodyPr lIns="90734" tIns="45367" rIns="90734" bIns="45367" anchor="b"/>
          <a:lstStyle/>
          <a:p>
            <a:pPr algn="r" defTabSz="908283"/>
            <a:fld id="{23288BAF-9AC5-442C-BEEF-1902C09BC1DD}" type="slidenum">
              <a:rPr lang="en-US" sz="1200"/>
              <a:pPr algn="r" defTabSz="908283"/>
              <a:t>15</a:t>
            </a:fld>
            <a:endParaRPr lang="en-US" sz="1200"/>
          </a:p>
        </p:txBody>
      </p:sp>
      <p:sp>
        <p:nvSpPr>
          <p:cNvPr id="121859" name="Rectangle 2"/>
          <p:cNvSpPr>
            <a:spLocks noGrp="1" noRot="1" noChangeAspect="1" noChangeArrowheads="1" noTextEdit="1"/>
          </p:cNvSpPr>
          <p:nvPr>
            <p:ph type="sldImg"/>
          </p:nvPr>
        </p:nvSpPr>
        <p:spPr>
          <a:xfrm>
            <a:off x="1168400" y="693738"/>
            <a:ext cx="4616450" cy="3463925"/>
          </a:xfrm>
          <a:ln/>
        </p:spPr>
      </p:sp>
      <p:sp>
        <p:nvSpPr>
          <p:cNvPr id="121860" name="Rectangle 3"/>
          <p:cNvSpPr>
            <a:spLocks noGrp="1" noChangeArrowheads="1"/>
          </p:cNvSpPr>
          <p:nvPr>
            <p:ph type="body" idx="1"/>
          </p:nvPr>
        </p:nvSpPr>
        <p:spPr>
          <a:noFill/>
          <a:ln/>
        </p:spPr>
        <p:txBody>
          <a:bodyPr lIns="90734" tIns="45367" rIns="90734" bIns="45367"/>
          <a:lstStyle/>
          <a:p>
            <a:pPr eaLnBrk="1" hangingPunct="1"/>
            <a:endParaRPr lang="en-US" smtClean="0"/>
          </a:p>
        </p:txBody>
      </p:sp>
    </p:spTree>
    <p:extLst>
      <p:ext uri="{BB962C8B-B14F-4D97-AF65-F5344CB8AC3E}">
        <p14:creationId xmlns:p14="http://schemas.microsoft.com/office/powerpoint/2010/main" val="276506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txBox="1">
            <a:spLocks noGrp="1" noChangeArrowheads="1"/>
          </p:cNvSpPr>
          <p:nvPr/>
        </p:nvSpPr>
        <p:spPr bwMode="auto">
          <a:xfrm>
            <a:off x="3936566" y="8773357"/>
            <a:ext cx="3012002" cy="461193"/>
          </a:xfrm>
          <a:prstGeom prst="rect">
            <a:avLst/>
          </a:prstGeom>
          <a:noFill/>
          <a:ln w="9525">
            <a:noFill/>
            <a:miter lim="800000"/>
            <a:headEnd/>
            <a:tailEnd/>
          </a:ln>
        </p:spPr>
        <p:txBody>
          <a:bodyPr lIns="92472" tIns="46236" rIns="92472" bIns="46236" anchor="b"/>
          <a:lstStyle/>
          <a:p>
            <a:pPr algn="r" defTabSz="924991"/>
            <a:fld id="{CAC23EBE-82EA-4389-A319-778B4C0A2FB0}" type="slidenum">
              <a:rPr lang="en-US" sz="1200">
                <a:latin typeface="Calibri" pitchFamily="34" charset="0"/>
              </a:rPr>
              <a:pPr algn="r" defTabSz="924991"/>
              <a:t>16</a:t>
            </a:fld>
            <a:endParaRPr lang="en-US" sz="1200">
              <a:latin typeface="Calibri" pitchFamily="34"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693801" y="4385915"/>
            <a:ext cx="5562473" cy="4156845"/>
          </a:xfrm>
          <a:noFill/>
          <a:ln/>
        </p:spPr>
        <p:txBody>
          <a:bodyPr lIns="92472" tIns="46236" rIns="92472" bIns="46236"/>
          <a:lstStyle/>
          <a:p>
            <a:pPr marL="710831" lvl="1" indent="-273396">
              <a:spcBef>
                <a:spcPct val="50000"/>
              </a:spcBef>
            </a:pPr>
            <a:r>
              <a:rPr lang="en-US" smtClean="0">
                <a:solidFill>
                  <a:schemeClr val="bg1"/>
                </a:solidFill>
              </a:rPr>
              <a:t>Banks make a big</a:t>
            </a:r>
            <a:r>
              <a:rPr lang="en-US" baseline="0" smtClean="0">
                <a:solidFill>
                  <a:schemeClr val="bg1"/>
                </a:solidFill>
              </a:rPr>
              <a:t> profit from fees for covering your over draft. For example in </a:t>
            </a:r>
            <a:r>
              <a:rPr lang="en-US" smtClean="0">
                <a:solidFill>
                  <a:schemeClr val="bg1"/>
                </a:solidFill>
              </a:rPr>
              <a:t>2006, financial institutions generated $17.5 billion in fee income for covering $15.8 billion in overdrafts. They made a profit of</a:t>
            </a:r>
            <a:r>
              <a:rPr lang="en-US" baseline="0" smtClean="0">
                <a:solidFill>
                  <a:schemeClr val="bg1"/>
                </a:solidFill>
              </a:rPr>
              <a:t> $1.7 billion</a:t>
            </a:r>
            <a:r>
              <a:rPr lang="en-US" smtClean="0">
                <a:solidFill>
                  <a:schemeClr val="bg1"/>
                </a:solidFill>
              </a:rPr>
              <a:t> </a:t>
            </a:r>
          </a:p>
          <a:p>
            <a:endParaRPr lang="en-US" smtClean="0"/>
          </a:p>
        </p:txBody>
      </p:sp>
    </p:spTree>
    <p:extLst>
      <p:ext uri="{BB962C8B-B14F-4D97-AF65-F5344CB8AC3E}">
        <p14:creationId xmlns:p14="http://schemas.microsoft.com/office/powerpoint/2010/main" val="95259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txBox="1">
            <a:spLocks noGrp="1" noChangeArrowheads="1"/>
          </p:cNvSpPr>
          <p:nvPr/>
        </p:nvSpPr>
        <p:spPr bwMode="auto">
          <a:xfrm>
            <a:off x="3936566" y="8773357"/>
            <a:ext cx="3012002" cy="461193"/>
          </a:xfrm>
          <a:prstGeom prst="rect">
            <a:avLst/>
          </a:prstGeom>
          <a:noFill/>
          <a:ln w="9525">
            <a:noFill/>
            <a:miter lim="800000"/>
            <a:headEnd/>
            <a:tailEnd/>
          </a:ln>
        </p:spPr>
        <p:txBody>
          <a:bodyPr lIns="92470" tIns="46235" rIns="92470" bIns="46235" anchor="b"/>
          <a:lstStyle/>
          <a:p>
            <a:pPr algn="r" defTabSz="924991"/>
            <a:fld id="{BCEA8374-A412-41D2-A637-8C5E5C3E003E}" type="slidenum">
              <a:rPr lang="en-US" sz="1200">
                <a:latin typeface="Calibri" pitchFamily="34" charset="0"/>
              </a:rPr>
              <a:pPr algn="r" defTabSz="924991"/>
              <a:t>20</a:t>
            </a:fld>
            <a:endParaRPr lang="en-US" sz="1200">
              <a:latin typeface="Calibri" pitchFamily="34" charset="0"/>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r>
              <a:rPr lang="en-US" smtClean="0"/>
              <a:t>The</a:t>
            </a:r>
            <a:r>
              <a:rPr lang="en-US" baseline="0" smtClean="0"/>
              <a:t> slides on how simple interest and compounding interest work were eliminated; as well as the Rule of 72 which shows how you can compute how long the money takes to double. That information is here in the notes for the instructor’s convenience if s/he thinks it is appropriate to cover </a:t>
            </a:r>
          </a:p>
          <a:p>
            <a:pPr marL="906463" lvl="1" indent="-792163" eaLnBrk="1" hangingPunct="1">
              <a:lnSpc>
                <a:spcPct val="80000"/>
              </a:lnSpc>
              <a:buFontTx/>
              <a:buAutoNum type="arabicPeriod"/>
            </a:pPr>
            <a:r>
              <a:rPr lang="en-US" baseline="0" smtClean="0"/>
              <a:t>Simple interest: </a:t>
            </a:r>
            <a:r>
              <a:rPr lang="en-US" sz="2000" u="sng" smtClean="0"/>
              <a:t>Calculating Interest Earned</a:t>
            </a:r>
            <a:r>
              <a:rPr lang="en-US" sz="2000" smtClean="0"/>
              <a:t>: </a:t>
            </a:r>
            <a:endParaRPr lang="en-US" sz="1000" smtClean="0"/>
          </a:p>
          <a:p>
            <a:pPr marL="906463" lvl="1" indent="-792163" eaLnBrk="1" hangingPunct="1">
              <a:lnSpc>
                <a:spcPct val="80000"/>
              </a:lnSpc>
              <a:buFontTx/>
              <a:buNone/>
            </a:pPr>
            <a:r>
              <a:rPr lang="en-US" sz="2000" smtClean="0"/>
              <a:t>	Principal (P) x Rate (R) x Time (T) = Simple Interest (I)</a:t>
            </a:r>
          </a:p>
          <a:p>
            <a:pPr marL="1477963" lvl="2" indent="-457200" eaLnBrk="1" hangingPunct="1">
              <a:lnSpc>
                <a:spcPct val="80000"/>
              </a:lnSpc>
              <a:buFont typeface="Calibri" pitchFamily="34" charset="0"/>
              <a:buAutoNum type="alphaLcParenR"/>
            </a:pPr>
            <a:r>
              <a:rPr lang="en-US" sz="2000" smtClean="0"/>
              <a:t>Generally on an annual basis – apportion if period is less than one year</a:t>
            </a:r>
          </a:p>
          <a:p>
            <a:pPr marL="1477963" lvl="2" indent="-457200" eaLnBrk="1" hangingPunct="1">
              <a:lnSpc>
                <a:spcPct val="80000"/>
              </a:lnSpc>
              <a:buFont typeface="Calibri" pitchFamily="34" charset="0"/>
              <a:buAutoNum type="alphaLcParenR" startAt="2"/>
            </a:pPr>
            <a:r>
              <a:rPr lang="en-US" sz="2000" smtClean="0"/>
              <a:t>Example:	P = $100	R = 2%	T = 1 yr. </a:t>
            </a:r>
          </a:p>
          <a:p>
            <a:pPr marL="1477963" lvl="2" indent="-457200" eaLnBrk="1" hangingPunct="1">
              <a:lnSpc>
                <a:spcPct val="80000"/>
              </a:lnSpc>
              <a:buFont typeface="Calibri" pitchFamily="34" charset="0"/>
              <a:buAutoNum type="alphaLcParenR" startAt="3"/>
            </a:pPr>
            <a:r>
              <a:rPr lang="en-US" sz="2000" smtClean="0"/>
              <a:t>Interest for one year is $2.00 ($100</a:t>
            </a:r>
            <a:r>
              <a:rPr lang="en-US" sz="2000" baseline="0" smtClean="0"/>
              <a:t> x .02 = $2.00)</a:t>
            </a:r>
          </a:p>
          <a:p>
            <a:pPr marL="1477963" lvl="2" indent="-457200" eaLnBrk="1" hangingPunct="1">
              <a:lnSpc>
                <a:spcPct val="80000"/>
              </a:lnSpc>
              <a:buFont typeface="Calibri" pitchFamily="34" charset="0"/>
              <a:buAutoNum type="alphaLcParenR" startAt="3"/>
            </a:pPr>
            <a:r>
              <a:rPr lang="en-US" sz="2000" smtClean="0"/>
              <a:t>To calculate monthly interest: divide $2.00 by 12 months or $0.16/month</a:t>
            </a:r>
            <a:r>
              <a:rPr lang="en-US" sz="2200" smtClean="0"/>
              <a:t>		</a:t>
            </a:r>
          </a:p>
          <a:p>
            <a:pPr eaLnBrk="1" hangingPunct="1"/>
            <a:endParaRPr lang="en-US" baseline="0" smtClean="0"/>
          </a:p>
          <a:p>
            <a:pPr marL="914400" lvl="2" indent="-684213" eaLnBrk="1" hangingPunct="1">
              <a:lnSpc>
                <a:spcPct val="80000"/>
              </a:lnSpc>
              <a:buFontTx/>
              <a:buNone/>
            </a:pPr>
            <a:r>
              <a:rPr lang="en-US" sz="2000" smtClean="0"/>
              <a:t>2. 	</a:t>
            </a:r>
            <a:r>
              <a:rPr lang="en-US" sz="2000" u="sng" smtClean="0"/>
              <a:t>Compound Interest</a:t>
            </a:r>
            <a:r>
              <a:rPr lang="en-US" sz="2000" smtClean="0"/>
              <a:t>: </a:t>
            </a:r>
          </a:p>
          <a:p>
            <a:pPr marL="914400" lvl="2" indent="-684213" eaLnBrk="1" hangingPunct="1">
              <a:lnSpc>
                <a:spcPct val="80000"/>
              </a:lnSpc>
              <a:buFontTx/>
              <a:buNone/>
            </a:pPr>
            <a:endParaRPr lang="en-US" sz="1000" smtClean="0"/>
          </a:p>
          <a:p>
            <a:pPr marL="1409700" lvl="3" indent="-381000" eaLnBrk="1" hangingPunct="1">
              <a:lnSpc>
                <a:spcPct val="80000"/>
              </a:lnSpc>
              <a:buFontTx/>
              <a:buAutoNum type="alphaLcParenR"/>
            </a:pPr>
            <a:r>
              <a:rPr lang="en-US" smtClean="0"/>
              <a:t>Interest earned on principal over time, plus interest earned on the interest.</a:t>
            </a:r>
          </a:p>
          <a:p>
            <a:pPr marL="1409700" lvl="3" indent="-381000" eaLnBrk="1" hangingPunct="1">
              <a:lnSpc>
                <a:spcPct val="80000"/>
              </a:lnSpc>
              <a:buFontTx/>
              <a:buNone/>
            </a:pPr>
            <a:endParaRPr lang="en-US" smtClean="0"/>
          </a:p>
          <a:p>
            <a:pPr marL="1409700" lvl="3" indent="-381000" eaLnBrk="1" hangingPunct="1">
              <a:lnSpc>
                <a:spcPct val="80000"/>
              </a:lnSpc>
              <a:buFontTx/>
              <a:buAutoNum type="alphaLcParenR" startAt="2"/>
            </a:pPr>
            <a:r>
              <a:rPr lang="en-US" smtClean="0"/>
              <a:t>Example: </a:t>
            </a:r>
          </a:p>
          <a:p>
            <a:pPr marL="1409700" lvl="3" indent="-381000" eaLnBrk="1" hangingPunct="1">
              <a:lnSpc>
                <a:spcPct val="80000"/>
              </a:lnSpc>
              <a:buFontTx/>
              <a:buNone/>
            </a:pPr>
            <a:r>
              <a:rPr lang="en-US" smtClean="0"/>
              <a:t>	In 2014, Maria kept a $100 deposit (P) for the full year (T) and earned a 2% interest (R). </a:t>
            </a:r>
          </a:p>
          <a:p>
            <a:pPr marL="1409700" lvl="3" indent="-381000" eaLnBrk="1" hangingPunct="1">
              <a:lnSpc>
                <a:spcPct val="80000"/>
              </a:lnSpc>
              <a:buFontTx/>
              <a:buNone/>
            </a:pPr>
            <a:r>
              <a:rPr lang="en-US" smtClean="0"/>
              <a:t>		</a:t>
            </a:r>
          </a:p>
          <a:p>
            <a:pPr marL="1409700" lvl="3" indent="-381000" eaLnBrk="1" hangingPunct="1">
              <a:lnSpc>
                <a:spcPct val="80000"/>
              </a:lnSpc>
              <a:buFontTx/>
              <a:buNone/>
            </a:pPr>
            <a:r>
              <a:rPr lang="en-US" smtClean="0"/>
              <a:t>		P x T x R = Interest at the end of the year</a:t>
            </a:r>
          </a:p>
          <a:p>
            <a:pPr marL="1409700" lvl="3" indent="-381000" eaLnBrk="1" hangingPunct="1">
              <a:lnSpc>
                <a:spcPct val="80000"/>
              </a:lnSpc>
              <a:buFontTx/>
              <a:buNone/>
            </a:pPr>
            <a:r>
              <a:rPr lang="en-US" smtClean="0"/>
              <a:t>		($100) x (1yr.) x (.02) = $2.00</a:t>
            </a:r>
          </a:p>
          <a:p>
            <a:pPr marL="1409700" lvl="3" indent="-381000" eaLnBrk="1" hangingPunct="1">
              <a:lnSpc>
                <a:spcPct val="80000"/>
              </a:lnSpc>
              <a:buFontTx/>
              <a:buNone/>
            </a:pPr>
            <a:r>
              <a:rPr lang="en-US" smtClean="0"/>
              <a:t>	</a:t>
            </a:r>
          </a:p>
          <a:p>
            <a:pPr marL="1409700" lvl="3" indent="-381000" eaLnBrk="1" hangingPunct="1">
              <a:lnSpc>
                <a:spcPct val="80000"/>
              </a:lnSpc>
              <a:buFontTx/>
              <a:buNone/>
            </a:pPr>
            <a:r>
              <a:rPr lang="en-US" smtClean="0"/>
              <a:t>	On January 1, 2015, she would have $102. Assuming she leaves $102 on deposit for all of 2015 year, on January 1, 2016 she would have a yield of $2.04 for a total of $104.04</a:t>
            </a:r>
          </a:p>
          <a:p>
            <a:pPr marL="1409700" lvl="3" indent="-381000" eaLnBrk="1" hangingPunct="1">
              <a:lnSpc>
                <a:spcPct val="80000"/>
              </a:lnSpc>
              <a:buFontTx/>
              <a:buNone/>
            </a:pPr>
            <a:endParaRPr lang="en-US" smtClean="0"/>
          </a:p>
          <a:p>
            <a:pPr marL="914400" indent="-914400" eaLnBrk="1" hangingPunct="1">
              <a:lnSpc>
                <a:spcPct val="90000"/>
              </a:lnSpc>
              <a:buClr>
                <a:schemeClr val="tx1"/>
              </a:buClr>
              <a:buFontTx/>
              <a:buAutoNum type="arabicPeriod" startAt="3"/>
              <a:tabLst>
                <a:tab pos="1262063" algn="l"/>
              </a:tabLst>
            </a:pPr>
            <a:r>
              <a:rPr lang="en-US" sz="2000" u="sng" smtClean="0"/>
              <a:t>Rule of 72</a:t>
            </a:r>
            <a:r>
              <a:rPr lang="en-US" sz="2000" smtClean="0"/>
              <a:t>:</a:t>
            </a:r>
          </a:p>
          <a:p>
            <a:pPr marL="1371600" lvl="2" indent="-457200" eaLnBrk="1" hangingPunct="1">
              <a:lnSpc>
                <a:spcPct val="90000"/>
              </a:lnSpc>
              <a:buClr>
                <a:schemeClr val="tx1"/>
              </a:buClr>
              <a:buFontTx/>
              <a:buAutoNum type="alphaLcParenR"/>
              <a:tabLst>
                <a:tab pos="1262063" algn="l"/>
              </a:tabLst>
            </a:pPr>
            <a:r>
              <a:rPr lang="en-US" sz="2000" smtClean="0"/>
              <a:t>	Calculation of  time it takes for money to double at a given rate of return</a:t>
            </a:r>
          </a:p>
          <a:p>
            <a:pPr marL="1371600" lvl="2" indent="-457200" eaLnBrk="1" hangingPunct="1">
              <a:lnSpc>
                <a:spcPct val="90000"/>
              </a:lnSpc>
              <a:buClr>
                <a:schemeClr val="tx1"/>
              </a:buClr>
              <a:buFontTx/>
              <a:buAutoNum type="alphaLcParenR"/>
              <a:tabLst>
                <a:tab pos="1262063" algn="l"/>
              </a:tabLst>
            </a:pPr>
            <a:endParaRPr lang="en-US" sz="1000" smtClean="0"/>
          </a:p>
          <a:p>
            <a:pPr marL="1371600" lvl="2" indent="-457200" eaLnBrk="1" hangingPunct="1">
              <a:lnSpc>
                <a:spcPct val="90000"/>
              </a:lnSpc>
              <a:buClr>
                <a:schemeClr val="tx1"/>
              </a:buClr>
              <a:buFontTx/>
              <a:buAutoNum type="alphaLcParenR"/>
              <a:tabLst>
                <a:tab pos="1262063" algn="l"/>
              </a:tabLst>
            </a:pPr>
            <a:r>
              <a:rPr lang="en-US" sz="2000" smtClean="0"/>
              <a:t>Assumes compounded interest annually</a:t>
            </a:r>
          </a:p>
          <a:p>
            <a:pPr marL="1371600" lvl="2" indent="-457200" eaLnBrk="1" hangingPunct="1">
              <a:lnSpc>
                <a:spcPct val="90000"/>
              </a:lnSpc>
              <a:buClr>
                <a:schemeClr val="tx1"/>
              </a:buClr>
              <a:buFontTx/>
              <a:buAutoNum type="alphaLcParenR"/>
              <a:tabLst>
                <a:tab pos="1262063" algn="l"/>
              </a:tabLst>
            </a:pPr>
            <a:endParaRPr lang="en-US" sz="1000" smtClean="0"/>
          </a:p>
          <a:p>
            <a:pPr marL="1371600" lvl="2" indent="-457200" eaLnBrk="1" hangingPunct="1">
              <a:lnSpc>
                <a:spcPct val="90000"/>
              </a:lnSpc>
              <a:buClr>
                <a:schemeClr val="tx1"/>
              </a:buClr>
              <a:buFontTx/>
              <a:buAutoNum type="alphaLcParenR"/>
              <a:tabLst>
                <a:tab pos="1262063" algn="l"/>
              </a:tabLst>
            </a:pPr>
            <a:r>
              <a:rPr lang="en-US" sz="2000" smtClean="0"/>
              <a:t>Divide 72 by rate of return = time it takes for money to double </a:t>
            </a:r>
          </a:p>
          <a:p>
            <a:pPr marL="1371600" lvl="2" indent="-457200" eaLnBrk="1" hangingPunct="1">
              <a:lnSpc>
                <a:spcPct val="90000"/>
              </a:lnSpc>
              <a:buClr>
                <a:schemeClr val="tx1"/>
              </a:buClr>
              <a:buFontTx/>
              <a:buAutoNum type="alphaLcParenR"/>
              <a:tabLst>
                <a:tab pos="1262063" algn="l"/>
              </a:tabLst>
            </a:pPr>
            <a:endParaRPr lang="en-US" sz="1000" smtClean="0"/>
          </a:p>
          <a:p>
            <a:pPr marL="1371600" lvl="2" indent="-457200" eaLnBrk="1" hangingPunct="1">
              <a:lnSpc>
                <a:spcPct val="90000"/>
              </a:lnSpc>
              <a:buClr>
                <a:schemeClr val="tx1"/>
              </a:buClr>
              <a:buFontTx/>
              <a:buAutoNum type="alphaLcParenR"/>
              <a:tabLst>
                <a:tab pos="1262063" algn="l"/>
              </a:tabLst>
            </a:pPr>
            <a:r>
              <a:rPr lang="en-US" sz="2000" smtClean="0"/>
              <a:t>For example if Client X earns 10% on her money, it would double in 7.2 years (72 divided by 10 = 7.2 years)</a:t>
            </a:r>
          </a:p>
          <a:p>
            <a:pPr marL="914400" indent="-914400" eaLnBrk="1" hangingPunct="1">
              <a:lnSpc>
                <a:spcPct val="90000"/>
              </a:lnSpc>
              <a:buClr>
                <a:schemeClr val="tx1"/>
              </a:buClr>
              <a:buNone/>
              <a:tabLst>
                <a:tab pos="1262063" algn="l"/>
              </a:tabLst>
            </a:pPr>
            <a:endParaRPr lang="en-US" sz="2000" smtClean="0"/>
          </a:p>
          <a:p>
            <a:pPr marL="914400" indent="-914400" eaLnBrk="1" hangingPunct="1">
              <a:lnSpc>
                <a:spcPct val="90000"/>
              </a:lnSpc>
              <a:buClr>
                <a:schemeClr val="tx1"/>
              </a:buClr>
              <a:buNone/>
              <a:tabLst>
                <a:tab pos="1262063" algn="l"/>
              </a:tabLst>
            </a:pPr>
            <a:r>
              <a:rPr lang="en-US" sz="2000" smtClean="0"/>
              <a:t>4.	Note the other side of the coin: interest on debt grows in the same way</a:t>
            </a:r>
          </a:p>
          <a:p>
            <a:pPr eaLnBrk="1" hangingPunct="1"/>
            <a:endParaRPr lang="en-US" smtClean="0"/>
          </a:p>
        </p:txBody>
      </p:sp>
    </p:spTree>
    <p:extLst>
      <p:ext uri="{BB962C8B-B14F-4D97-AF65-F5344CB8AC3E}">
        <p14:creationId xmlns:p14="http://schemas.microsoft.com/office/powerpoint/2010/main" val="1151553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txBox="1">
            <a:spLocks noGrp="1" noChangeArrowheads="1"/>
          </p:cNvSpPr>
          <p:nvPr/>
        </p:nvSpPr>
        <p:spPr bwMode="auto">
          <a:xfrm>
            <a:off x="3936566" y="8773357"/>
            <a:ext cx="3012002" cy="461193"/>
          </a:xfrm>
          <a:prstGeom prst="rect">
            <a:avLst/>
          </a:prstGeom>
          <a:noFill/>
          <a:ln w="9525">
            <a:noFill/>
            <a:miter lim="800000"/>
            <a:headEnd/>
            <a:tailEnd/>
          </a:ln>
        </p:spPr>
        <p:txBody>
          <a:bodyPr lIns="92470" tIns="46235" rIns="92470" bIns="46235" anchor="b"/>
          <a:lstStyle/>
          <a:p>
            <a:pPr algn="r" defTabSz="924991"/>
            <a:fld id="{90DF5BFF-12EE-4116-84B9-73D8E2013176}" type="slidenum">
              <a:rPr lang="en-US" sz="1200">
                <a:latin typeface="Calibri" pitchFamily="34" charset="0"/>
              </a:rPr>
              <a:pPr algn="r" defTabSz="924991"/>
              <a:t>21</a:t>
            </a:fld>
            <a:endParaRPr lang="en-US" sz="1200">
              <a:latin typeface="Calibri" pitchFamily="34" charset="0"/>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33249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txBox="1">
            <a:spLocks noGrp="1" noChangeArrowheads="1"/>
          </p:cNvSpPr>
          <p:nvPr/>
        </p:nvSpPr>
        <p:spPr bwMode="auto">
          <a:xfrm>
            <a:off x="3936566" y="8773357"/>
            <a:ext cx="3012002" cy="461193"/>
          </a:xfrm>
          <a:prstGeom prst="rect">
            <a:avLst/>
          </a:prstGeom>
          <a:noFill/>
          <a:ln w="9525">
            <a:noFill/>
            <a:miter lim="800000"/>
            <a:headEnd/>
            <a:tailEnd/>
          </a:ln>
        </p:spPr>
        <p:txBody>
          <a:bodyPr lIns="92470" tIns="46235" rIns="92470" bIns="46235" anchor="b"/>
          <a:lstStyle/>
          <a:p>
            <a:pPr algn="r" defTabSz="924991"/>
            <a:fld id="{99593482-FDDB-4FA1-ADC5-125AE9C11BDA}" type="slidenum">
              <a:rPr lang="en-US" sz="1200">
                <a:latin typeface="Calibri" pitchFamily="34" charset="0"/>
              </a:rPr>
              <a:pPr algn="r" defTabSz="924991"/>
              <a:t>22</a:t>
            </a:fld>
            <a:endParaRPr lang="en-US" sz="1200">
              <a:latin typeface="Calibri" pitchFamily="34" charset="0"/>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69123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txBox="1">
            <a:spLocks noGrp="1" noChangeArrowheads="1"/>
          </p:cNvSpPr>
          <p:nvPr/>
        </p:nvSpPr>
        <p:spPr bwMode="auto">
          <a:xfrm>
            <a:off x="3936566" y="8773357"/>
            <a:ext cx="3012002" cy="461193"/>
          </a:xfrm>
          <a:prstGeom prst="rect">
            <a:avLst/>
          </a:prstGeom>
          <a:noFill/>
          <a:ln w="9525">
            <a:noFill/>
            <a:miter lim="800000"/>
            <a:headEnd/>
            <a:tailEnd/>
          </a:ln>
        </p:spPr>
        <p:txBody>
          <a:bodyPr lIns="92470" tIns="46235" rIns="92470" bIns="46235" anchor="b"/>
          <a:lstStyle/>
          <a:p>
            <a:pPr algn="r" defTabSz="924991"/>
            <a:fld id="{9D1A971C-FF83-4B2F-97A3-F9C015E7B479}" type="slidenum">
              <a:rPr lang="en-US" sz="1200">
                <a:latin typeface="Calibri" pitchFamily="34" charset="0"/>
              </a:rPr>
              <a:pPr algn="r" defTabSz="924991"/>
              <a:t>23</a:t>
            </a:fld>
            <a:endParaRPr lang="en-US" sz="1200">
              <a:latin typeface="Calibri" pitchFamily="34"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43284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txBox="1">
            <a:spLocks noGrp="1" noChangeArrowheads="1"/>
          </p:cNvSpPr>
          <p:nvPr/>
        </p:nvSpPr>
        <p:spPr bwMode="auto">
          <a:xfrm>
            <a:off x="3936566" y="8773357"/>
            <a:ext cx="3012002" cy="461193"/>
          </a:xfrm>
          <a:prstGeom prst="rect">
            <a:avLst/>
          </a:prstGeom>
          <a:noFill/>
          <a:ln w="9525">
            <a:noFill/>
            <a:miter lim="800000"/>
            <a:headEnd/>
            <a:tailEnd/>
          </a:ln>
        </p:spPr>
        <p:txBody>
          <a:bodyPr lIns="92470" tIns="46235" rIns="92470" bIns="46235" anchor="b"/>
          <a:lstStyle/>
          <a:p>
            <a:pPr algn="r" defTabSz="924991"/>
            <a:fld id="{4C2857FF-8F43-42CF-8892-F76A2292F049}" type="slidenum">
              <a:rPr lang="en-US" sz="1200">
                <a:latin typeface="Calibri" pitchFamily="34" charset="0"/>
              </a:rPr>
              <a:pPr algn="r" defTabSz="924991"/>
              <a:t>24</a:t>
            </a:fld>
            <a:endParaRPr lang="en-US" sz="1200">
              <a:latin typeface="Calibri" pitchFamily="34" charset="0"/>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73531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txBox="1">
            <a:spLocks noGrp="1" noChangeArrowheads="1"/>
          </p:cNvSpPr>
          <p:nvPr/>
        </p:nvSpPr>
        <p:spPr bwMode="auto">
          <a:xfrm>
            <a:off x="3936566" y="8773357"/>
            <a:ext cx="3012002" cy="461193"/>
          </a:xfrm>
          <a:prstGeom prst="rect">
            <a:avLst/>
          </a:prstGeom>
          <a:noFill/>
          <a:ln w="9525">
            <a:noFill/>
            <a:miter lim="800000"/>
            <a:headEnd/>
            <a:tailEnd/>
          </a:ln>
        </p:spPr>
        <p:txBody>
          <a:bodyPr lIns="92470" tIns="46235" rIns="92470" bIns="46235" anchor="b"/>
          <a:lstStyle/>
          <a:p>
            <a:pPr algn="r" defTabSz="924991"/>
            <a:fld id="{46527A51-31AB-487A-8796-7A07463A0FBC}" type="slidenum">
              <a:rPr lang="en-US" sz="1200">
                <a:latin typeface="Calibri" pitchFamily="34" charset="0"/>
              </a:rPr>
              <a:pPr algn="r" defTabSz="924991"/>
              <a:t>25</a:t>
            </a:fld>
            <a:endParaRPr lang="en-US" sz="1200">
              <a:latin typeface="Calibri" pitchFamily="34" charset="0"/>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71723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These accounts can be</a:t>
            </a:r>
            <a:r>
              <a:rPr lang="en-US" baseline="0" smtClean="0"/>
              <a:t> </a:t>
            </a:r>
            <a:endParaRPr lang="en-US"/>
          </a:p>
        </p:txBody>
      </p:sp>
      <p:sp>
        <p:nvSpPr>
          <p:cNvPr id="4" name="Slide Number Placeholder 3"/>
          <p:cNvSpPr>
            <a:spLocks noGrp="1"/>
          </p:cNvSpPr>
          <p:nvPr>
            <p:ph type="sldNum" sz="quarter" idx="10"/>
          </p:nvPr>
        </p:nvSpPr>
        <p:spPr/>
        <p:txBody>
          <a:bodyPr/>
          <a:lstStyle/>
          <a:p>
            <a:pPr>
              <a:defRPr/>
            </a:pPr>
            <a:fld id="{6C747FBE-EA20-4CC5-8ADC-AC117A570A4C}" type="slidenum">
              <a:rPr lang="en-US" smtClean="0"/>
              <a:pPr>
                <a:defRPr/>
              </a:pPr>
              <a:t>27</a:t>
            </a:fld>
            <a:endParaRPr lang="en-US"/>
          </a:p>
        </p:txBody>
      </p:sp>
    </p:spTree>
    <p:extLst>
      <p:ext uri="{BB962C8B-B14F-4D97-AF65-F5344CB8AC3E}">
        <p14:creationId xmlns:p14="http://schemas.microsoft.com/office/powerpoint/2010/main" val="33840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dirty="0" smtClean="0"/>
              <a:t>The goals are threefold: </a:t>
            </a:r>
          </a:p>
          <a:p>
            <a:endParaRPr lang="en-US" sz="1200" dirty="0" smtClean="0"/>
          </a:p>
          <a:p>
            <a:r>
              <a:rPr lang="en-US" sz="1200" dirty="0" smtClean="0"/>
              <a:t>To support and strengthen the financial health of individual members of workers cooperatives and to empower them to make the best possible financial decisions for themselves and ultimately their families</a:t>
            </a:r>
          </a:p>
          <a:p>
            <a:endParaRPr lang="en-US" sz="1200" dirty="0" smtClean="0"/>
          </a:p>
          <a:p>
            <a:r>
              <a:rPr lang="en-US" sz="1200" dirty="0" smtClean="0"/>
              <a:t>To ensure that the cooperative businesses are maximizing asset building and financial empowerment opportunities for their members, and</a:t>
            </a:r>
          </a:p>
          <a:p>
            <a:endParaRPr lang="en-US" sz="1200" dirty="0" smtClean="0"/>
          </a:p>
          <a:p>
            <a:r>
              <a:rPr lang="en-US" sz="1200" dirty="0" smtClean="0"/>
              <a:t>To develop individual-level and cooperative-level financial empowerment and asset building tools and practices for the broader New York City cooperative community </a:t>
            </a:r>
          </a:p>
          <a:p>
            <a:endParaRPr lang="en-US" dirty="0"/>
          </a:p>
        </p:txBody>
      </p:sp>
      <p:sp>
        <p:nvSpPr>
          <p:cNvPr id="4" name="Slide Number Placeholder 3"/>
          <p:cNvSpPr>
            <a:spLocks noGrp="1"/>
          </p:cNvSpPr>
          <p:nvPr>
            <p:ph type="sldNum" sz="quarter" idx="10"/>
          </p:nvPr>
        </p:nvSpPr>
        <p:spPr/>
        <p:txBody>
          <a:bodyPr/>
          <a:lstStyle/>
          <a:p>
            <a:pPr>
              <a:defRPr/>
            </a:pPr>
            <a:fld id="{24BF8BDA-F849-435A-9ECE-FED1496C5874}" type="slidenum">
              <a:rPr lang="en-US" smtClean="0"/>
              <a:pPr>
                <a:defRPr/>
              </a:pPr>
              <a:t>2</a:t>
            </a:fld>
            <a:endParaRPr lang="en-US" dirty="0"/>
          </a:p>
        </p:txBody>
      </p:sp>
    </p:spTree>
    <p:extLst>
      <p:ext uri="{BB962C8B-B14F-4D97-AF65-F5344CB8AC3E}">
        <p14:creationId xmlns:p14="http://schemas.microsoft.com/office/powerpoint/2010/main" val="1647476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Encourage the attendees to seek assistance of a financial counselor.</a:t>
            </a:r>
            <a:endParaRPr lang="en-US"/>
          </a:p>
        </p:txBody>
      </p:sp>
      <p:sp>
        <p:nvSpPr>
          <p:cNvPr id="4" name="Slide Number Placeholder 3"/>
          <p:cNvSpPr>
            <a:spLocks noGrp="1"/>
          </p:cNvSpPr>
          <p:nvPr>
            <p:ph type="sldNum" sz="quarter" idx="10"/>
          </p:nvPr>
        </p:nvSpPr>
        <p:spPr/>
        <p:txBody>
          <a:bodyPr/>
          <a:lstStyle/>
          <a:p>
            <a:pPr>
              <a:defRPr/>
            </a:pPr>
            <a:fld id="{6C747FBE-EA20-4CC5-8ADC-AC117A570A4C}" type="slidenum">
              <a:rPr lang="en-US" smtClean="0"/>
              <a:pPr>
                <a:defRPr/>
              </a:pPr>
              <a:t>29</a:t>
            </a:fld>
            <a:endParaRPr lang="en-US"/>
          </a:p>
        </p:txBody>
      </p:sp>
    </p:spTree>
    <p:extLst>
      <p:ext uri="{BB962C8B-B14F-4D97-AF65-F5344CB8AC3E}">
        <p14:creationId xmlns:p14="http://schemas.microsoft.com/office/powerpoint/2010/main" val="1084911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People</a:t>
            </a:r>
            <a:r>
              <a:rPr lang="en-US" baseline="0" smtClean="0"/>
              <a:t> use these fringe or alternative ways of handling money because they do not have access to a banking account. They do not realize that over time, these options cost them more than a bank account would to cash checks, and pay their bills. In addition to the costs, they are also not building a relationship with a financial institution that will help them in the future, for example for personal or business loans, or for a mortgage if they wish to buy a home.</a:t>
            </a:r>
            <a:endParaRPr lang="en-US"/>
          </a:p>
        </p:txBody>
      </p:sp>
      <p:sp>
        <p:nvSpPr>
          <p:cNvPr id="4" name="Slide Number Placeholder 3"/>
          <p:cNvSpPr>
            <a:spLocks noGrp="1"/>
          </p:cNvSpPr>
          <p:nvPr>
            <p:ph type="sldNum" sz="quarter" idx="10"/>
          </p:nvPr>
        </p:nvSpPr>
        <p:spPr/>
        <p:txBody>
          <a:bodyPr/>
          <a:lstStyle/>
          <a:p>
            <a:pPr>
              <a:defRPr/>
            </a:pPr>
            <a:fld id="{6C747FBE-EA20-4CC5-8ADC-AC117A570A4C}" type="slidenum">
              <a:rPr lang="en-US" smtClean="0"/>
              <a:pPr>
                <a:defRPr/>
              </a:pPr>
              <a:t>30</a:t>
            </a:fld>
            <a:endParaRPr lang="en-US"/>
          </a:p>
        </p:txBody>
      </p:sp>
    </p:spTree>
    <p:extLst>
      <p:ext uri="{BB962C8B-B14F-4D97-AF65-F5344CB8AC3E}">
        <p14:creationId xmlns:p14="http://schemas.microsoft.com/office/powerpoint/2010/main" val="1971037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If</a:t>
            </a:r>
            <a:r>
              <a:rPr lang="en-US" baseline="0" smtClean="0"/>
              <a:t> a reloadable debit card is not FDIC (Federal Depository Insurance Company) insured, the buyer will lose the remaining balance if the card is lost because anyone who finds the card can drain the balance. If the card is FDIC insured, the buyer of the card can call and have the card cancelled, and get a new one with the balance that was on there. Be aware that the FDIC cards will require ID to purchase so that they can establish ownership.</a:t>
            </a:r>
            <a:endParaRPr lang="en-US"/>
          </a:p>
        </p:txBody>
      </p:sp>
      <p:sp>
        <p:nvSpPr>
          <p:cNvPr id="4" name="Slide Number Placeholder 3"/>
          <p:cNvSpPr>
            <a:spLocks noGrp="1"/>
          </p:cNvSpPr>
          <p:nvPr>
            <p:ph type="sldNum" sz="quarter" idx="10"/>
          </p:nvPr>
        </p:nvSpPr>
        <p:spPr/>
        <p:txBody>
          <a:bodyPr/>
          <a:lstStyle/>
          <a:p>
            <a:pPr>
              <a:defRPr/>
            </a:pPr>
            <a:fld id="{6C747FBE-EA20-4CC5-8ADC-AC117A570A4C}" type="slidenum">
              <a:rPr lang="en-US" smtClean="0"/>
              <a:pPr>
                <a:defRPr/>
              </a:pPr>
              <a:t>31</a:t>
            </a:fld>
            <a:endParaRPr lang="en-US"/>
          </a:p>
        </p:txBody>
      </p:sp>
    </p:spTree>
    <p:extLst>
      <p:ext uri="{BB962C8B-B14F-4D97-AF65-F5344CB8AC3E}">
        <p14:creationId xmlns:p14="http://schemas.microsoft.com/office/powerpoint/2010/main" val="1769645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Most check cashing stores</a:t>
            </a:r>
            <a:r>
              <a:rPr lang="en-US" baseline="0" smtClean="0"/>
              <a:t> will charge the 2.01%, the highest fee allowed. Here’s a simple exercise of the attendees: </a:t>
            </a:r>
          </a:p>
          <a:p>
            <a:r>
              <a:rPr lang="en-US" baseline="0" smtClean="0"/>
              <a:t>If you cash a $800 net pay check every two weeks, how much will you pay the check cashing store to cash that check? (Answer: .0201 X $800 = $16.08 per check; that means they would only have $783.92 left). Over one year (26 times a year) you will be paying $16.08 for every check or $418.08 for a year (26 X $16.08 = $418.08) That’s a full week’s net pay check! The 2.01% is also charged on the amounts directly deposited into the linked debit cards.</a:t>
            </a:r>
            <a:endParaRPr lang="en-US"/>
          </a:p>
        </p:txBody>
      </p:sp>
      <p:sp>
        <p:nvSpPr>
          <p:cNvPr id="4" name="Slide Number Placeholder 3"/>
          <p:cNvSpPr>
            <a:spLocks noGrp="1"/>
          </p:cNvSpPr>
          <p:nvPr>
            <p:ph type="sldNum" sz="quarter" idx="10"/>
          </p:nvPr>
        </p:nvSpPr>
        <p:spPr/>
        <p:txBody>
          <a:bodyPr/>
          <a:lstStyle/>
          <a:p>
            <a:pPr>
              <a:defRPr/>
            </a:pPr>
            <a:fld id="{6C747FBE-EA20-4CC5-8ADC-AC117A570A4C}" type="slidenum">
              <a:rPr lang="en-US" smtClean="0"/>
              <a:pPr>
                <a:defRPr/>
              </a:pPr>
              <a:t>32</a:t>
            </a:fld>
            <a:endParaRPr lang="en-US"/>
          </a:p>
        </p:txBody>
      </p:sp>
    </p:spTree>
    <p:extLst>
      <p:ext uri="{BB962C8B-B14F-4D97-AF65-F5344CB8AC3E}">
        <p14:creationId xmlns:p14="http://schemas.microsoft.com/office/powerpoint/2010/main" val="1924655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Have the attendees think about how much it costs to buy</a:t>
            </a:r>
            <a:r>
              <a:rPr lang="en-US" baseline="0" smtClean="0"/>
              <a:t> money orders to pay $900 rent using the various examples: (not to mention the time spent to purchase)</a:t>
            </a:r>
          </a:p>
          <a:p>
            <a:r>
              <a:rPr lang="en-US" baseline="0" smtClean="0"/>
              <a:t>Commercial banks: 12 x $5.00 = $60.00</a:t>
            </a:r>
          </a:p>
          <a:p>
            <a:r>
              <a:rPr lang="en-US" baseline="0" smtClean="0"/>
              <a:t>Post office: 12 X $1.65= $19.80</a:t>
            </a:r>
          </a:p>
          <a:p>
            <a:r>
              <a:rPr lang="en-US" baseline="0" smtClean="0"/>
              <a:t>CVS: you will need 2 money orders - $1.40 x 12 = $16.80</a:t>
            </a:r>
            <a:endParaRPr lang="en-US"/>
          </a:p>
        </p:txBody>
      </p:sp>
      <p:sp>
        <p:nvSpPr>
          <p:cNvPr id="4" name="Slide Number Placeholder 3"/>
          <p:cNvSpPr>
            <a:spLocks noGrp="1"/>
          </p:cNvSpPr>
          <p:nvPr>
            <p:ph type="sldNum" sz="quarter" idx="10"/>
          </p:nvPr>
        </p:nvSpPr>
        <p:spPr/>
        <p:txBody>
          <a:bodyPr/>
          <a:lstStyle/>
          <a:p>
            <a:pPr>
              <a:defRPr/>
            </a:pPr>
            <a:fld id="{6C747FBE-EA20-4CC5-8ADC-AC117A570A4C}" type="slidenum">
              <a:rPr lang="en-US" smtClean="0"/>
              <a:pPr>
                <a:defRPr/>
              </a:pPr>
              <a:t>33</a:t>
            </a:fld>
            <a:endParaRPr lang="en-US"/>
          </a:p>
        </p:txBody>
      </p:sp>
    </p:spTree>
    <p:extLst>
      <p:ext uri="{BB962C8B-B14F-4D97-AF65-F5344CB8AC3E}">
        <p14:creationId xmlns:p14="http://schemas.microsoft.com/office/powerpoint/2010/main" val="143855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EB6E9B2F-631A-4FC9-8B82-033B346B0C12}" type="slidenum">
              <a:rPr lang="en-US" smtClean="0"/>
              <a:pPr/>
              <a:t>4</a:t>
            </a:fld>
            <a:endParaRPr lang="en-US" dirty="0"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r>
              <a:rPr lang="en-US" dirty="0" smtClean="0"/>
              <a:t>Credit unions are cooperatives, owned by members</a:t>
            </a:r>
            <a:r>
              <a:rPr lang="en-US" baseline="0" dirty="0" smtClean="0"/>
              <a:t> who elect the board of directors. It exists to serve it’s members. Sometimes it’s fees or interest charged is higher than a commercial bank because it will take risks for its members, and make loans or issue credit where a commercial bank will not.</a:t>
            </a:r>
            <a:endParaRPr lang="en-US" dirty="0" smtClean="0"/>
          </a:p>
        </p:txBody>
      </p:sp>
    </p:spTree>
    <p:extLst>
      <p:ext uri="{BB962C8B-B14F-4D97-AF65-F5344CB8AC3E}">
        <p14:creationId xmlns:p14="http://schemas.microsoft.com/office/powerpoint/2010/main" val="27089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2F22932C-903D-4E46-9C31-816FDACA9E97}" type="slidenum">
              <a:rPr lang="en-US" smtClean="0"/>
              <a:pPr/>
              <a:t>5</a:t>
            </a:fld>
            <a:endParaRPr lang="en-US" dirty="0"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r>
              <a:rPr lang="en-US" dirty="0" smtClean="0"/>
              <a:t>Social security numbers are available only to those</a:t>
            </a:r>
            <a:r>
              <a:rPr lang="en-US" baseline="0" dirty="0" smtClean="0"/>
              <a:t> who are US citizens, registered aliens (green card holders), and those authorized to work. For all others, such as undocumented immigrants, an ITIN or individual identification number will be required.</a:t>
            </a:r>
          </a:p>
          <a:p>
            <a:pPr eaLnBrk="1" hangingPunct="1"/>
            <a:endParaRPr lang="en-US" baseline="0" dirty="0" smtClean="0"/>
          </a:p>
          <a:p>
            <a:pPr eaLnBrk="1" hangingPunct="1"/>
            <a:r>
              <a:rPr lang="en-US" baseline="0" dirty="0" smtClean="0"/>
              <a:t>Proof of address – examples: utility bill, bank statement, lease, sublease, a postmarked letter addressed to the person at that address</a:t>
            </a:r>
          </a:p>
          <a:p>
            <a:pPr eaLnBrk="1" hangingPunct="1"/>
            <a:endParaRPr lang="en-US" baseline="0" dirty="0" smtClean="0"/>
          </a:p>
          <a:p>
            <a:pPr eaLnBrk="1" hangingPunct="1"/>
            <a:r>
              <a:rPr lang="en-US" baseline="0" dirty="0" smtClean="0"/>
              <a:t>Instructor should leave time for cooperative speaker who will discuss NYC ID, and will talk about taking the worker – owners to institutions that accept the NYC ID to open a bank or credit union accounts</a:t>
            </a:r>
          </a:p>
        </p:txBody>
      </p:sp>
    </p:spTree>
    <p:extLst>
      <p:ext uri="{BB962C8B-B14F-4D97-AF65-F5344CB8AC3E}">
        <p14:creationId xmlns:p14="http://schemas.microsoft.com/office/powerpoint/2010/main" val="23432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2F22932C-903D-4E46-9C31-816FDACA9E97}" type="slidenum">
              <a:rPr lang="en-US" smtClean="0"/>
              <a:pPr/>
              <a:t>6</a:t>
            </a:fld>
            <a:endParaRPr lang="en-US"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mtClean="0"/>
              <a:t>We’ll need to leave time here for someone from MRNY to talk</a:t>
            </a:r>
            <a:r>
              <a:rPr lang="en-US" baseline="0" smtClean="0"/>
              <a:t> to folks about getting an ID and bank account, but it </a:t>
            </a:r>
            <a:r>
              <a:rPr lang="en-US" baseline="0" err="1" smtClean="0"/>
              <a:t>dosen’t</a:t>
            </a:r>
            <a:r>
              <a:rPr lang="en-US" baseline="0" smtClean="0"/>
              <a:t> need to be in the curriculum. </a:t>
            </a:r>
            <a:endParaRPr lang="en-US" smtClean="0"/>
          </a:p>
          <a:p>
            <a:pPr eaLnBrk="1" hangingPunct="1"/>
            <a:endParaRPr lang="en-US" smtClean="0"/>
          </a:p>
        </p:txBody>
      </p:sp>
    </p:spTree>
    <p:extLst>
      <p:ext uri="{BB962C8B-B14F-4D97-AF65-F5344CB8AC3E}">
        <p14:creationId xmlns:p14="http://schemas.microsoft.com/office/powerpoint/2010/main" val="845192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979F67AB-6544-4B59-A3AD-B9ABCE3688FF}" type="slidenum">
              <a:rPr lang="en-US" smtClean="0"/>
              <a:pPr/>
              <a:t>8</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r>
              <a:rPr lang="en-US" smtClean="0"/>
              <a:t>This is a good place</a:t>
            </a:r>
            <a:r>
              <a:rPr lang="en-US" baseline="0" smtClean="0"/>
              <a:t> to mention “Take it to the Bank” website – in Spanish:  http://comptroller.nyc.gov/takeittothebank/sp/index.php</a:t>
            </a:r>
            <a:endParaRPr lang="en-US" smtClean="0"/>
          </a:p>
          <a:p>
            <a:pPr eaLnBrk="1" hangingPunct="1"/>
            <a:r>
              <a:rPr lang="en-US" smtClean="0"/>
              <a:t>In English:  http://comptroller.nyc.gov/takeittothebank/ </a:t>
            </a:r>
          </a:p>
          <a:p>
            <a:pPr eaLnBrk="1" hangingPunct="1"/>
            <a:endParaRPr lang="en-US" smtClean="0"/>
          </a:p>
          <a:p>
            <a:pPr eaLnBrk="1" hangingPunct="1"/>
            <a:r>
              <a:rPr lang="en-US" smtClean="0"/>
              <a:t>If</a:t>
            </a:r>
            <a:r>
              <a:rPr lang="en-US" baseline="0" smtClean="0"/>
              <a:t> internet is available, pull up the website</a:t>
            </a:r>
            <a:endParaRPr lang="en-US" smtClean="0"/>
          </a:p>
          <a:p>
            <a:pPr eaLnBrk="1" hangingPunct="1"/>
            <a:endParaRPr lang="en-US" smtClean="0"/>
          </a:p>
          <a:p>
            <a:pPr eaLnBrk="1" hangingPunct="1"/>
            <a:r>
              <a:rPr lang="en-US" smtClean="0"/>
              <a:t>Financial</a:t>
            </a:r>
            <a:r>
              <a:rPr lang="en-US" baseline="0" smtClean="0"/>
              <a:t> counselor can help you pick a bank</a:t>
            </a:r>
            <a:endParaRPr lang="en-US" smtClean="0"/>
          </a:p>
        </p:txBody>
      </p:sp>
    </p:spTree>
    <p:extLst>
      <p:ext uri="{BB962C8B-B14F-4D97-AF65-F5344CB8AC3E}">
        <p14:creationId xmlns:p14="http://schemas.microsoft.com/office/powerpoint/2010/main" val="1692581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txBox="1">
            <a:spLocks noGrp="1" noChangeArrowheads="1"/>
          </p:cNvSpPr>
          <p:nvPr/>
        </p:nvSpPr>
        <p:spPr bwMode="auto">
          <a:xfrm>
            <a:off x="3936566" y="8773357"/>
            <a:ext cx="3012002" cy="461193"/>
          </a:xfrm>
          <a:prstGeom prst="rect">
            <a:avLst/>
          </a:prstGeom>
          <a:noFill/>
          <a:ln w="9525">
            <a:noFill/>
            <a:miter lim="800000"/>
            <a:headEnd/>
            <a:tailEnd/>
          </a:ln>
        </p:spPr>
        <p:txBody>
          <a:bodyPr lIns="92470" tIns="46235" rIns="92470" bIns="46235" anchor="b"/>
          <a:lstStyle/>
          <a:p>
            <a:pPr algn="r" defTabSz="924991"/>
            <a:fld id="{7236EDBC-4164-4456-9FCB-F19C1E39F3BF}" type="slidenum">
              <a:rPr lang="en-US" sz="1200">
                <a:latin typeface="Calibri" pitchFamily="34" charset="0"/>
              </a:rPr>
              <a:pPr algn="r" defTabSz="924991"/>
              <a:t>9</a:t>
            </a:fld>
            <a:endParaRPr lang="en-US" sz="1200">
              <a:latin typeface="Calibri" pitchFamily="34"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48406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936566" y="8773357"/>
            <a:ext cx="3012002" cy="461193"/>
          </a:xfrm>
          <a:prstGeom prst="rect">
            <a:avLst/>
          </a:prstGeom>
          <a:noFill/>
          <a:ln w="9525">
            <a:noFill/>
            <a:miter lim="800000"/>
            <a:headEnd/>
            <a:tailEnd/>
          </a:ln>
        </p:spPr>
        <p:txBody>
          <a:bodyPr lIns="92470" tIns="46235" rIns="92470" bIns="46235" anchor="b"/>
          <a:lstStyle/>
          <a:p>
            <a:pPr algn="r" defTabSz="924991"/>
            <a:fld id="{7F8C1575-7CDA-4588-A6DF-EF0C11E93492}" type="slidenum">
              <a:rPr lang="en-US" sz="1200">
                <a:latin typeface="Calibri" pitchFamily="34" charset="0"/>
              </a:rPr>
              <a:pPr algn="r" defTabSz="924991"/>
              <a:t>10</a:t>
            </a:fld>
            <a:endParaRPr lang="en-US" sz="1200">
              <a:latin typeface="Calibri" pitchFamily="34" charset="0"/>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755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txBox="1">
            <a:spLocks noGrp="1" noChangeArrowheads="1"/>
          </p:cNvSpPr>
          <p:nvPr/>
        </p:nvSpPr>
        <p:spPr bwMode="auto">
          <a:xfrm>
            <a:off x="3936566" y="8773357"/>
            <a:ext cx="3012002" cy="461193"/>
          </a:xfrm>
          <a:prstGeom prst="rect">
            <a:avLst/>
          </a:prstGeom>
          <a:noFill/>
          <a:ln w="9525">
            <a:noFill/>
            <a:miter lim="800000"/>
            <a:headEnd/>
            <a:tailEnd/>
          </a:ln>
        </p:spPr>
        <p:txBody>
          <a:bodyPr lIns="92470" tIns="46235" rIns="92470" bIns="46235" anchor="b"/>
          <a:lstStyle/>
          <a:p>
            <a:pPr algn="r" defTabSz="924991"/>
            <a:fld id="{DF406715-BD15-4E4A-ADFE-42A0327984A5}" type="slidenum">
              <a:rPr lang="en-US" sz="1200">
                <a:latin typeface="Calibri" pitchFamily="34" charset="0"/>
              </a:rPr>
              <a:pPr algn="r" defTabSz="924991"/>
              <a:t>11</a:t>
            </a:fld>
            <a:endParaRPr lang="en-US" sz="1200">
              <a:latin typeface="Calibri" pitchFamily="34"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34668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762000"/>
            <a:ext cx="7772400" cy="460375"/>
          </a:xfrm>
          <a:prstGeom prst="rect">
            <a:avLst/>
          </a:prstGeom>
        </p:spPr>
        <p:txBody>
          <a:bodyPr/>
          <a:lstStyle/>
          <a:p>
            <a:r>
              <a:rPr lang="en-US" dirty="0"/>
              <a:t>Click to edit </a:t>
            </a:r>
            <a:r>
              <a:rPr lang="en-US" dirty="0" smtClean="0"/>
              <a:t>Agenda title</a:t>
            </a:r>
            <a:endParaRPr lang="en-US" dirty="0"/>
          </a:p>
        </p:txBody>
      </p:sp>
      <p:sp>
        <p:nvSpPr>
          <p:cNvPr id="3" name="Subtitle 2"/>
          <p:cNvSpPr>
            <a:spLocks noGrp="1"/>
          </p:cNvSpPr>
          <p:nvPr>
            <p:ph type="subTitle" idx="1" hasCustomPrompt="1"/>
          </p:nvPr>
        </p:nvSpPr>
        <p:spPr>
          <a:xfrm>
            <a:off x="513994" y="2019806"/>
            <a:ext cx="6400800" cy="1752600"/>
          </a:xfrm>
          <a:prstGeom prst="rect">
            <a:avLst/>
          </a:prstGeo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Item 1</a:t>
            </a:r>
          </a:p>
          <a:p>
            <a:endParaRPr lang="en-US" dirty="0" smtClean="0"/>
          </a:p>
          <a:p>
            <a:r>
              <a:rPr lang="en-US" dirty="0" smtClean="0"/>
              <a:t>Item 2</a:t>
            </a:r>
          </a:p>
          <a:p>
            <a:endParaRPr lang="en-US" dirty="0" smtClean="0"/>
          </a:p>
          <a:p>
            <a:r>
              <a:rPr lang="en-US" dirty="0" smtClean="0"/>
              <a:t>Item 3</a:t>
            </a:r>
          </a:p>
          <a:p>
            <a:endParaRPr lang="en-US" dirty="0" smtClean="0"/>
          </a:p>
          <a:p>
            <a:r>
              <a:rPr lang="en-US" dirty="0" smtClean="0"/>
              <a:t>Item 4</a:t>
            </a:r>
            <a:endParaRPr lang="en-US" dirty="0"/>
          </a:p>
        </p:txBody>
      </p:sp>
      <p:cxnSp>
        <p:nvCxnSpPr>
          <p:cNvPr id="17" name="Straight Connector 16"/>
          <p:cNvCxnSpPr/>
          <p:nvPr userDrawn="1"/>
        </p:nvCxnSpPr>
        <p:spPr>
          <a:xfrm flipH="1">
            <a:off x="533400" y="2438400"/>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533400" y="2971800"/>
            <a:ext cx="7924800" cy="47410"/>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H="1">
            <a:off x="533400" y="3538300"/>
            <a:ext cx="7924800" cy="43100"/>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ubheader with body tex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57200" y="1828801"/>
            <a:ext cx="8229600" cy="533399"/>
          </a:xfrm>
          <a:prstGeom prst="rect">
            <a:avLst/>
          </a:prstGeom>
        </p:spPr>
        <p:txBody>
          <a:bodyPr/>
          <a:lstStyle>
            <a:lvl1pPr algn="l" rtl="0" fontAlgn="base">
              <a:spcBef>
                <a:spcPct val="0"/>
              </a:spcBef>
              <a:spcAft>
                <a:spcPct val="0"/>
              </a:spcAft>
              <a:defRPr lang="en-US" sz="2400" b="0"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smtClean="0"/>
              <a:t>Intro statement</a:t>
            </a:r>
          </a:p>
        </p:txBody>
      </p:sp>
      <p:sp>
        <p:nvSpPr>
          <p:cNvPr id="6" name="Text Placeholder 9"/>
          <p:cNvSpPr>
            <a:spLocks noGrp="1"/>
          </p:cNvSpPr>
          <p:nvPr>
            <p:ph type="body" idx="14" hasCustomPrompt="1"/>
          </p:nvPr>
        </p:nvSpPr>
        <p:spPr>
          <a:xfrm>
            <a:off x="457200" y="3376120"/>
            <a:ext cx="8077200" cy="2491280"/>
          </a:xfrm>
          <a:prstGeom prst="rect">
            <a:avLst/>
          </a:prstGeom>
        </p:spPr>
        <p:txBody>
          <a:bodyPr/>
          <a:lstStyle>
            <a:lvl1pPr marL="285750" indent="-285750">
              <a:buFont typeface="Arial" charset="0"/>
              <a:buChar char="•"/>
              <a:defRPr baseline="0">
                <a:solidFill>
                  <a:schemeClr val="tx1"/>
                </a:solidFill>
              </a:defRPr>
            </a:lvl1pPr>
          </a:lstStyle>
          <a:p>
            <a:pPr lvl="0"/>
            <a:r>
              <a:rPr lang="en-US" dirty="0" smtClean="0"/>
              <a:t>Click to edit body text</a:t>
            </a:r>
          </a:p>
          <a:p>
            <a:pPr lvl="0"/>
            <a:r>
              <a:rPr lang="en-US" dirty="0" smtClean="0"/>
              <a:t>Item 2</a:t>
            </a:r>
          </a:p>
          <a:p>
            <a:pPr lvl="0"/>
            <a:r>
              <a:rPr lang="en-US" dirty="0" smtClean="0"/>
              <a:t>Item 3</a:t>
            </a:r>
          </a:p>
        </p:txBody>
      </p:sp>
      <p:sp>
        <p:nvSpPr>
          <p:cNvPr id="7" name="Text Placeholder 11"/>
          <p:cNvSpPr>
            <a:spLocks noGrp="1"/>
          </p:cNvSpPr>
          <p:nvPr>
            <p:ph type="body" sz="quarter" idx="15" hasCustomPrompt="1"/>
          </p:nvPr>
        </p:nvSpPr>
        <p:spPr>
          <a:xfrm>
            <a:off x="457200" y="734315"/>
            <a:ext cx="9220200" cy="533400"/>
          </a:xfrm>
          <a:prstGeom prst="rect">
            <a:avLst/>
          </a:prstGeom>
        </p:spPr>
        <p:txBody>
          <a:bodyPr/>
          <a:lstStyle>
            <a:lvl1pPr>
              <a:defRPr lang="en-US" sz="2800" b="1" kern="0" dirty="0" smtClean="0">
                <a:solidFill>
                  <a:srgbClr val="284B23"/>
                </a:solidFill>
                <a:latin typeface="Helvetica Neue LT Std 75" charset="0"/>
                <a:ea typeface="Helvetica Neue LT Std 75" charset="0"/>
                <a:cs typeface="Helvetica Neue LT Std 75" charset="0"/>
              </a:defRPr>
            </a:lvl1pPr>
          </a:lstStyle>
          <a:p>
            <a:pPr lvl="0"/>
            <a:r>
              <a:rPr lang="en-US" dirty="0" smtClean="0"/>
              <a:t>Click to </a:t>
            </a:r>
            <a:r>
              <a:rPr lang="en-US" smtClean="0"/>
              <a:t>edit slide title</a:t>
            </a:r>
            <a:endParaRPr lang="en-US" dirty="0" smtClean="0"/>
          </a:p>
        </p:txBody>
      </p:sp>
      <p:sp>
        <p:nvSpPr>
          <p:cNvPr id="2" name="Rectangle 1"/>
          <p:cNvSpPr/>
          <p:nvPr userDrawn="1"/>
        </p:nvSpPr>
        <p:spPr>
          <a:xfrm>
            <a:off x="457200" y="2831068"/>
            <a:ext cx="1569660" cy="369332"/>
          </a:xfrm>
          <a:prstGeom prst="rect">
            <a:avLst/>
          </a:prstGeom>
        </p:spPr>
        <p:txBody>
          <a:bodyPr wrap="none">
            <a:spAutoFit/>
          </a:bodyPr>
          <a:lstStyle/>
          <a:p>
            <a:pPr lvl="0"/>
            <a:r>
              <a:rPr lang="en-US" b="1" dirty="0" smtClean="0"/>
              <a:t>Bold list 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3"/>
          <p:cNvSpPr>
            <a:spLocks noGrp="1"/>
          </p:cNvSpPr>
          <p:nvPr>
            <p:ph type="tbl" sz="quarter" idx="10"/>
          </p:nvPr>
        </p:nvSpPr>
        <p:spPr>
          <a:xfrm>
            <a:off x="533400" y="2057400"/>
            <a:ext cx="7886700" cy="4038600"/>
          </a:xfrm>
          <a:prstGeom prst="rect">
            <a:avLst/>
          </a:prstGeom>
        </p:spPr>
        <p:txBody>
          <a:bodyPr/>
          <a:lstStyle/>
          <a:p>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3"/>
          <p:cNvSpPr>
            <a:spLocks noGrp="1"/>
          </p:cNvSpPr>
          <p:nvPr>
            <p:ph type="tbl" sz="quarter" idx="10"/>
          </p:nvPr>
        </p:nvSpPr>
        <p:spPr>
          <a:xfrm>
            <a:off x="533400" y="1905000"/>
            <a:ext cx="3733800" cy="4191000"/>
          </a:xfrm>
          <a:prstGeom prst="rect">
            <a:avLst/>
          </a:prstGeom>
        </p:spPr>
        <p:txBody>
          <a:bodyPr/>
          <a:lstStyle/>
          <a:p>
            <a:endParaRPr lang="en-US"/>
          </a:p>
        </p:txBody>
      </p:sp>
      <p:sp>
        <p:nvSpPr>
          <p:cNvPr id="5" name="Content Placeholder 5"/>
          <p:cNvSpPr>
            <a:spLocks noGrp="1"/>
          </p:cNvSpPr>
          <p:nvPr>
            <p:ph sz="quarter" idx="11" hasCustomPrompt="1"/>
          </p:nvPr>
        </p:nvSpPr>
        <p:spPr>
          <a:xfrm>
            <a:off x="4552950" y="1905000"/>
            <a:ext cx="3981450" cy="4191000"/>
          </a:xfrm>
          <a:prstGeom prst="rect">
            <a:avLst/>
          </a:prstGeom>
        </p:spPr>
        <p:txBody>
          <a:bodyPr/>
          <a:lstStyle/>
          <a:p>
            <a:pPr lvl="0"/>
            <a:r>
              <a:rPr lang="en-US" dirty="0" smtClean="0"/>
              <a:t>Click to edit paragraph</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533400" y="2057400"/>
            <a:ext cx="8001000" cy="4114800"/>
          </a:xfrm>
          <a:prstGeom prst="rect">
            <a:avLst/>
          </a:prstGeom>
        </p:spPr>
        <p:txBody>
          <a:bodyPr/>
          <a:lstStyle/>
          <a:p>
            <a:endParaRPr lang="en-US"/>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title"/>
          </p:nvPr>
        </p:nvSpPr>
        <p:spPr>
          <a:xfrm>
            <a:off x="419100" y="2895600"/>
            <a:ext cx="7886700" cy="685800"/>
          </a:xfrm>
          <a:prstGeom prst="rect">
            <a:avLst/>
          </a:prstGeom>
        </p:spPr>
        <p:txBody>
          <a:bodyPr/>
          <a:lstStyle>
            <a:lvl1pPr>
              <a:defRPr sz="4300" b="1" i="0">
                <a:solidFill>
                  <a:schemeClr val="bg1"/>
                </a:solidFill>
                <a:latin typeface="Helvetica Neue LT Std 75" charset="0"/>
                <a:ea typeface="Helvetica Neue LT Std 75" charset="0"/>
                <a:cs typeface="Helvetica Neue LT Std 75" charset="0"/>
              </a:defRPr>
            </a:lvl1pPr>
          </a:lstStyle>
          <a:p>
            <a:r>
              <a:rPr lang="en-US" dirty="0" smtClean="0"/>
              <a:t>Click to edit Master title style</a:t>
            </a:r>
            <a:endParaRPr lang="en-US" dirty="0"/>
          </a:p>
        </p:txBody>
      </p:sp>
      <p:sp>
        <p:nvSpPr>
          <p:cNvPr id="3" name="TextBox 2"/>
          <p:cNvSpPr txBox="1"/>
          <p:nvPr userDrawn="1"/>
        </p:nvSpPr>
        <p:spPr>
          <a:xfrm>
            <a:off x="685800" y="1783080"/>
            <a:ext cx="184731" cy="369332"/>
          </a:xfrm>
          <a:prstGeom prst="rect">
            <a:avLst/>
          </a:prstGeom>
          <a:noFill/>
        </p:spPr>
        <p:txBody>
          <a:bodyPr wrap="none" rtlCol="0">
            <a:spAutoFit/>
          </a:bodyPr>
          <a:lstStyle/>
          <a:p>
            <a:endParaRPr lang="en-US" dirty="0"/>
          </a:p>
        </p:txBody>
      </p:sp>
      <p:sp>
        <p:nvSpPr>
          <p:cNvPr id="4" name="TextBox 3"/>
          <p:cNvSpPr txBox="1"/>
          <p:nvPr userDrawn="1"/>
        </p:nvSpPr>
        <p:spPr>
          <a:xfrm>
            <a:off x="914400" y="1691640"/>
            <a:ext cx="184731" cy="369332"/>
          </a:xfrm>
          <a:prstGeom prst="rect">
            <a:avLst/>
          </a:prstGeom>
          <a:noFill/>
        </p:spPr>
        <p:txBody>
          <a:bodyPr wrap="none" rtlCol="0">
            <a:spAutoFit/>
          </a:bodyPr>
          <a:lstStyle/>
          <a:p>
            <a:endParaRPr lang="en-US" dirty="0"/>
          </a:p>
        </p:txBody>
      </p:sp>
      <p:sp>
        <p:nvSpPr>
          <p:cNvPr id="9" name="Content Placeholder 8"/>
          <p:cNvSpPr>
            <a:spLocks noGrp="1"/>
          </p:cNvSpPr>
          <p:nvPr>
            <p:ph sz="quarter" idx="10"/>
          </p:nvPr>
        </p:nvSpPr>
        <p:spPr>
          <a:xfrm>
            <a:off x="870531" y="3886200"/>
            <a:ext cx="5562600" cy="685800"/>
          </a:xfrm>
          <a:prstGeom prst="rect">
            <a:avLst/>
          </a:prstGeom>
        </p:spPr>
        <p:txBody>
          <a:bodyPr/>
          <a:lstStyle>
            <a:lvl1pPr marL="0" indent="0">
              <a:buNone/>
              <a:defRPr lang="en-US" sz="3200" kern="0" spc="-150" dirty="0" smtClean="0">
                <a:solidFill>
                  <a:srgbClr val="D1DE49"/>
                </a:solidFill>
                <a:latin typeface="Helvetica Neue LT Std 55 Roman" charset="0"/>
                <a:ea typeface="Helvetica Neue LT Std 55 Roman" charset="0"/>
                <a:cs typeface="Helvetica Neue LT Std 55 Roman" charset="0"/>
              </a:defRPr>
            </a:lvl1pPr>
          </a:lstStyle>
          <a:p>
            <a:pPr lvl="0"/>
            <a:r>
              <a:rPr lang="en-US" dirty="0" smtClean="0"/>
              <a:t>Click to edit Master text styles</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2" name="Content Placeholder 5"/>
          <p:cNvSpPr>
            <a:spLocks noGrp="1"/>
          </p:cNvSpPr>
          <p:nvPr>
            <p:ph sz="quarter" idx="11" hasCustomPrompt="1"/>
          </p:nvPr>
        </p:nvSpPr>
        <p:spPr>
          <a:xfrm>
            <a:off x="685800" y="1905000"/>
            <a:ext cx="7734300" cy="1219200"/>
          </a:xfrm>
          <a:prstGeom prst="rect">
            <a:avLst/>
          </a:prstGeom>
        </p:spPr>
        <p:txBody>
          <a:bodyPr/>
          <a:lstStyle>
            <a:lvl1pPr>
              <a:defRPr lang="en-US" sz="1800" b="0" kern="1200" dirty="0" smtClean="0">
                <a:solidFill>
                  <a:srgbClr val="353535"/>
                </a:solidFill>
                <a:latin typeface="Helvetica Neue LT Std 55 Roman" charset="0"/>
                <a:ea typeface="Helvetica Neue LT Std 55 Roman" charset="0"/>
                <a:cs typeface="Helvetica Neue LT Std 55 Roman" charset="0"/>
              </a:defRPr>
            </a:lvl1pPr>
          </a:lstStyle>
          <a:p>
            <a:pPr marL="0" marR="0" lvl="0" indent="0" algn="l" rtl="0" eaLnBrk="0" fontAlgn="base" hangingPunct="0">
              <a:spcBef>
                <a:spcPts val="0"/>
              </a:spcBef>
              <a:spcAft>
                <a:spcPts val="0"/>
              </a:spcAft>
              <a:buNone/>
            </a:pPr>
            <a:r>
              <a:rPr lang="en-US" dirty="0" smtClean="0"/>
              <a:t>Click to edit intro paragraph</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raphic Only">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609600" y="1828800"/>
            <a:ext cx="8077200" cy="4038600"/>
          </a:xfrm>
          <a:prstGeom prst="rect">
            <a:avLst/>
          </a:prstGeom>
        </p:spPr>
        <p:txBody>
          <a:bodyPr/>
          <a:lstStyle>
            <a:lvl1pPr>
              <a:defRPr sz="1600" b="0" i="0" baseline="0">
                <a:solidFill>
                  <a:schemeClr val="tx1"/>
                </a:solidFill>
                <a:latin typeface="Helvetica Neue LT Std 55 Roman" charset="0"/>
                <a:ea typeface="Helvetica Neue LT Std 55 Roman" charset="0"/>
                <a:cs typeface="Helvetica Neue LT Std 55 Roman" charset="0"/>
              </a:defRPr>
            </a:lvl1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lang="en-US" dirty="0" smtClean="0"/>
              <a:t>Click to insert graphic</a:t>
            </a:r>
            <a:endParaRPr lang="en-US" dirty="0"/>
          </a:p>
        </p:txBody>
      </p:sp>
    </p:spTree>
    <p:extLst>
      <p:ext uri="{BB962C8B-B14F-4D97-AF65-F5344CB8AC3E}">
        <p14:creationId xmlns:p14="http://schemas.microsoft.com/office/powerpoint/2010/main" val="1214770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8229600" cy="533400"/>
          </a:xfrm>
          <a:prstGeom prst="rect">
            <a:avLst/>
          </a:prstGeom>
        </p:spPr>
        <p:txBody>
          <a:bodyPr/>
          <a:lstStyle/>
          <a:p>
            <a:r>
              <a:rPr lang="en-US" dirty="0"/>
              <a:t>Click to </a:t>
            </a:r>
            <a:r>
              <a:rPr lang="en-US" dirty="0" smtClean="0"/>
              <a:t>edit title</a:t>
            </a:r>
            <a:endParaRPr lang="en-US" dirty="0"/>
          </a:p>
        </p:txBody>
      </p:sp>
      <p:sp>
        <p:nvSpPr>
          <p:cNvPr id="3" name="Content Placeholder 2"/>
          <p:cNvSpPr>
            <a:spLocks noGrp="1"/>
          </p:cNvSpPr>
          <p:nvPr>
            <p:ph idx="1" hasCustomPrompt="1"/>
          </p:nvPr>
        </p:nvSpPr>
        <p:spPr>
          <a:xfrm>
            <a:off x="457200" y="1600201"/>
            <a:ext cx="82296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9" name="Subtitle 2"/>
          <p:cNvSpPr>
            <a:spLocks noGrp="1"/>
          </p:cNvSpPr>
          <p:nvPr>
            <p:ph type="subTitle" idx="13" hasCustomPrompt="1"/>
          </p:nvPr>
        </p:nvSpPr>
        <p:spPr>
          <a:xfrm>
            <a:off x="457200" y="2369127"/>
            <a:ext cx="6400800" cy="1593273"/>
          </a:xfrm>
          <a:prstGeom prst="rect">
            <a:avLst/>
          </a:prstGeom>
        </p:spPr>
        <p:txBody>
          <a:bodyPr/>
          <a:lstStyle>
            <a:lvl1pPr marL="285750" indent="-285750" algn="l">
              <a:buFont typeface="Arial" charset="0"/>
              <a:buChar char="•"/>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Item 1</a:t>
            </a:r>
          </a:p>
          <a:p>
            <a:endParaRPr lang="en-US" dirty="0" smtClean="0"/>
          </a:p>
          <a:p>
            <a:r>
              <a:rPr lang="en-US" dirty="0" smtClean="0"/>
              <a:t>Item 2</a:t>
            </a:r>
          </a:p>
          <a:p>
            <a:endParaRPr lang="en-US" dirty="0" smtClean="0"/>
          </a:p>
          <a:p>
            <a:r>
              <a:rPr lang="en-US" dirty="0" smtClean="0"/>
              <a:t>Item 3</a:t>
            </a:r>
          </a:p>
          <a:p>
            <a:endParaRPr lang="en-US" dirty="0" smtClean="0"/>
          </a:p>
          <a:p>
            <a:r>
              <a:rPr lang="en-US" dirty="0" smtClean="0"/>
              <a:t>Item 4</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457200" y="1600201"/>
            <a:ext cx="82296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10" name="Text Placeholder 9"/>
          <p:cNvSpPr>
            <a:spLocks noGrp="1"/>
          </p:cNvSpPr>
          <p:nvPr>
            <p:ph type="body" idx="14" hasCustomPrompt="1"/>
          </p:nvPr>
        </p:nvSpPr>
        <p:spPr>
          <a:xfrm>
            <a:off x="457200" y="2444750"/>
            <a:ext cx="8077200" cy="2889250"/>
          </a:xfrm>
          <a:prstGeom prst="rect">
            <a:avLst/>
          </a:prstGeom>
        </p:spPr>
        <p:txBody>
          <a:bodyPr/>
          <a:lstStyle>
            <a:lvl1pPr marL="342900" indent="-342900">
              <a:buFont typeface="+mj-lt"/>
              <a:buAutoNum type="arabicPeriod"/>
              <a:defRPr>
                <a:solidFill>
                  <a:schemeClr val="tx1"/>
                </a:solidFill>
              </a:defRPr>
            </a:lvl1pPr>
          </a:lstStyle>
          <a:p>
            <a:pPr lvl="0"/>
            <a:r>
              <a:rPr lang="en-US" dirty="0" smtClean="0"/>
              <a:t>Click to edit numbered list</a:t>
            </a:r>
          </a:p>
        </p:txBody>
      </p:sp>
      <p:sp>
        <p:nvSpPr>
          <p:cNvPr id="12" name="Text Placeholder 11"/>
          <p:cNvSpPr>
            <a:spLocks noGrp="1"/>
          </p:cNvSpPr>
          <p:nvPr>
            <p:ph type="body" sz="quarter" idx="15" hasCustomPrompt="1"/>
          </p:nvPr>
        </p:nvSpPr>
        <p:spPr>
          <a:xfrm>
            <a:off x="457200" y="734315"/>
            <a:ext cx="9220200" cy="533400"/>
          </a:xfrm>
          <a:prstGeom prst="rect">
            <a:avLst/>
          </a:prstGeom>
        </p:spPr>
        <p:txBody>
          <a:bodyPr/>
          <a:lstStyle>
            <a:lvl1pPr>
              <a:defRPr lang="en-US" sz="2800" b="1" kern="0" dirty="0" smtClean="0">
                <a:solidFill>
                  <a:srgbClr val="284B23"/>
                </a:solidFill>
                <a:latin typeface="Helvetica Neue LT Std 75" charset="0"/>
                <a:ea typeface="Helvetica Neue LT Std 75" charset="0"/>
                <a:cs typeface="Helvetica Neue LT Std 75" charset="0"/>
              </a:defRPr>
            </a:lvl1pPr>
          </a:lstStyle>
          <a:p>
            <a:pPr lvl="0"/>
            <a:r>
              <a:rPr lang="en-US" dirty="0" smtClean="0"/>
              <a:t>Click to </a:t>
            </a:r>
            <a:r>
              <a:rPr lang="en-US" smtClean="0"/>
              <a:t>edit slide title</a:t>
            </a:r>
            <a:endParaRPr 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header with body tex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57200" y="1600201"/>
            <a:ext cx="82296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6" name="Text Placeholder 9"/>
          <p:cNvSpPr>
            <a:spLocks noGrp="1"/>
          </p:cNvSpPr>
          <p:nvPr>
            <p:ph type="body" idx="14" hasCustomPrompt="1"/>
          </p:nvPr>
        </p:nvSpPr>
        <p:spPr>
          <a:xfrm>
            <a:off x="457200" y="2444750"/>
            <a:ext cx="8077200" cy="2889250"/>
          </a:xfrm>
          <a:prstGeom prst="rect">
            <a:avLst/>
          </a:prstGeom>
        </p:spPr>
        <p:txBody>
          <a:bodyPr/>
          <a:lstStyle>
            <a:lvl1pPr marL="0" indent="0">
              <a:buFont typeface="+mj-lt"/>
              <a:buNone/>
              <a:defRPr>
                <a:solidFill>
                  <a:schemeClr val="tx1"/>
                </a:solidFill>
              </a:defRPr>
            </a:lvl1pPr>
          </a:lstStyle>
          <a:p>
            <a:pPr lvl="0"/>
            <a:r>
              <a:rPr lang="en-US" dirty="0" smtClean="0"/>
              <a:t>Click to edit body text</a:t>
            </a:r>
          </a:p>
        </p:txBody>
      </p:sp>
      <p:sp>
        <p:nvSpPr>
          <p:cNvPr id="7" name="Text Placeholder 11"/>
          <p:cNvSpPr>
            <a:spLocks noGrp="1"/>
          </p:cNvSpPr>
          <p:nvPr>
            <p:ph type="body" sz="quarter" idx="15" hasCustomPrompt="1"/>
          </p:nvPr>
        </p:nvSpPr>
        <p:spPr>
          <a:xfrm>
            <a:off x="457200" y="734315"/>
            <a:ext cx="9220200" cy="533400"/>
          </a:xfrm>
          <a:prstGeom prst="rect">
            <a:avLst/>
          </a:prstGeom>
        </p:spPr>
        <p:txBody>
          <a:bodyPr/>
          <a:lstStyle>
            <a:lvl1pPr>
              <a:defRPr lang="en-US" sz="2800" b="1" kern="0" dirty="0" smtClean="0">
                <a:solidFill>
                  <a:srgbClr val="284B23"/>
                </a:solidFill>
                <a:latin typeface="Helvetica Neue LT Std 75" charset="0"/>
                <a:ea typeface="Helvetica Neue LT Std 75" charset="0"/>
                <a:cs typeface="Helvetica Neue LT Std 75" charset="0"/>
              </a:defRPr>
            </a:lvl1pPr>
          </a:lstStyle>
          <a:p>
            <a:pPr lvl="0"/>
            <a:r>
              <a:rPr lang="en-US" dirty="0" smtClean="0"/>
              <a:t>Click to </a:t>
            </a:r>
            <a:r>
              <a:rPr lang="en-US" smtClean="0"/>
              <a:t>edit slide title</a:t>
            </a:r>
            <a:endParaRPr lang="en-US"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low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a:xfrm>
            <a:off x="457200" y="1600201"/>
            <a:ext cx="82296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4" name="Text Placeholder 9"/>
          <p:cNvSpPr>
            <a:spLocks noGrp="1"/>
          </p:cNvSpPr>
          <p:nvPr>
            <p:ph type="body" idx="14" hasCustomPrompt="1"/>
          </p:nvPr>
        </p:nvSpPr>
        <p:spPr>
          <a:xfrm>
            <a:off x="457200" y="2444750"/>
            <a:ext cx="2819400" cy="527050"/>
          </a:xfrm>
          <a:prstGeom prst="rect">
            <a:avLst/>
          </a:prstGeom>
        </p:spPr>
        <p:txBody>
          <a:bodyPr/>
          <a:lstStyle>
            <a:lvl1pPr marL="0" indent="0">
              <a:buFont typeface="+mj-lt"/>
              <a:buNone/>
              <a:defRPr>
                <a:solidFill>
                  <a:schemeClr val="tx1"/>
                </a:solidFill>
              </a:defRPr>
            </a:lvl1pPr>
          </a:lstStyle>
          <a:p>
            <a:pPr lvl="0"/>
            <a:r>
              <a:rPr lang="en-US" dirty="0" smtClean="0"/>
              <a:t>Click to edit body text</a:t>
            </a:r>
          </a:p>
        </p:txBody>
      </p:sp>
      <p:cxnSp>
        <p:nvCxnSpPr>
          <p:cNvPr id="8" name="Straight Arrow Connector 7"/>
          <p:cNvCxnSpPr/>
          <p:nvPr userDrawn="1"/>
        </p:nvCxnSpPr>
        <p:spPr>
          <a:xfrm>
            <a:off x="3581400" y="2743200"/>
            <a:ext cx="762000" cy="0"/>
          </a:xfrm>
          <a:prstGeom prst="straightConnector1">
            <a:avLst/>
          </a:prstGeom>
          <a:ln>
            <a:solidFill>
              <a:srgbClr val="284B23"/>
            </a:solidFill>
            <a:tailEnd type="arrow" w="lg" len="lg"/>
          </a:ln>
        </p:spPr>
        <p:style>
          <a:lnRef idx="1">
            <a:schemeClr val="accent1"/>
          </a:lnRef>
          <a:fillRef idx="0">
            <a:schemeClr val="accent1"/>
          </a:fillRef>
          <a:effectRef idx="0">
            <a:schemeClr val="accent1"/>
          </a:effectRef>
          <a:fontRef idx="minor">
            <a:schemeClr val="tx1"/>
          </a:fontRef>
        </p:style>
      </p:cxnSp>
      <p:sp>
        <p:nvSpPr>
          <p:cNvPr id="9" name="Text Placeholder 9"/>
          <p:cNvSpPr>
            <a:spLocks noGrp="1"/>
          </p:cNvSpPr>
          <p:nvPr>
            <p:ph type="body" idx="15" hasCustomPrompt="1"/>
          </p:nvPr>
        </p:nvSpPr>
        <p:spPr>
          <a:xfrm>
            <a:off x="4800600" y="2444750"/>
            <a:ext cx="2819400" cy="527050"/>
          </a:xfrm>
          <a:prstGeom prst="rect">
            <a:avLst/>
          </a:prstGeom>
        </p:spPr>
        <p:txBody>
          <a:bodyPr/>
          <a:lstStyle>
            <a:lvl1pPr marL="0" indent="0">
              <a:buFont typeface="+mj-lt"/>
              <a:buNone/>
              <a:defRPr>
                <a:solidFill>
                  <a:schemeClr val="tx1"/>
                </a:solidFill>
              </a:defRPr>
            </a:lvl1pPr>
          </a:lstStyle>
          <a:p>
            <a:pPr lvl="0"/>
            <a:r>
              <a:rPr lang="en-US" dirty="0" smtClean="0"/>
              <a:t>Click to edit body text</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callout box - 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33602"/>
            <a:ext cx="38862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4" name="Text Placeholder 9"/>
          <p:cNvSpPr>
            <a:spLocks noGrp="1"/>
          </p:cNvSpPr>
          <p:nvPr>
            <p:ph type="body" idx="14" hasCustomPrompt="1"/>
          </p:nvPr>
        </p:nvSpPr>
        <p:spPr>
          <a:xfrm>
            <a:off x="457200" y="2978150"/>
            <a:ext cx="3886200" cy="3270249"/>
          </a:xfrm>
          <a:prstGeom prst="rect">
            <a:avLst/>
          </a:prstGeom>
        </p:spPr>
        <p:txBody>
          <a:bodyPr/>
          <a:lstStyle>
            <a:lvl1pPr marL="0" indent="0">
              <a:buFont typeface="+mj-lt"/>
              <a:buNone/>
              <a:defRPr>
                <a:solidFill>
                  <a:schemeClr val="tx1"/>
                </a:solidFill>
              </a:defRPr>
            </a:lvl1pPr>
          </a:lstStyle>
          <a:p>
            <a:pPr lvl="0"/>
            <a:r>
              <a:rPr lang="en-US" dirty="0" smtClean="0"/>
              <a:t>Click to edit body text</a:t>
            </a:r>
          </a:p>
        </p:txBody>
      </p:sp>
      <p:sp>
        <p:nvSpPr>
          <p:cNvPr id="5" name="Text Placeholder 11"/>
          <p:cNvSpPr>
            <a:spLocks noGrp="1"/>
          </p:cNvSpPr>
          <p:nvPr>
            <p:ph type="body" sz="quarter" idx="15" hasCustomPrompt="1"/>
          </p:nvPr>
        </p:nvSpPr>
        <p:spPr>
          <a:xfrm>
            <a:off x="457200" y="734315"/>
            <a:ext cx="9220200" cy="533400"/>
          </a:xfrm>
          <a:prstGeom prst="rect">
            <a:avLst/>
          </a:prstGeom>
        </p:spPr>
        <p:txBody>
          <a:bodyPr/>
          <a:lstStyle>
            <a:lvl1pPr>
              <a:defRPr lang="en-US" sz="2800" b="1" kern="0" dirty="0" smtClean="0">
                <a:solidFill>
                  <a:srgbClr val="284B23"/>
                </a:solidFill>
                <a:latin typeface="Helvetica Neue LT Std 75" charset="0"/>
                <a:ea typeface="Helvetica Neue LT Std 75" charset="0"/>
                <a:cs typeface="Helvetica Neue LT Std 75" charset="0"/>
              </a:defRPr>
            </a:lvl1pPr>
          </a:lstStyle>
          <a:p>
            <a:pPr lvl="0"/>
            <a:r>
              <a:rPr lang="en-US" dirty="0" smtClean="0"/>
              <a:t>Click to </a:t>
            </a:r>
            <a:r>
              <a:rPr lang="en-US" smtClean="0"/>
              <a:t>edit slide title</a:t>
            </a:r>
            <a:endParaRPr lang="en-US" dirty="0" smtClean="0"/>
          </a:p>
        </p:txBody>
      </p:sp>
      <p:sp>
        <p:nvSpPr>
          <p:cNvPr id="7" name="Content Placeholder 6"/>
          <p:cNvSpPr>
            <a:spLocks noGrp="1"/>
          </p:cNvSpPr>
          <p:nvPr>
            <p:ph sz="quarter" idx="16" hasCustomPrompt="1"/>
          </p:nvPr>
        </p:nvSpPr>
        <p:spPr>
          <a:xfrm>
            <a:off x="4572000" y="2133601"/>
            <a:ext cx="4114800" cy="4114799"/>
          </a:xfrm>
          <a:prstGeom prst="rect">
            <a:avLst/>
          </a:prstGeom>
          <a:solidFill>
            <a:srgbClr val="D1DE49"/>
          </a:solidFill>
        </p:spPr>
        <p:txBody>
          <a:bodyPr/>
          <a:lstStyle>
            <a:lvl1pPr>
              <a:defRPr sz="2000">
                <a:solidFill>
                  <a:srgbClr val="284B23"/>
                </a:solidFill>
              </a:defRPr>
            </a:lvl1pPr>
          </a:lstStyle>
          <a:p>
            <a:pPr lvl="0"/>
            <a:r>
              <a:rPr lang="en-US" dirty="0" smtClean="0"/>
              <a:t/>
            </a:r>
            <a:br>
              <a:rPr lang="en-US" dirty="0" smtClean="0"/>
            </a:br>
            <a:r>
              <a:rPr lang="en-US" dirty="0" smtClean="0"/>
              <a:t>  Click to edit call-out box</a:t>
            </a:r>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mula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Content Placeholder 2"/>
          <p:cNvSpPr>
            <a:spLocks noGrp="1"/>
          </p:cNvSpPr>
          <p:nvPr>
            <p:ph idx="1" hasCustomPrompt="1"/>
          </p:nvPr>
        </p:nvSpPr>
        <p:spPr>
          <a:xfrm>
            <a:off x="457200" y="1828801"/>
            <a:ext cx="16002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smtClean="0"/>
              <a:t>Step #</a:t>
            </a:r>
            <a:endParaRPr lang="en-US" dirty="0" smtClean="0"/>
          </a:p>
        </p:txBody>
      </p:sp>
      <p:sp>
        <p:nvSpPr>
          <p:cNvPr id="6" name="Content Placeholder 2"/>
          <p:cNvSpPr>
            <a:spLocks noGrp="1"/>
          </p:cNvSpPr>
          <p:nvPr>
            <p:ph idx="10" hasCustomPrompt="1"/>
          </p:nvPr>
        </p:nvSpPr>
        <p:spPr>
          <a:xfrm>
            <a:off x="509954" y="3228340"/>
            <a:ext cx="1547446" cy="533399"/>
          </a:xfrm>
          <a:prstGeom prst="rect">
            <a:avLst/>
          </a:prstGeom>
        </p:spPr>
        <p:txBody>
          <a:bodyPr/>
          <a:lstStyle>
            <a:lvl1pPr marL="0" algn="l" defTabSz="914400" rtl="0" eaLnBrk="1" fontAlgn="base" latinLnBrk="0" hangingPunct="1">
              <a:spcBef>
                <a:spcPct val="0"/>
              </a:spcBef>
              <a:spcAft>
                <a:spcPct val="0"/>
              </a:spcAft>
              <a:defRPr lang="en-US" sz="1800" b="1" kern="1200" dirty="0" smtClean="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smtClean="0"/>
              <a:t>Formula </a:t>
            </a:r>
            <a:br>
              <a:rPr lang="en-US" dirty="0" smtClean="0"/>
            </a:br>
            <a:r>
              <a:rPr lang="en-US" dirty="0" smtClean="0"/>
              <a:t>Name</a:t>
            </a:r>
          </a:p>
        </p:txBody>
      </p:sp>
      <p:sp>
        <p:nvSpPr>
          <p:cNvPr id="9" name="Content Placeholder 8"/>
          <p:cNvSpPr>
            <a:spLocks noGrp="1"/>
          </p:cNvSpPr>
          <p:nvPr>
            <p:ph sz="quarter" idx="11" hasCustomPrompt="1"/>
          </p:nvPr>
        </p:nvSpPr>
        <p:spPr>
          <a:xfrm>
            <a:off x="2286000" y="3228975"/>
            <a:ext cx="3200400" cy="1114425"/>
          </a:xfrm>
          <a:prstGeom prst="rect">
            <a:avLst/>
          </a:prstGeom>
        </p:spPr>
        <p:txBody>
          <a:bodyPr/>
          <a:lstStyle>
            <a:lvl1pPr>
              <a:defRPr baseline="0"/>
            </a:lvl1pPr>
          </a:lstStyle>
          <a:p>
            <a:pPr lvl="0"/>
            <a:r>
              <a:rPr lang="en-US" smtClean="0"/>
              <a:t>Formula Content</a:t>
            </a:r>
          </a:p>
        </p:txBody>
      </p:sp>
      <p:sp>
        <p:nvSpPr>
          <p:cNvPr id="11" name="Text Placeholder 10"/>
          <p:cNvSpPr>
            <a:spLocks noGrp="1"/>
          </p:cNvSpPr>
          <p:nvPr>
            <p:ph type="body" sz="quarter" idx="12" hasCustomPrompt="1"/>
          </p:nvPr>
        </p:nvSpPr>
        <p:spPr>
          <a:xfrm>
            <a:off x="6096000" y="3228975"/>
            <a:ext cx="2324100" cy="1114425"/>
          </a:xfrm>
          <a:prstGeom prst="rect">
            <a:avLst/>
          </a:prstGeom>
        </p:spPr>
        <p:txBody>
          <a:bodyPr/>
          <a:lstStyle>
            <a:lvl1pPr>
              <a:defRPr baseline="0"/>
            </a:lvl1pPr>
          </a:lstStyle>
          <a:p>
            <a:pPr lvl="0"/>
            <a:r>
              <a:rPr lang="en-US" smtClean="0"/>
              <a:t>Formula Result</a:t>
            </a:r>
          </a:p>
        </p:txBody>
      </p:sp>
      <p:sp>
        <p:nvSpPr>
          <p:cNvPr id="12" name="Rectangle 11"/>
          <p:cNvSpPr/>
          <p:nvPr userDrawn="1"/>
        </p:nvSpPr>
        <p:spPr>
          <a:xfrm>
            <a:off x="5638800" y="3149153"/>
            <a:ext cx="322524" cy="369332"/>
          </a:xfrm>
          <a:prstGeom prst="rect">
            <a:avLst/>
          </a:prstGeom>
        </p:spPr>
        <p:txBody>
          <a:bodyPr wrap="none">
            <a:spAutoFit/>
          </a:bodyPr>
          <a:lstStyle/>
          <a:p>
            <a:r>
              <a:rPr lang="en-US" b="0" smtClean="0">
                <a:solidFill>
                  <a:schemeClr val="tx1"/>
                </a:solidFill>
                <a:latin typeface="Helvetica Neue LT Std 55 Roman" charset="0"/>
                <a:ea typeface="Helvetica Neue LT Std 55 Roman" charset="0"/>
                <a:cs typeface="Helvetica Neue LT Std 55 Roman" charset="0"/>
              </a:rPr>
              <a:t>=</a:t>
            </a:r>
            <a:endParaRPr lang="en-US"/>
          </a:p>
        </p:txBody>
      </p:sp>
      <p:sp>
        <p:nvSpPr>
          <p:cNvPr id="14" name="Text Placeholder 13"/>
          <p:cNvSpPr>
            <a:spLocks noGrp="1"/>
          </p:cNvSpPr>
          <p:nvPr>
            <p:ph type="body" sz="quarter" idx="13" hasCustomPrompt="1"/>
          </p:nvPr>
        </p:nvSpPr>
        <p:spPr>
          <a:xfrm>
            <a:off x="2286000" y="1828800"/>
            <a:ext cx="6134100" cy="533400"/>
          </a:xfrm>
          <a:prstGeom prst="rect">
            <a:avLst/>
          </a:prstGeom>
        </p:spPr>
        <p:txBody>
          <a:bodyPr/>
          <a:lstStyle>
            <a:lvl1pPr>
              <a:defRPr baseline="0"/>
            </a:lvl1pPr>
          </a:lstStyle>
          <a:p>
            <a:pPr lvl="0"/>
            <a:r>
              <a:rPr lang="en-US" dirty="0" smtClean="0"/>
              <a:t>Click to edit </a:t>
            </a:r>
            <a:r>
              <a:rPr lang="en-US" smtClean="0"/>
              <a:t>step description</a:t>
            </a:r>
            <a:endParaRPr lang="en-US" dirty="0" smtClean="0"/>
          </a:p>
        </p:txBody>
      </p:sp>
      <p:sp>
        <p:nvSpPr>
          <p:cNvPr id="15" name="Content Placeholder 6"/>
          <p:cNvSpPr>
            <a:spLocks noGrp="1"/>
          </p:cNvSpPr>
          <p:nvPr>
            <p:ph sz="quarter" idx="16" hasCustomPrompt="1"/>
          </p:nvPr>
        </p:nvSpPr>
        <p:spPr>
          <a:xfrm>
            <a:off x="457200" y="5181600"/>
            <a:ext cx="8077200" cy="914400"/>
          </a:xfrm>
          <a:prstGeom prst="rect">
            <a:avLst/>
          </a:prstGeom>
          <a:solidFill>
            <a:srgbClr val="D1DE49"/>
          </a:solidFill>
        </p:spPr>
        <p:txBody>
          <a:bodyPr/>
          <a:lstStyle>
            <a:lvl1pPr>
              <a:defRPr sz="2000">
                <a:solidFill>
                  <a:srgbClr val="284B23"/>
                </a:solidFill>
              </a:defRPr>
            </a:lvl1pPr>
          </a:lstStyle>
          <a:p>
            <a:pPr lvl="0"/>
            <a:r>
              <a:rPr lang="en-US" dirty="0" smtClean="0"/>
              <a:t/>
            </a:r>
            <a:br>
              <a:rPr lang="en-US" dirty="0" smtClean="0"/>
            </a:br>
            <a:r>
              <a:rPr lang="en-US" dirty="0" smtClean="0"/>
              <a:t>  Click to edit call-out box</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 Picture -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905000"/>
            <a:ext cx="3505200" cy="4343400"/>
          </a:xfrm>
          <a:prstGeom prst="rect">
            <a:avLst/>
          </a:prstGeom>
        </p:spPr>
        <p:txBody>
          <a:bodyPr/>
          <a:lstStyle/>
          <a:p>
            <a:endParaRPr lang="en-US"/>
          </a:p>
        </p:txBody>
      </p:sp>
      <p:sp>
        <p:nvSpPr>
          <p:cNvPr id="6" name="Text Placeholder 5"/>
          <p:cNvSpPr>
            <a:spLocks noGrp="1"/>
          </p:cNvSpPr>
          <p:nvPr>
            <p:ph type="body" sz="quarter" idx="11" hasCustomPrompt="1"/>
          </p:nvPr>
        </p:nvSpPr>
        <p:spPr>
          <a:xfrm>
            <a:off x="4800599" y="2209800"/>
            <a:ext cx="3680555" cy="3733800"/>
          </a:xfrm>
          <a:prstGeom prst="rect">
            <a:avLst/>
          </a:prstGeom>
        </p:spPr>
        <p:txBody>
          <a:bodyPr/>
          <a:lstStyle>
            <a:lvl1pPr>
              <a:defRPr sz="1800" baseline="0">
                <a:solidFill>
                  <a:sysClr val="windowText" lastClr="000000"/>
                </a:solidFill>
              </a:defRPr>
            </a:lvl1pPr>
          </a:lstStyle>
          <a:p>
            <a:pPr lvl="0"/>
            <a:r>
              <a:rPr lang="en-US" sz="2400" b="1" dirty="0" smtClean="0">
                <a:solidFill>
                  <a:srgbClr val="353535"/>
                </a:solidFill>
                <a:latin typeface="Helvetica Neue LT Std 55 Roman" charset="0"/>
                <a:ea typeface="Helvetica Neue LT Std 55 Roman" charset="0"/>
                <a:cs typeface="Helvetica Neue LT Std 55 Roman" charset="0"/>
              </a:rPr>
              <a:t>Click to edit intro text</a:t>
            </a:r>
            <a:br>
              <a:rPr lang="en-US" sz="2400" b="1" dirty="0" smtClean="0">
                <a:solidFill>
                  <a:srgbClr val="353535"/>
                </a:solidFill>
                <a:latin typeface="Helvetica Neue LT Std 55 Roman" charset="0"/>
                <a:ea typeface="Helvetica Neue LT Std 55 Roman" charset="0"/>
                <a:cs typeface="Helvetica Neue LT Std 55 Roman" charset="0"/>
              </a:rPr>
            </a:br>
            <a:r>
              <a:rPr lang="en-US" sz="2400" b="0" dirty="0" smtClean="0">
                <a:solidFill>
                  <a:srgbClr val="353535"/>
                </a:solidFill>
                <a:latin typeface="Helvetica Neue LT Std 55 Roman" charset="0"/>
                <a:ea typeface="Helvetica Neue LT Std 55 Roman" charset="0"/>
                <a:cs typeface="Helvetica Neue LT Std 55 Roman" charset="0"/>
              </a:rPr>
              <a:t>Click to edit d</a:t>
            </a:r>
            <a:r>
              <a:rPr lang="en-US" sz="2400" dirty="0" smtClean="0">
                <a:solidFill>
                  <a:srgbClr val="353535"/>
                </a:solidFill>
                <a:latin typeface="Helvetica Neue LT Std 55 Roman" charset="0"/>
                <a:ea typeface="Helvetica Neue LT Std 55 Roman" charset="0"/>
                <a:cs typeface="Helvetica Neue LT Std 55 Roman" charset="0"/>
              </a:rPr>
              <a:t>etail text</a:t>
            </a:r>
            <a:endParaRPr lang="en-US" dirty="0" smtClean="0"/>
          </a:p>
        </p:txBody>
      </p:sp>
      <p:sp>
        <p:nvSpPr>
          <p:cNvPr id="7" name="Rectangle 6"/>
          <p:cNvSpPr/>
          <p:nvPr userDrawn="1"/>
        </p:nvSpPr>
        <p:spPr>
          <a:xfrm flipV="1">
            <a:off x="4800600" y="1905000"/>
            <a:ext cx="3680555" cy="76069"/>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picture -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62000" y="3429000"/>
            <a:ext cx="2286000" cy="2438400"/>
          </a:xfrm>
          <a:prstGeom prst="rect">
            <a:avLst/>
          </a:prstGeom>
        </p:spPr>
        <p:txBody>
          <a:bodyPr/>
          <a:lstStyle/>
          <a:p>
            <a:endParaRPr lang="en-US" dirty="0"/>
          </a:p>
        </p:txBody>
      </p:sp>
      <p:sp>
        <p:nvSpPr>
          <p:cNvPr id="6" name="Content Placeholder 5"/>
          <p:cNvSpPr>
            <a:spLocks noGrp="1"/>
          </p:cNvSpPr>
          <p:nvPr>
            <p:ph sz="quarter" idx="11" hasCustomPrompt="1"/>
          </p:nvPr>
        </p:nvSpPr>
        <p:spPr>
          <a:xfrm>
            <a:off x="685800" y="1905000"/>
            <a:ext cx="7734300" cy="1219200"/>
          </a:xfrm>
          <a:prstGeom prst="rect">
            <a:avLst/>
          </a:prstGeom>
        </p:spPr>
        <p:txBody>
          <a:bodyPr/>
          <a:lstStyle/>
          <a:p>
            <a:pPr lvl="0"/>
            <a:r>
              <a:rPr lang="en-US" dirty="0" smtClean="0"/>
              <a:t>Click to edit intro paragraph</a:t>
            </a:r>
          </a:p>
        </p:txBody>
      </p:sp>
      <p:sp>
        <p:nvSpPr>
          <p:cNvPr id="7" name="Content Placeholder 5"/>
          <p:cNvSpPr>
            <a:spLocks noGrp="1"/>
          </p:cNvSpPr>
          <p:nvPr>
            <p:ph sz="quarter" idx="12" hasCustomPrompt="1"/>
          </p:nvPr>
        </p:nvSpPr>
        <p:spPr>
          <a:xfrm>
            <a:off x="3276600" y="3429000"/>
            <a:ext cx="5257800" cy="2438400"/>
          </a:xfrm>
          <a:prstGeom prst="rect">
            <a:avLst/>
          </a:prstGeom>
        </p:spPr>
        <p:txBody>
          <a:bodyPr/>
          <a:lstStyle/>
          <a:p>
            <a:pPr lvl="0"/>
            <a:r>
              <a:rPr lang="en-US" dirty="0" smtClean="0"/>
              <a:t>Click to edit supplemental paragraph</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userDrawn="1"/>
        </p:nvSpPr>
        <p:spPr bwMode="auto">
          <a:xfrm>
            <a:off x="2286000" y="139211"/>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Presentation Title</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7" name="Straight Connector 16"/>
          <p:cNvCxnSpPr/>
          <p:nvPr userDrawn="1"/>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3" name="Title Placeholder 2"/>
          <p:cNvSpPr>
            <a:spLocks noGrp="1"/>
          </p:cNvSpPr>
          <p:nvPr>
            <p:ph type="title"/>
          </p:nvPr>
        </p:nvSpPr>
        <p:spPr>
          <a:xfrm>
            <a:off x="533400" y="897887"/>
            <a:ext cx="7886700" cy="18358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22090365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hf sldNum="0" hdr="0" dt="0"/>
  <p:txStyles>
    <p:titleStyle>
      <a:lvl1pPr algn="l" rtl="0" eaLnBrk="0" fontAlgn="base" hangingPunct="0">
        <a:spcBef>
          <a:spcPct val="0"/>
        </a:spcBef>
        <a:spcAft>
          <a:spcPct val="0"/>
        </a:spcAft>
        <a:defRPr lang="en-US" sz="2800" b="1" kern="0" dirty="0" smtClean="0">
          <a:solidFill>
            <a:srgbClr val="284B23"/>
          </a:solidFill>
          <a:latin typeface="Helvetica Neue LT Std 75" charset="0"/>
          <a:ea typeface="Helvetica Neue LT Std 75" charset="0"/>
          <a:cs typeface="Helvetica Neue LT Std 75"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0" marR="0" indent="0" algn="l" rtl="0" eaLnBrk="0" fontAlgn="base" hangingPunct="0">
        <a:spcBef>
          <a:spcPts val="0"/>
        </a:spcBef>
        <a:spcAft>
          <a:spcPts val="0"/>
        </a:spcAft>
        <a:buNone/>
        <a:defRPr lang="en-US" sz="1800" b="0" kern="1200" dirty="0" smtClean="0">
          <a:solidFill>
            <a:srgbClr val="353535"/>
          </a:solidFill>
          <a:latin typeface="Helvetica Neue LT Std 55 Roman" charset="0"/>
          <a:ea typeface="Helvetica Neue LT Std 55 Roman" charset="0"/>
          <a:cs typeface="Helvetica Neue LT Std 55 Roman"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188720"/>
            <a:ext cx="9144000" cy="736092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52936" y="6248400"/>
            <a:ext cx="466464" cy="531123"/>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24200" y="6251909"/>
            <a:ext cx="936565" cy="535845"/>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8377" y="6216407"/>
            <a:ext cx="1605223" cy="565393"/>
          </a:xfrm>
          <a:prstGeom prst="rect">
            <a:avLst/>
          </a:prstGeom>
        </p:spPr>
      </p:pic>
      <p:sp>
        <p:nvSpPr>
          <p:cNvPr id="7" name="Rectangle 6"/>
          <p:cNvSpPr/>
          <p:nvPr userDrawn="1"/>
        </p:nvSpPr>
        <p:spPr>
          <a:xfrm>
            <a:off x="-15145" y="-51340"/>
            <a:ext cx="9174290" cy="6223540"/>
          </a:xfrm>
          <a:prstGeom prst="rect">
            <a:avLst/>
          </a:prstGeom>
          <a:solidFill>
            <a:srgbClr val="284B2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11067" y="3883618"/>
            <a:ext cx="228600" cy="2288582"/>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9853893"/>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txBox="1">
            <a:spLocks/>
          </p:cNvSpPr>
          <p:nvPr userDrawn="1"/>
        </p:nvSpPr>
        <p:spPr>
          <a:xfrm>
            <a:off x="533400" y="762000"/>
            <a:ext cx="7886700" cy="183589"/>
          </a:xfrm>
          <a:prstGeom prst="rect">
            <a:avLst/>
          </a:prstGeom>
        </p:spPr>
        <p:txBody>
          <a:bodyPr/>
          <a:lst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Click to edit Master title style</a:t>
            </a:r>
          </a:p>
        </p:txBody>
      </p:sp>
    </p:spTree>
  </p:cSld>
  <p:clrMap bg1="lt1" tx1="dk1" bg2="lt2" tx2="dk2" accent1="accent1" accent2="accent2" accent3="accent3" accent4="accent4" accent5="accent5" accent6="accent6" hlink="hlink" folHlink="folHlink"/>
  <p:sldLayoutIdLst>
    <p:sldLayoutId id="2147483725" r:id="rId1"/>
    <p:sldLayoutId id="2147483720" r:id="rId2"/>
    <p:sldLayoutId id="2147483726" r:id="rId3"/>
  </p:sldLayoutIdLst>
  <p:hf sldNum="0" hd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hyperlink" Target="http://www1.nyc.gov/site/idnyc/benefits/banks-and-credit-unions.pag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hyperlink" Target="http://www1.nyc.gov/site/dca/consumers/open-savings-account.p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b="6986"/>
          <a:stretch/>
        </p:blipFill>
        <p:spPr>
          <a:xfrm>
            <a:off x="0" y="0"/>
            <a:ext cx="9159146" cy="6858000"/>
          </a:xfrm>
          <a:prstGeom prst="rect">
            <a:avLst/>
          </a:prstGeom>
        </p:spPr>
      </p:pic>
      <p:sp>
        <p:nvSpPr>
          <p:cNvPr id="21" name="Rectangle 20"/>
          <p:cNvSpPr/>
          <p:nvPr/>
        </p:nvSpPr>
        <p:spPr>
          <a:xfrm>
            <a:off x="-15145" y="0"/>
            <a:ext cx="9174290" cy="6223540"/>
          </a:xfrm>
          <a:prstGeom prst="rect">
            <a:avLst/>
          </a:prstGeom>
          <a:solidFill>
            <a:srgbClr val="284B2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15145" y="6096000"/>
            <a:ext cx="917429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511067" y="3807418"/>
            <a:ext cx="228600" cy="2288582"/>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3"/>
          <p:cNvSpPr>
            <a:spLocks noGrp="1"/>
          </p:cNvSpPr>
          <p:nvPr>
            <p:ph type="ctrTitle" idx="4294967295"/>
          </p:nvPr>
        </p:nvSpPr>
        <p:spPr>
          <a:xfrm>
            <a:off x="368084" y="1459407"/>
            <a:ext cx="7861516" cy="2097133"/>
          </a:xfrm>
          <a:prstGeom prst="rect">
            <a:avLst/>
          </a:prstGeom>
        </p:spPr>
        <p:txBody>
          <a:bodyPr/>
          <a:lstStyle/>
          <a:p>
            <a:pPr algn="l"/>
            <a:r>
              <a:rPr lang="es-ES_tradnl" sz="4800" b="1" spc="-150" dirty="0">
                <a:solidFill>
                  <a:schemeClr val="bg1"/>
                </a:solidFill>
                <a:latin typeface="Helvetica Neue LT Std 75" charset="0"/>
                <a:ea typeface="Helvetica Neue LT Std 75" charset="0"/>
                <a:cs typeface="Helvetica Neue LT Std 75" charset="0"/>
              </a:rPr>
              <a:t>Educación Financiera para Miembros de Cooperativas de Trabajadores</a:t>
            </a:r>
            <a:endParaRPr lang="en-US" sz="4800" b="1" spc="-150" dirty="0">
              <a:solidFill>
                <a:schemeClr val="bg1"/>
              </a:solidFill>
              <a:latin typeface="Helvetica Neue LT Std 75" charset="0"/>
              <a:ea typeface="Helvetica Neue LT Std 75" charset="0"/>
              <a:cs typeface="Helvetica Neue LT Std 75" charset="0"/>
            </a:endParaRPr>
          </a:p>
        </p:txBody>
      </p:sp>
      <p:sp>
        <p:nvSpPr>
          <p:cNvPr id="17" name="Subtitle 4"/>
          <p:cNvSpPr>
            <a:spLocks noGrp="1"/>
          </p:cNvSpPr>
          <p:nvPr>
            <p:ph type="subTitle" idx="4294967295"/>
          </p:nvPr>
        </p:nvSpPr>
        <p:spPr>
          <a:xfrm>
            <a:off x="838200" y="3710940"/>
            <a:ext cx="5791200" cy="1089660"/>
          </a:xfrm>
          <a:prstGeom prst="rect">
            <a:avLst/>
          </a:prstGeom>
        </p:spPr>
        <p:txBody>
          <a:bodyPr/>
          <a:lstStyle/>
          <a:p>
            <a:pPr marL="0" indent="0" algn="l">
              <a:buNone/>
            </a:pPr>
            <a:r>
              <a:rPr lang="es-ES_tradnl" spc="-150" dirty="0" smtClean="0">
                <a:solidFill>
                  <a:srgbClr val="D1DE49"/>
                </a:solidFill>
                <a:latin typeface="Helvetica Neue LT Std 55 Roman" charset="0"/>
                <a:ea typeface="Helvetica Neue LT Std 55 Roman" charset="0"/>
                <a:cs typeface="Helvetica Neue LT Std 55 Roman" charset="0"/>
              </a:rPr>
              <a:t>Tema 2: Transacciones Financieras Básicas</a:t>
            </a:r>
            <a:endParaRPr lang="es-ES_tradnl" spc="-150" dirty="0">
              <a:solidFill>
                <a:srgbClr val="D1DE49"/>
              </a:solidFill>
              <a:latin typeface="Helvetica Neue LT Std 55 Roman" charset="0"/>
              <a:ea typeface="Helvetica Neue LT Std 55 Roman" charset="0"/>
              <a:cs typeface="Helvetica Neue LT Std 55 Roman"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933" y="6211620"/>
            <a:ext cx="2869867" cy="522416"/>
          </a:xfrm>
          <a:prstGeom prst="rect">
            <a:avLst/>
          </a:prstGeom>
        </p:spPr>
      </p:pic>
    </p:spTree>
    <p:extLst>
      <p:ext uri="{BB962C8B-B14F-4D97-AF65-F5344CB8AC3E}">
        <p14:creationId xmlns:p14="http://schemas.microsoft.com/office/powerpoint/2010/main" val="1826873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flipV="1">
            <a:off x="4320444" y="2514731"/>
            <a:ext cx="3680555" cy="76069"/>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NYC </a:t>
            </a:r>
            <a:r>
              <a:rPr lang="en-US" sz="2800" b="1" kern="0" err="1" smtClean="0">
                <a:solidFill>
                  <a:srgbClr val="284B23"/>
                </a:solidFill>
                <a:latin typeface="Helvetica Neue LT Std 55 Roman" charset="0"/>
                <a:ea typeface="Helvetica Neue LT Std 55 Roman" charset="0"/>
                <a:cs typeface="Helvetica Neue LT Std 55 Roman" charset="0"/>
              </a:rPr>
              <a:t>SafeStart</a:t>
            </a:r>
            <a:r>
              <a:rPr lang="en-US" sz="2800" b="1" kern="0" smtClean="0">
                <a:solidFill>
                  <a:srgbClr val="284B23"/>
                </a:solidFill>
                <a:latin typeface="Helvetica Neue LT Std 55 Roman" charset="0"/>
                <a:ea typeface="Helvetica Neue LT Std 55 Roman" charset="0"/>
                <a:cs typeface="Helvetica Neue LT Std 55 Roman" charset="0"/>
              </a:rPr>
              <a:t> Account Voucher</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1" name="Rectangle 10"/>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67200" y="2822890"/>
            <a:ext cx="3962400" cy="3170099"/>
          </a:xfrm>
          <a:prstGeom prst="rect">
            <a:avLst/>
          </a:prstGeom>
        </p:spPr>
        <p:txBody>
          <a:bodyPr wrap="square">
            <a:spAutoFit/>
          </a:bodyPr>
          <a:lstStyle/>
          <a:p>
            <a:pPr marL="0" indent="0">
              <a:buNone/>
            </a:pPr>
            <a:r>
              <a:rPr lang="es-ES_tradnl" sz="2000" dirty="0">
                <a:latin typeface="Helvetica Neue LT Std 75" charset="0"/>
                <a:ea typeface="Helvetica Neue LT Std 75" charset="0"/>
                <a:cs typeface="Helvetica Neue LT Std 75" charset="0"/>
              </a:rPr>
              <a:t>Clientes quienes tienen un reporte de </a:t>
            </a:r>
            <a:r>
              <a:rPr lang="es-ES_tradnl" sz="2000" dirty="0" err="1">
                <a:latin typeface="Helvetica Neue LT Std 75" charset="0"/>
                <a:ea typeface="Helvetica Neue LT Std 75" charset="0"/>
                <a:cs typeface="Helvetica Neue LT Std 75" charset="0"/>
              </a:rPr>
              <a:t>ChexSystems</a:t>
            </a:r>
            <a:r>
              <a:rPr lang="es-ES_tradnl" sz="2000" dirty="0">
                <a:latin typeface="Helvetica Neue LT Std 75" charset="0"/>
                <a:ea typeface="Helvetica Neue LT Std 75" charset="0"/>
                <a:cs typeface="Helvetica Neue LT Std 75" charset="0"/>
              </a:rPr>
              <a:t> pueden asistir a una sesión personal de consejería </a:t>
            </a:r>
            <a:r>
              <a:rPr lang="es-ES_tradnl" sz="2000" dirty="0">
                <a:latin typeface="Helvetica Neue LT Std 55 Roman" charset="0"/>
                <a:ea typeface="Helvetica Neue LT Std 55 Roman" charset="0"/>
                <a:cs typeface="Helvetica Neue LT Std 55 Roman" charset="0"/>
              </a:rPr>
              <a:t>financiero en un Centro de Fortalecimiento  Financiero  y recibir un cupón que le permite abrir una cuenta bancaria evitando las restricciones de </a:t>
            </a:r>
            <a:r>
              <a:rPr lang="es-ES_tradnl" sz="2000" dirty="0" err="1">
                <a:latin typeface="Helvetica Neue LT Std 55 Roman" charset="0"/>
                <a:ea typeface="Helvetica Neue LT Std 55 Roman" charset="0"/>
                <a:cs typeface="Helvetica Neue LT Std 55 Roman" charset="0"/>
              </a:rPr>
              <a:t>ChexSystems</a:t>
            </a:r>
            <a:r>
              <a:rPr lang="es-ES_tradnl" sz="2000" dirty="0">
                <a:latin typeface="Helvetica Neue LT Std 55 Roman" charset="0"/>
                <a:ea typeface="Helvetica Neue LT Std 55 Roman" charset="0"/>
                <a:cs typeface="Helvetica Neue LT Std 55 Roman" charset="0"/>
              </a:rPr>
              <a:t>.</a:t>
            </a:r>
          </a:p>
        </p:txBody>
      </p:sp>
      <p:pic>
        <p:nvPicPr>
          <p:cNvPr id="14" name="Picture 9"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5" name="Straight Connector 14"/>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676400"/>
            <a:ext cx="3619500" cy="501866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4294967295"/>
          </p:nvPr>
        </p:nvSpPr>
        <p:spPr>
          <a:xfrm>
            <a:off x="-141516" y="2743200"/>
            <a:ext cx="8904515" cy="3886200"/>
          </a:xfrm>
          <a:prstGeom prst="rect">
            <a:avLst/>
          </a:prstGeom>
        </p:spPr>
        <p:txBody>
          <a:bodyPr/>
          <a:lstStyle/>
          <a:p>
            <a:pPr marL="1092200" lvl="1" indent="-514350">
              <a:spcBef>
                <a:spcPts val="800"/>
              </a:spcBef>
              <a:buNone/>
            </a:pPr>
            <a:r>
              <a:rPr lang="es-ES_tradnl" sz="1600" b="1" dirty="0">
                <a:latin typeface="Helvetica Neue LT Std 55 Roman" charset="0"/>
                <a:ea typeface="Helvetica Neue LT Std 55 Roman" charset="0"/>
                <a:cs typeface="Helvetica Neue LT Std 55 Roman" charset="0"/>
              </a:rPr>
              <a:t>Haciendo Depósitos </a:t>
            </a:r>
          </a:p>
          <a:p>
            <a:pPr marL="1092200" lvl="1" indent="-514350">
              <a:spcBef>
                <a:spcPts val="800"/>
              </a:spcBef>
              <a:buFont typeface="Arial" charset="0"/>
              <a:buChar char="•"/>
            </a:pPr>
            <a:r>
              <a:rPr lang="es-ES_tradnl" sz="1600" dirty="0">
                <a:latin typeface="Helvetica Neue LT Std 55 Roman" charset="0"/>
                <a:ea typeface="Helvetica Neue LT Std 55 Roman" charset="0"/>
                <a:cs typeface="Helvetica Neue LT Std 55 Roman" charset="0"/>
              </a:rPr>
              <a:t>Depósito Directo– Regular, electrónicamente, fondos disponible inmediatamente.</a:t>
            </a:r>
            <a:br>
              <a:rPr lang="es-ES_tradnl" sz="1600" dirty="0">
                <a:latin typeface="Helvetica Neue LT Std 55 Roman" charset="0"/>
                <a:ea typeface="Helvetica Neue LT Std 55 Roman" charset="0"/>
                <a:cs typeface="Helvetica Neue LT Std 55 Roman" charset="0"/>
              </a:rPr>
            </a:br>
            <a:r>
              <a:rPr lang="es-ES_tradnl" sz="1600" dirty="0">
                <a:latin typeface="Helvetica Neue LT Std 55 Roman" charset="0"/>
                <a:ea typeface="Helvetica Neue LT Std 55 Roman" charset="0"/>
                <a:cs typeface="Helvetica Neue LT Std 55 Roman" charset="0"/>
              </a:rPr>
              <a:t>Cheques de salario pueden ser depositados directamente en cuentas corrientes. </a:t>
            </a:r>
          </a:p>
          <a:p>
            <a:pPr marL="1092200" lvl="1" indent="-514350">
              <a:spcBef>
                <a:spcPts val="800"/>
              </a:spcBef>
              <a:buFont typeface="Arial" charset="0"/>
              <a:buChar char="•"/>
            </a:pPr>
            <a:r>
              <a:rPr lang="es-ES_tradnl" sz="1600" dirty="0">
                <a:latin typeface="Helvetica Neue LT Std 55 Roman" charset="0"/>
                <a:ea typeface="Helvetica Neue LT Std 55 Roman" charset="0"/>
                <a:cs typeface="Helvetica Neue LT Std 55 Roman" charset="0"/>
              </a:rPr>
              <a:t>Firmando la parte de atrás del cheque para depositarlo (“endorsar” el cheque).</a:t>
            </a:r>
          </a:p>
          <a:p>
            <a:pPr marL="1092200" lvl="1" indent="-514350">
              <a:spcBef>
                <a:spcPts val="800"/>
              </a:spcBef>
              <a:buNone/>
            </a:pPr>
            <a:r>
              <a:rPr lang="es-ES_tradnl" sz="1600" b="1" dirty="0">
                <a:latin typeface="Helvetica Neue LT Std 55 Roman" charset="0"/>
                <a:ea typeface="Helvetica Neue LT Std 55 Roman" charset="0"/>
                <a:cs typeface="Helvetica Neue LT Std 55 Roman" charset="0"/>
              </a:rPr>
              <a:t>Escribiendo (Haciendo) Cheques</a:t>
            </a:r>
          </a:p>
          <a:p>
            <a:pPr marL="1092200" lvl="1" indent="-514350">
              <a:spcBef>
                <a:spcPts val="800"/>
              </a:spcBef>
              <a:buFont typeface="Arial" charset="0"/>
              <a:buChar char="•"/>
            </a:pPr>
            <a:r>
              <a:rPr lang="es-ES_tradnl" sz="1600" dirty="0">
                <a:latin typeface="Helvetica Neue LT Std 55 Roman" charset="0"/>
                <a:ea typeface="Helvetica Neue LT Std 55 Roman" charset="0"/>
                <a:cs typeface="Helvetica Neue LT Std 55 Roman" charset="0"/>
              </a:rPr>
              <a:t>Los números escritos en letras prevalecen ante las cantidades numéricas.</a:t>
            </a:r>
          </a:p>
          <a:p>
            <a:pPr marL="1092200" lvl="1" indent="-514350">
              <a:spcBef>
                <a:spcPts val="1000"/>
              </a:spcBef>
              <a:buNone/>
            </a:pPr>
            <a:r>
              <a:rPr lang="es-ES_tradnl" sz="1600" b="1" dirty="0">
                <a:latin typeface="Helvetica Neue LT Std 55 Roman" charset="0"/>
                <a:ea typeface="Helvetica Neue LT Std 55 Roman" charset="0"/>
                <a:cs typeface="Helvetica Neue LT Std 55 Roman" charset="0"/>
              </a:rPr>
              <a:t>Cheques Cancelados </a:t>
            </a:r>
            <a:r>
              <a:rPr lang="es-ES_tradnl" sz="1600" dirty="0">
                <a:latin typeface="Helvetica Neue LT Std 55 Roman" charset="0"/>
                <a:ea typeface="Helvetica Neue LT Std 55 Roman" charset="0"/>
                <a:cs typeface="Helvetica Neue LT Std 55 Roman" charset="0"/>
              </a:rPr>
              <a:t>– Cheques que han sido pagados por el banco de quien emitió el cheque son devueltos a quien escribió el cheque – ahora de manera electrónica.</a:t>
            </a:r>
          </a:p>
          <a:p>
            <a:pPr marL="1092200" lvl="1" indent="-514350">
              <a:spcBef>
                <a:spcPts val="1500"/>
              </a:spcBef>
              <a:buNone/>
            </a:pPr>
            <a:r>
              <a:rPr lang="es-ES_tradnl" sz="1600" b="1" dirty="0">
                <a:latin typeface="Helvetica Neue LT Std 55 Roman" charset="0"/>
                <a:ea typeface="Helvetica Neue LT Std 55 Roman" charset="0"/>
                <a:cs typeface="Helvetica Neue LT Std 55 Roman" charset="0"/>
              </a:rPr>
              <a:t>Registro de Cheques </a:t>
            </a:r>
            <a:r>
              <a:rPr lang="es-ES_tradnl" sz="1600" dirty="0">
                <a:latin typeface="Helvetica Neue LT Std 55 Roman" charset="0"/>
                <a:ea typeface="Helvetica Neue LT Std 55 Roman" charset="0"/>
                <a:cs typeface="Helvetica Neue LT Std 55 Roman" charset="0"/>
              </a:rPr>
              <a:t>– Record de todos los depósitos, retiros, tarifas deducidas de la cuenta y cheques emitidos.</a:t>
            </a:r>
          </a:p>
          <a:p>
            <a:pPr marL="1092200" lvl="1" indent="-514350">
              <a:spcBef>
                <a:spcPts val="1500"/>
              </a:spcBef>
              <a:buFont typeface="Arial" charset="0"/>
              <a:buChar char="•"/>
            </a:pPr>
            <a:r>
              <a:rPr lang="es-ES_tradnl" sz="1600" dirty="0">
                <a:latin typeface="Helvetica Neue LT Std 55 Roman" charset="0"/>
                <a:ea typeface="Helvetica Neue LT Std 55 Roman" charset="0"/>
                <a:cs typeface="Helvetica Neue LT Std 55 Roman" charset="0"/>
              </a:rPr>
              <a:t>Libro de Balance de Cheques – Sumando todos los depósitos y restando todos los cheques emitidos, retiros y tarifas para saber cuanto tiene disponible para retirar.</a:t>
            </a:r>
          </a:p>
        </p:txBody>
      </p:sp>
      <p:pic>
        <p:nvPicPr>
          <p:cNvPr id="78853"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7" name="Rectangle 6"/>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err="1">
                <a:solidFill>
                  <a:srgbClr val="284B23"/>
                </a:solidFill>
                <a:latin typeface="Helvetica Neue LT Std 75" charset="0"/>
                <a:ea typeface="Helvetica Neue LT Std 75" charset="0"/>
                <a:cs typeface="Helvetica Neue LT Std 75" charset="0"/>
              </a:rPr>
              <a:t>Cuenta</a:t>
            </a:r>
            <a:r>
              <a:rPr lang="en-US" sz="2800" b="1" dirty="0">
                <a:solidFill>
                  <a:srgbClr val="284B23"/>
                </a:solidFill>
                <a:latin typeface="Helvetica Neue LT Std 75" charset="0"/>
                <a:ea typeface="Helvetica Neue LT Std 75" charset="0"/>
                <a:cs typeface="Helvetica Neue LT Std 75" charset="0"/>
              </a:rPr>
              <a:t> </a:t>
            </a:r>
            <a:r>
              <a:rPr lang="en-US" sz="2800" b="1" dirty="0" err="1">
                <a:solidFill>
                  <a:srgbClr val="284B23"/>
                </a:solidFill>
                <a:latin typeface="Helvetica Neue LT Std 75" charset="0"/>
                <a:ea typeface="Helvetica Neue LT Std 75" charset="0"/>
                <a:cs typeface="Helvetica Neue LT Std 75" charset="0"/>
              </a:rPr>
              <a:t>Corriente</a:t>
            </a:r>
            <a:endParaRPr lang="en-US" sz="2800" b="1" kern="0" dirty="0">
              <a:solidFill>
                <a:srgbClr val="284B23"/>
              </a:solidFill>
              <a:latin typeface="Helvetica Neue LT Std 55 Roman" charset="0"/>
              <a:ea typeface="Helvetica Neue LT Std 55 Roman" charset="0"/>
              <a:cs typeface="Helvetica Neue LT Std 55 Roman" charset="0"/>
            </a:endParaRPr>
          </a:p>
        </p:txBody>
      </p:sp>
      <p:sp>
        <p:nvSpPr>
          <p:cNvPr id="9" name="Rectangle 8"/>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1" name="Straight Connector 10"/>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2" name="Rectangle 1"/>
          <p:cNvSpPr/>
          <p:nvPr/>
        </p:nvSpPr>
        <p:spPr>
          <a:xfrm>
            <a:off x="428802" y="1725160"/>
            <a:ext cx="8029397" cy="923330"/>
          </a:xfrm>
          <a:prstGeom prst="rect">
            <a:avLst/>
          </a:prstGeom>
        </p:spPr>
        <p:txBody>
          <a:bodyPr wrap="square">
            <a:spAutoFit/>
          </a:bodyPr>
          <a:lstStyle/>
          <a:p>
            <a:r>
              <a:rPr lang="es-ES_tradnl" dirty="0">
                <a:latin typeface="Helvetica Neue LT Std 55 Roman" charset="0"/>
                <a:ea typeface="Helvetica Neue LT Std 55 Roman" charset="0"/>
                <a:cs typeface="Helvetica Neue LT Std 55 Roman" charset="0"/>
              </a:rPr>
              <a:t>Cuenta Corriente – Cuenta de transacción financiera que facilita pagos regulares con cheques, transacciones bancarias por internet y pagos de facturas. Los pagos son deducidos de la cantidad de dinero en la cuenta: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idx="4294967295"/>
          </p:nvPr>
        </p:nvSpPr>
        <p:spPr>
          <a:xfrm>
            <a:off x="428802" y="1905000"/>
            <a:ext cx="8229601" cy="4953000"/>
          </a:xfrm>
          <a:prstGeom prst="rect">
            <a:avLst/>
          </a:prstGeom>
        </p:spPr>
        <p:txBody>
          <a:bodyPr/>
          <a:lstStyle/>
          <a:p>
            <a:pPr>
              <a:spcBef>
                <a:spcPts val="1500"/>
              </a:spcBef>
              <a:buNone/>
            </a:pPr>
            <a:r>
              <a:rPr lang="es-ES_tradnl" sz="1500" b="1" dirty="0">
                <a:latin typeface="Helvetica Neue LT Std 55 Roman" charset="0"/>
                <a:ea typeface="Helvetica Neue LT Std 55 Roman" charset="0"/>
                <a:cs typeface="Helvetica Neue LT Std 55 Roman" charset="0"/>
              </a:rPr>
              <a:t>Estado de Cuenta </a:t>
            </a:r>
            <a:r>
              <a:rPr lang="es-ES_tradnl" sz="1500" dirty="0">
                <a:latin typeface="Helvetica Neue LT Std 55 Roman" charset="0"/>
                <a:ea typeface="Helvetica Neue LT Std 55 Roman" charset="0"/>
                <a:cs typeface="Helvetica Neue LT Std 55 Roman" charset="0"/>
              </a:rPr>
              <a:t>– Reporte de la institución financiera con todas las transacciones hechas en un período de tiempo (usualmente mensual).</a:t>
            </a:r>
          </a:p>
          <a:p>
            <a:pPr marL="0" indent="0">
              <a:spcBef>
                <a:spcPts val="1500"/>
              </a:spcBef>
              <a:buNone/>
            </a:pPr>
            <a:r>
              <a:rPr lang="es-ES_tradnl" sz="1500" b="1" dirty="0" smtClean="0">
                <a:latin typeface="Helvetica Neue LT Std 55 Roman" charset="0"/>
                <a:ea typeface="Helvetica Neue LT Std 55 Roman" charset="0"/>
                <a:cs typeface="Helvetica Neue LT Std 55 Roman" charset="0"/>
              </a:rPr>
              <a:t>Reconciliación </a:t>
            </a:r>
            <a:r>
              <a:rPr lang="es-ES_tradnl" sz="1500" b="1" dirty="0">
                <a:latin typeface="Helvetica Neue LT Std 55 Roman" charset="0"/>
                <a:ea typeface="Helvetica Neue LT Std 55 Roman" charset="0"/>
                <a:cs typeface="Helvetica Neue LT Std 55 Roman" charset="0"/>
              </a:rPr>
              <a:t>Bancaria con el Estado de Cuenta </a:t>
            </a:r>
            <a:r>
              <a:rPr lang="es-ES_tradnl" sz="1500" dirty="0">
                <a:latin typeface="Helvetica Neue LT Std 55 Roman" charset="0"/>
                <a:ea typeface="Helvetica Neue LT Std 55 Roman" charset="0"/>
                <a:cs typeface="Helvetica Neue LT Std 55 Roman" charset="0"/>
              </a:rPr>
              <a:t>– Comparar cheques que aparecen en el estado de cuenta con todos los cheques emitidos. Asegura que quien emite el cheque sabe la cantidad disponible para usar, que ha sido pagado y recibido y que está pendiente.</a:t>
            </a:r>
          </a:p>
          <a:p>
            <a:pPr marL="0" indent="0">
              <a:spcBef>
                <a:spcPts val="1500"/>
              </a:spcBef>
              <a:buNone/>
            </a:pPr>
            <a:r>
              <a:rPr lang="es-ES_tradnl" sz="1500" b="1" dirty="0" smtClean="0">
                <a:latin typeface="Helvetica Neue LT Std 55 Roman" charset="0"/>
                <a:ea typeface="Helvetica Neue LT Std 55 Roman" charset="0"/>
                <a:cs typeface="Helvetica Neue LT Std 55 Roman" charset="0"/>
              </a:rPr>
              <a:t>Pagando </a:t>
            </a:r>
            <a:r>
              <a:rPr lang="es-ES_tradnl" sz="1500" b="1" dirty="0">
                <a:latin typeface="Helvetica Neue LT Std 55 Roman" charset="0"/>
                <a:ea typeface="Helvetica Neue LT Std 55 Roman" charset="0"/>
                <a:cs typeface="Helvetica Neue LT Std 55 Roman" charset="0"/>
              </a:rPr>
              <a:t>Facturas</a:t>
            </a:r>
          </a:p>
          <a:p>
            <a:pPr marL="909637" lvl="1" indent="-342900">
              <a:spcBef>
                <a:spcPts val="800"/>
              </a:spcBef>
              <a:buFont typeface="Courier New" charset="0"/>
              <a:buChar char="o"/>
            </a:pPr>
            <a:r>
              <a:rPr lang="es-ES_tradnl" sz="1500" dirty="0">
                <a:latin typeface="Helvetica Neue LT Std 55 Roman" charset="0"/>
                <a:ea typeface="Helvetica Neue LT Std 55 Roman" charset="0"/>
                <a:cs typeface="Helvetica Neue LT Std 55 Roman" charset="0"/>
              </a:rPr>
              <a:t>Arreglo automático para pagar facturas regulares con la cuenta; o</a:t>
            </a:r>
          </a:p>
          <a:p>
            <a:pPr marL="909637" lvl="1" indent="-342900">
              <a:spcBef>
                <a:spcPts val="800"/>
              </a:spcBef>
              <a:buFont typeface="Courier New" charset="0"/>
              <a:buChar char="o"/>
            </a:pPr>
            <a:r>
              <a:rPr lang="es-ES_tradnl" sz="1500" dirty="0">
                <a:latin typeface="Helvetica Neue LT Std 55 Roman" charset="0"/>
                <a:ea typeface="Helvetica Neue LT Std 55 Roman" charset="0"/>
                <a:cs typeface="Helvetica Neue LT Std 55 Roman" charset="0"/>
              </a:rPr>
              <a:t>Pagos hechos por internet cada vez que hay que pagar una factura.</a:t>
            </a:r>
          </a:p>
          <a:p>
            <a:pPr marL="0" indent="0">
              <a:spcBef>
                <a:spcPts val="800"/>
              </a:spcBef>
              <a:buNone/>
            </a:pPr>
            <a:r>
              <a:rPr lang="es-ES_tradnl" sz="1500" b="1" dirty="0" smtClean="0">
                <a:latin typeface="Helvetica Neue LT Std 55 Roman" charset="0"/>
                <a:ea typeface="Helvetica Neue LT Std 55 Roman" charset="0"/>
                <a:cs typeface="Helvetica Neue LT Std 55 Roman" charset="0"/>
              </a:rPr>
              <a:t>Tarjeta </a:t>
            </a:r>
            <a:r>
              <a:rPr lang="es-ES_tradnl" sz="1500" b="1" dirty="0">
                <a:latin typeface="Helvetica Neue LT Std 55 Roman" charset="0"/>
                <a:ea typeface="Helvetica Neue LT Std 55 Roman" charset="0"/>
                <a:cs typeface="Helvetica Neue LT Std 55 Roman" charset="0"/>
              </a:rPr>
              <a:t>de Cajero Automático </a:t>
            </a:r>
            <a:r>
              <a:rPr lang="es-ES_tradnl" sz="1500" dirty="0">
                <a:latin typeface="Helvetica Neue LT Std 55 Roman" charset="0"/>
                <a:ea typeface="Helvetica Neue LT Std 55 Roman" charset="0"/>
                <a:cs typeface="Helvetica Neue LT Std 55 Roman" charset="0"/>
              </a:rPr>
              <a:t>– Una Tarjeta de Cajero Automático se puede recibir en conexión con una cuenta corriente o de ahorro para permitirle al cliente hacer transacciones (por ejemplo, depósitos, retiros, transferencias y balances – no es lo mismo que una tarjeta de débito</a:t>
            </a:r>
            <a:r>
              <a:rPr lang="es-ES_tradnl" sz="1500" dirty="0" smtClean="0">
                <a:latin typeface="Helvetica Neue LT Std 55 Roman" charset="0"/>
                <a:ea typeface="Helvetica Neue LT Std 55 Roman" charset="0"/>
                <a:cs typeface="Helvetica Neue LT Std 55 Roman" charset="0"/>
              </a:rPr>
              <a:t>).</a:t>
            </a:r>
          </a:p>
          <a:p>
            <a:pPr lvl="1">
              <a:spcBef>
                <a:spcPts val="800"/>
              </a:spcBef>
              <a:buFont typeface="Courier New" charset="0"/>
              <a:buChar char="o"/>
            </a:pPr>
            <a:r>
              <a:rPr lang="es-ES_tradnl" sz="1500" dirty="0" smtClean="0">
                <a:latin typeface="Helvetica Neue LT Std 55 Roman" charset="0"/>
                <a:ea typeface="Helvetica Neue LT Std 55 Roman" charset="0"/>
                <a:cs typeface="Helvetica Neue LT Std 55 Roman" charset="0"/>
              </a:rPr>
              <a:t>Puede </a:t>
            </a:r>
            <a:r>
              <a:rPr lang="es-ES_tradnl" sz="1500" dirty="0">
                <a:latin typeface="Helvetica Neue LT Std 55 Roman" charset="0"/>
                <a:ea typeface="Helvetica Neue LT Std 55 Roman" charset="0"/>
                <a:cs typeface="Helvetica Neue LT Std 55 Roman" charset="0"/>
              </a:rPr>
              <a:t>tener tarifas que el cliente tiene que </a:t>
            </a:r>
            <a:r>
              <a:rPr lang="es-ES_tradnl" sz="1500" dirty="0" smtClean="0">
                <a:latin typeface="Helvetica Neue LT Std 55 Roman" charset="0"/>
                <a:ea typeface="Helvetica Neue LT Std 55 Roman" charset="0"/>
                <a:cs typeface="Helvetica Neue LT Std 55 Roman" charset="0"/>
              </a:rPr>
              <a:t>pagar</a:t>
            </a:r>
            <a:endParaRPr lang="es-ES_tradnl" sz="1500" dirty="0">
              <a:latin typeface="Helvetica Neue LT Std 55 Roman" charset="0"/>
              <a:ea typeface="Helvetica Neue LT Std 55 Roman" charset="0"/>
              <a:cs typeface="Helvetica Neue LT Std 55 Roman" charset="0"/>
            </a:endParaRPr>
          </a:p>
          <a:p>
            <a:pPr marL="0" indent="0">
              <a:spcBef>
                <a:spcPts val="800"/>
              </a:spcBef>
              <a:buNone/>
            </a:pPr>
            <a:r>
              <a:rPr lang="es-ES_tradnl" sz="1500" b="1" dirty="0" smtClean="0">
                <a:latin typeface="Helvetica Neue LT Std 55 Roman" charset="0"/>
                <a:ea typeface="Helvetica Neue LT Std 55 Roman" charset="0"/>
                <a:cs typeface="Helvetica Neue LT Std 55 Roman" charset="0"/>
              </a:rPr>
              <a:t>Tarjeta </a:t>
            </a:r>
            <a:r>
              <a:rPr lang="es-ES_tradnl" sz="1500" b="1" dirty="0">
                <a:latin typeface="Helvetica Neue LT Std 55 Roman" charset="0"/>
                <a:ea typeface="Helvetica Neue LT Std 55 Roman" charset="0"/>
                <a:cs typeface="Helvetica Neue LT Std 55 Roman" charset="0"/>
              </a:rPr>
              <a:t>de Débito </a:t>
            </a:r>
            <a:r>
              <a:rPr lang="es-ES_tradnl" sz="1500" dirty="0">
                <a:latin typeface="Helvetica Neue LT Std 55 Roman" charset="0"/>
                <a:ea typeface="Helvetica Neue LT Std 55 Roman" charset="0"/>
                <a:cs typeface="Helvetica Neue LT Std 55 Roman" charset="0"/>
              </a:rPr>
              <a:t>– Puede ser usada en puntos de venta para pagar por compras (la tarjeta debe decir “</a:t>
            </a:r>
            <a:r>
              <a:rPr lang="es-ES_tradnl" sz="1500" dirty="0" err="1">
                <a:latin typeface="Helvetica Neue LT Std 55 Roman" charset="0"/>
                <a:ea typeface="Helvetica Neue LT Std 55 Roman" charset="0"/>
                <a:cs typeface="Helvetica Neue LT Std 55 Roman" charset="0"/>
              </a:rPr>
              <a:t>debit</a:t>
            </a:r>
            <a:r>
              <a:rPr lang="es-ES_tradnl" sz="1500" dirty="0">
                <a:latin typeface="Helvetica Neue LT Std 55 Roman" charset="0"/>
                <a:ea typeface="Helvetica Neue LT Std 55 Roman" charset="0"/>
                <a:cs typeface="Helvetica Neue LT Std 55 Roman" charset="0"/>
              </a:rPr>
              <a:t>” en ella, a menudo combinada con la tarjeta de cajero automático – la misma tarjeta para ambas cosas</a:t>
            </a:r>
            <a:r>
              <a:rPr lang="es-ES_tradnl" sz="1500" dirty="0" smtClean="0">
                <a:latin typeface="Helvetica Neue LT Std 55 Roman" charset="0"/>
                <a:ea typeface="Helvetica Neue LT Std 55 Roman" charset="0"/>
                <a:cs typeface="Helvetica Neue LT Std 55 Roman" charset="0"/>
              </a:rPr>
              <a:t>).</a:t>
            </a:r>
            <a:endParaRPr lang="es-ES_tradnl" sz="1500" dirty="0">
              <a:latin typeface="Helvetica Neue LT Std 55 Roman" charset="0"/>
              <a:ea typeface="Helvetica Neue LT Std 55 Roman" charset="0"/>
              <a:cs typeface="Helvetica Neue LT Std 55 Roman" charset="0"/>
            </a:endParaRPr>
          </a:p>
        </p:txBody>
      </p:sp>
      <p:pic>
        <p:nvPicPr>
          <p:cNvPr id="80902"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8" name="Rectangle 7"/>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err="1">
                <a:solidFill>
                  <a:srgbClr val="284B23"/>
                </a:solidFill>
                <a:latin typeface="Helvetica Neue LT Std 75" charset="0"/>
                <a:ea typeface="Helvetica Neue LT Std 75" charset="0"/>
                <a:cs typeface="Helvetica Neue LT Std 75" charset="0"/>
              </a:rPr>
              <a:t>Cuenta</a:t>
            </a:r>
            <a:r>
              <a:rPr lang="en-US" sz="2800" b="1" dirty="0">
                <a:solidFill>
                  <a:srgbClr val="284B23"/>
                </a:solidFill>
                <a:latin typeface="Helvetica Neue LT Std 75" charset="0"/>
                <a:ea typeface="Helvetica Neue LT Std 75" charset="0"/>
                <a:cs typeface="Helvetica Neue LT Std 75" charset="0"/>
              </a:rPr>
              <a:t> </a:t>
            </a:r>
            <a:r>
              <a:rPr lang="en-US" sz="2800" b="1" dirty="0" err="1">
                <a:solidFill>
                  <a:srgbClr val="284B23"/>
                </a:solidFill>
                <a:latin typeface="Helvetica Neue LT Std 75" charset="0"/>
                <a:ea typeface="Helvetica Neue LT Std 75" charset="0"/>
                <a:cs typeface="Helvetica Neue LT Std 75" charset="0"/>
              </a:rPr>
              <a:t>Corriente</a:t>
            </a:r>
            <a:endParaRPr lang="en-US" sz="2800" b="1" kern="0" dirty="0">
              <a:solidFill>
                <a:srgbClr val="284B23"/>
              </a:solidFill>
              <a:latin typeface="Helvetica Neue LT Std 55 Roman" charset="0"/>
              <a:ea typeface="Helvetica Neue LT Std 55 Roman" charset="0"/>
              <a:cs typeface="Helvetica Neue LT Std 55 Roman" charset="0"/>
            </a:endParaRPr>
          </a:p>
        </p:txBody>
      </p:sp>
      <p:sp>
        <p:nvSpPr>
          <p:cNvPr id="10" name="Rectangle 9"/>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2" name="Straight Connector 11"/>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428803" y="1679758"/>
            <a:ext cx="71149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400" b="1" dirty="0">
                <a:latin typeface="Helvetica Neue LT Std 75" charset="0"/>
                <a:ea typeface="Helvetica Neue LT Std 75" charset="0"/>
                <a:cs typeface="Helvetica Neue LT Std 75" charset="0"/>
              </a:rPr>
              <a:t>Tarjeta de Cajero </a:t>
            </a:r>
            <a:r>
              <a:rPr lang="es-ES_tradnl" sz="2400" b="1" dirty="0" smtClean="0">
                <a:latin typeface="Helvetica Neue LT Std 75" charset="0"/>
                <a:ea typeface="Helvetica Neue LT Std 75" charset="0"/>
                <a:cs typeface="Helvetica Neue LT Std 75" charset="0"/>
              </a:rPr>
              <a:t>Automático</a:t>
            </a:r>
          </a:p>
          <a:p>
            <a:pPr algn="l"/>
            <a:r>
              <a:rPr lang="es-ES_tradnl" sz="2400" b="1" dirty="0" smtClean="0">
                <a:latin typeface="Helvetica Neue LT Std 75" charset="0"/>
                <a:ea typeface="Helvetica Neue LT Std 75" charset="0"/>
                <a:cs typeface="Helvetica Neue LT Std 75" charset="0"/>
              </a:rPr>
              <a:t>(</a:t>
            </a:r>
            <a:r>
              <a:rPr lang="es-ES_tradnl" sz="2400" b="1" dirty="0">
                <a:solidFill>
                  <a:srgbClr val="000000"/>
                </a:solidFill>
                <a:latin typeface="Helvetica Neue LT Std 75" charset="0"/>
                <a:ea typeface="Helvetica Neue LT Std 75" charset="0"/>
                <a:cs typeface="Helvetica Neue LT Std 75" charset="0"/>
              </a:rPr>
              <a:t>ATM </a:t>
            </a:r>
            <a:r>
              <a:rPr lang="es-ES_tradnl" sz="2400" b="1" dirty="0" err="1">
                <a:solidFill>
                  <a:srgbClr val="000000"/>
                </a:solidFill>
                <a:latin typeface="Helvetica Neue LT Std 75" charset="0"/>
                <a:ea typeface="Helvetica Neue LT Std 75" charset="0"/>
                <a:cs typeface="Helvetica Neue LT Std 75" charset="0"/>
              </a:rPr>
              <a:t>Card</a:t>
            </a:r>
            <a:r>
              <a:rPr lang="es-ES_tradnl" sz="2400" b="1" dirty="0">
                <a:solidFill>
                  <a:srgbClr val="000000"/>
                </a:solidFill>
                <a:latin typeface="Helvetica Neue LT Std 75" charset="0"/>
                <a:ea typeface="Helvetica Neue LT Std 75" charset="0"/>
                <a:cs typeface="Helvetica Neue LT Std 75" charset="0"/>
              </a:rPr>
              <a:t> por sus siglas en Inglés)</a:t>
            </a:r>
            <a:endParaRPr lang="en-US" sz="2400" b="1" dirty="0">
              <a:solidFill>
                <a:srgbClr val="000000"/>
              </a:solidFill>
              <a:latin typeface="Helvetica Neue LT Std 75" charset="0"/>
              <a:ea typeface="Helvetica Neue LT Std 75" charset="0"/>
              <a:cs typeface="Helvetica Neue LT Std 75" charset="0"/>
            </a:endParaRPr>
          </a:p>
        </p:txBody>
      </p:sp>
      <p:pic>
        <p:nvPicPr>
          <p:cNvPr id="118789" name="Picture 5"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p:spPr>
      </p:pic>
      <p:pic>
        <p:nvPicPr>
          <p:cNvPr id="6"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8" name="Rectangle 7"/>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err="1">
                <a:solidFill>
                  <a:srgbClr val="284B23"/>
                </a:solidFill>
                <a:latin typeface="Helvetica Neue LT Std 75" charset="0"/>
                <a:ea typeface="Helvetica Neue LT Std 75" charset="0"/>
                <a:cs typeface="Helvetica Neue LT Std 75" charset="0"/>
              </a:rPr>
              <a:t>Cuenta</a:t>
            </a:r>
            <a:r>
              <a:rPr lang="en-US" sz="2800" b="1" dirty="0">
                <a:solidFill>
                  <a:srgbClr val="284B23"/>
                </a:solidFill>
                <a:latin typeface="Helvetica Neue LT Std 75" charset="0"/>
                <a:ea typeface="Helvetica Neue LT Std 75" charset="0"/>
                <a:cs typeface="Helvetica Neue LT Std 75" charset="0"/>
              </a:rPr>
              <a:t> </a:t>
            </a:r>
            <a:r>
              <a:rPr lang="en-US" sz="2800" b="1" dirty="0" err="1">
                <a:solidFill>
                  <a:srgbClr val="284B23"/>
                </a:solidFill>
                <a:latin typeface="Helvetica Neue LT Std 75" charset="0"/>
                <a:ea typeface="Helvetica Neue LT Std 75" charset="0"/>
                <a:cs typeface="Helvetica Neue LT Std 75" charset="0"/>
              </a:rPr>
              <a:t>Corriente</a:t>
            </a:r>
            <a:endParaRPr lang="en-US" sz="2800" b="1" kern="0" dirty="0">
              <a:solidFill>
                <a:srgbClr val="284B23"/>
              </a:solidFill>
              <a:latin typeface="Helvetica Neue LT Std 55 Roman" charset="0"/>
              <a:ea typeface="Helvetica Neue LT Std 55 Roman" charset="0"/>
              <a:cs typeface="Helvetica Neue LT Std 55 Roman" charset="0"/>
            </a:endParaRPr>
          </a:p>
        </p:txBody>
      </p:sp>
      <p:sp>
        <p:nvSpPr>
          <p:cNvPr id="10" name="Rectangle 9"/>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white_OFE"/>
          <p:cNvPicPr>
            <a:picLocks noChangeAspect="1" noChangeArrowheads="1"/>
          </p:cNvPicPr>
          <p:nvPr/>
        </p:nvPicPr>
        <p:blipFill>
          <a:blip r:embed="rId2" cstate="print"/>
          <a:srcRect/>
          <a:stretch>
            <a:fillRect/>
          </a:stretch>
        </p:blipFill>
        <p:spPr bwMode="auto">
          <a:xfrm>
            <a:off x="533400" y="160909"/>
            <a:ext cx="1371600" cy="170481"/>
          </a:xfrm>
          <a:prstGeom prst="rect">
            <a:avLst/>
          </a:prstGeom>
          <a:noFill/>
          <a:ln w="9525">
            <a:noFill/>
            <a:miter lim="800000"/>
            <a:headEnd/>
            <a:tailEnd/>
          </a:ln>
        </p:spPr>
      </p:pic>
      <p:cxnSp>
        <p:nvCxnSpPr>
          <p:cNvPr id="12" name="Straight Connector 11"/>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5" name="Content Placeholder 2"/>
          <p:cNvSpPr txBox="1">
            <a:spLocks/>
          </p:cNvSpPr>
          <p:nvPr/>
        </p:nvSpPr>
        <p:spPr bwMode="auto">
          <a:xfrm>
            <a:off x="304800" y="2746558"/>
            <a:ext cx="7648397" cy="38426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65125" indent="-255588">
              <a:spcBef>
                <a:spcPts val="800"/>
              </a:spcBef>
            </a:pPr>
            <a:r>
              <a:rPr lang="es-ES_tradnl" sz="1800" b="1" dirty="0">
                <a:latin typeface="Helvetica Neue LT Std 55 Roman" charset="0"/>
                <a:ea typeface="Helvetica Neue LT Std 55 Roman" charset="0"/>
                <a:cs typeface="Helvetica Neue LT Std 55 Roman" charset="0"/>
              </a:rPr>
              <a:t>Emitida por el banco del propietario de la cuenta.</a:t>
            </a:r>
          </a:p>
          <a:p>
            <a:pPr marL="365125" indent="-255588">
              <a:spcBef>
                <a:spcPts val="800"/>
              </a:spcBef>
            </a:pPr>
            <a:r>
              <a:rPr lang="es-ES_tradnl" sz="1800" b="1" dirty="0">
                <a:latin typeface="Helvetica Neue LT Std 55 Roman" charset="0"/>
                <a:ea typeface="Helvetica Neue LT Std 55 Roman" charset="0"/>
                <a:cs typeface="Helvetica Neue LT Std 55 Roman" charset="0"/>
              </a:rPr>
              <a:t>Le permite al cliente hacer transacciones </a:t>
            </a:r>
            <a:r>
              <a:rPr lang="es-ES_tradnl" sz="1800" dirty="0">
                <a:latin typeface="Helvetica Neue LT Std 55 Roman" charset="0"/>
                <a:ea typeface="Helvetica Neue LT Std 55 Roman" charset="0"/>
                <a:cs typeface="Helvetica Neue LT Std 55 Roman" charset="0"/>
              </a:rPr>
              <a:t>(por ejemplo, depósitos, retiros, transferencias y balances) usando un cajero automático (de su institución financiera u otras instituciones financieras).</a:t>
            </a:r>
          </a:p>
          <a:p>
            <a:pPr marL="365125" indent="-255588">
              <a:spcBef>
                <a:spcPts val="800"/>
              </a:spcBef>
            </a:pPr>
            <a:r>
              <a:rPr lang="es-ES_tradnl" sz="1800" b="1" dirty="0">
                <a:latin typeface="Helvetica Neue LT Std 55 Roman" charset="0"/>
                <a:ea typeface="Helvetica Neue LT Std 55 Roman" charset="0"/>
                <a:cs typeface="Helvetica Neue LT Std 55 Roman" charset="0"/>
              </a:rPr>
              <a:t>Puede haber una tarifa por usar otros cajeros automáticos </a:t>
            </a:r>
            <a:r>
              <a:rPr lang="es-ES_tradnl" sz="1800" dirty="0">
                <a:latin typeface="Helvetica Neue LT Std 55 Roman" charset="0"/>
                <a:ea typeface="Helvetica Neue LT Std 55 Roman" charset="0"/>
                <a:cs typeface="Helvetica Neue LT Std 55 Roman" charset="0"/>
              </a:rPr>
              <a:t>que no sean de su institución financiera.</a:t>
            </a:r>
          </a:p>
          <a:p>
            <a:pPr marL="365125" indent="-255588">
              <a:spcBef>
                <a:spcPts val="800"/>
              </a:spcBef>
            </a:pPr>
            <a:r>
              <a:rPr lang="es-ES_tradnl" sz="1800" b="1" dirty="0">
                <a:latin typeface="Helvetica Neue LT Std 55 Roman" charset="0"/>
                <a:ea typeface="Helvetica Neue LT Std 55 Roman" charset="0"/>
                <a:cs typeface="Helvetica Neue LT Std 55 Roman" charset="0"/>
              </a:rPr>
              <a:t>Puede haber cargos si se excede el límite de transacciones mensuales hecha.</a:t>
            </a:r>
          </a:p>
          <a:p>
            <a:pPr marL="365125" indent="-255588">
              <a:spcBef>
                <a:spcPts val="800"/>
              </a:spcBef>
            </a:pPr>
            <a:r>
              <a:rPr lang="es-ES_tradnl" sz="1800" b="1" dirty="0">
                <a:latin typeface="Helvetica Neue LT Std 55 Roman" charset="0"/>
                <a:ea typeface="Helvetica Neue LT Std 55 Roman" charset="0"/>
                <a:cs typeface="Helvetica Neue LT Std 55 Roman" charset="0"/>
              </a:rPr>
              <a:t>Puede ser la misma tarjeta que la tarjeta de débito del cliente.</a:t>
            </a:r>
          </a:p>
          <a:p>
            <a:pPr marL="365125" indent="-255588">
              <a:spcBef>
                <a:spcPts val="800"/>
              </a:spcBef>
            </a:pPr>
            <a:r>
              <a:rPr lang="es-ES_tradnl" sz="1800" b="1" dirty="0">
                <a:latin typeface="Helvetica Neue LT Std 55 Roman" charset="0"/>
                <a:ea typeface="Helvetica Neue LT Std 55 Roman" charset="0"/>
                <a:cs typeface="Helvetica Neue LT Std 55 Roman" charset="0"/>
              </a:rPr>
              <a:t>No tiene logo de tarjeta de crédito </a:t>
            </a:r>
            <a:r>
              <a:rPr lang="es-ES_tradnl" sz="1800" dirty="0">
                <a:latin typeface="Helvetica Neue LT Std 55 Roman" charset="0"/>
                <a:ea typeface="Helvetica Neue LT Std 55 Roman" charset="0"/>
                <a:cs typeface="Helvetica Neue LT Std 55 Roman" charset="0"/>
              </a:rPr>
              <a:t>(</a:t>
            </a:r>
            <a:r>
              <a:rPr lang="es-ES_tradnl" sz="1800" dirty="0" smtClean="0">
                <a:latin typeface="Helvetica Neue LT Std 55 Roman" charset="0"/>
                <a:ea typeface="Helvetica Neue LT Std 55 Roman" charset="0"/>
                <a:cs typeface="Helvetica Neue LT Std 55 Roman" charset="0"/>
              </a:rPr>
              <a:t>MasterCard/Visa</a:t>
            </a:r>
            <a:r>
              <a:rPr lang="es-ES_tradnl" sz="1800" dirty="0">
                <a:latin typeface="Helvetica Neue LT Std 55 Roman" charset="0"/>
                <a:ea typeface="Helvetica Neue LT Std 55 Roman" charset="0"/>
                <a:cs typeface="Helvetica Neue LT Std 55 Roman" charset="0"/>
              </a:rPr>
              <a:t>) si es una tarjeta de cajero automático, no puede ser usada en punto de ventas para pagar por compras</a:t>
            </a:r>
            <a:r>
              <a:rPr lang="es-ES_tradnl" sz="1800" dirty="0" smtClean="0">
                <a:latin typeface="Helvetica Neue LT Std 55 Roman" charset="0"/>
                <a:ea typeface="Helvetica Neue LT Std 55 Roman" charset="0"/>
                <a:cs typeface="Helvetica Neue LT Std 55 Roman" charset="0"/>
              </a:rPr>
              <a:t>.</a:t>
            </a:r>
            <a:endParaRPr lang="es-ES_tradnl" sz="1800" dirty="0">
              <a:latin typeface="Helvetica Neue LT Std 55 Roman" charset="0"/>
              <a:ea typeface="Helvetica Neue LT Std 55 Roman" charset="0"/>
              <a:cs typeface="Helvetica Neue LT Std 55 Roman"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p:spPr>
      </p:pic>
      <p:pic>
        <p:nvPicPr>
          <p:cNvPr id="6"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8" name="Rectangle 7"/>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err="1">
                <a:solidFill>
                  <a:srgbClr val="284B23"/>
                </a:solidFill>
                <a:latin typeface="Helvetica Neue LT Std 75" charset="0"/>
                <a:ea typeface="Helvetica Neue LT Std 75" charset="0"/>
                <a:cs typeface="Helvetica Neue LT Std 75" charset="0"/>
              </a:rPr>
              <a:t>Cuenta</a:t>
            </a:r>
            <a:r>
              <a:rPr lang="en-US" sz="2800" b="1" dirty="0">
                <a:solidFill>
                  <a:srgbClr val="284B23"/>
                </a:solidFill>
                <a:latin typeface="Helvetica Neue LT Std 75" charset="0"/>
                <a:ea typeface="Helvetica Neue LT Std 75" charset="0"/>
                <a:cs typeface="Helvetica Neue LT Std 75" charset="0"/>
              </a:rPr>
              <a:t> </a:t>
            </a:r>
            <a:r>
              <a:rPr lang="en-US" sz="2800" b="1" dirty="0" err="1">
                <a:solidFill>
                  <a:srgbClr val="284B23"/>
                </a:solidFill>
                <a:latin typeface="Helvetica Neue LT Std 75" charset="0"/>
                <a:ea typeface="Helvetica Neue LT Std 75" charset="0"/>
                <a:cs typeface="Helvetica Neue LT Std 75" charset="0"/>
              </a:rPr>
              <a:t>Corriente</a:t>
            </a:r>
            <a:endParaRPr lang="en-US" sz="2800" b="1" kern="0" dirty="0">
              <a:solidFill>
                <a:srgbClr val="284B23"/>
              </a:solidFill>
              <a:latin typeface="Helvetica Neue LT Std 55 Roman" charset="0"/>
              <a:ea typeface="Helvetica Neue LT Std 55 Roman" charset="0"/>
              <a:cs typeface="Helvetica Neue LT Std 55 Roman" charset="0"/>
            </a:endParaRPr>
          </a:p>
        </p:txBody>
      </p:sp>
      <p:sp>
        <p:nvSpPr>
          <p:cNvPr id="10" name="Rectangle 9"/>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white_OFE"/>
          <p:cNvPicPr>
            <a:picLocks noChangeAspect="1" noChangeArrowheads="1"/>
          </p:cNvPicPr>
          <p:nvPr/>
        </p:nvPicPr>
        <p:blipFill>
          <a:blip r:embed="rId2" cstate="print"/>
          <a:srcRect/>
          <a:stretch>
            <a:fillRect/>
          </a:stretch>
        </p:blipFill>
        <p:spPr bwMode="auto">
          <a:xfrm>
            <a:off x="533400" y="160909"/>
            <a:ext cx="1371600" cy="170481"/>
          </a:xfrm>
          <a:prstGeom prst="rect">
            <a:avLst/>
          </a:prstGeom>
          <a:noFill/>
          <a:ln w="9525">
            <a:noFill/>
            <a:miter lim="800000"/>
            <a:headEnd/>
            <a:tailEnd/>
          </a:ln>
        </p:spPr>
      </p:pic>
      <p:cxnSp>
        <p:nvCxnSpPr>
          <p:cNvPr id="12" name="Straight Connector 11"/>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4" name="Title 1"/>
          <p:cNvSpPr txBox="1">
            <a:spLocks/>
          </p:cNvSpPr>
          <p:nvPr/>
        </p:nvSpPr>
        <p:spPr bwMode="auto">
          <a:xfrm>
            <a:off x="428803" y="1774397"/>
            <a:ext cx="71149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dirty="0" err="1" smtClean="0">
                <a:solidFill>
                  <a:srgbClr val="000000"/>
                </a:solidFill>
                <a:latin typeface="Helvetica Neue LT Std 55 Roman" charset="0"/>
                <a:ea typeface="Helvetica Neue LT Std 55 Roman" charset="0"/>
                <a:cs typeface="Helvetica Neue LT Std 55 Roman" charset="0"/>
              </a:rPr>
              <a:t>Tarjeta</a:t>
            </a:r>
            <a:r>
              <a:rPr lang="en-US" sz="2400" b="1" dirty="0" smtClean="0">
                <a:solidFill>
                  <a:srgbClr val="000000"/>
                </a:solidFill>
                <a:latin typeface="Helvetica Neue LT Std 55 Roman" charset="0"/>
                <a:ea typeface="Helvetica Neue LT Std 55 Roman" charset="0"/>
                <a:cs typeface="Helvetica Neue LT Std 55 Roman" charset="0"/>
              </a:rPr>
              <a:t> de </a:t>
            </a:r>
            <a:r>
              <a:rPr lang="en-US" sz="2400" b="1" dirty="0" err="1" smtClean="0">
                <a:solidFill>
                  <a:srgbClr val="000000"/>
                </a:solidFill>
                <a:latin typeface="Helvetica Neue LT Std 55 Roman" charset="0"/>
                <a:ea typeface="Helvetica Neue LT Std 55 Roman" charset="0"/>
                <a:cs typeface="Helvetica Neue LT Std 55 Roman" charset="0"/>
              </a:rPr>
              <a:t>Débito</a:t>
            </a:r>
            <a:endParaRPr lang="en-US" sz="2400" b="1" dirty="0">
              <a:solidFill>
                <a:srgbClr val="000000"/>
              </a:solidFill>
              <a:latin typeface="Helvetica Neue LT Std 55 Roman" charset="0"/>
              <a:ea typeface="Helvetica Neue LT Std 55 Roman" charset="0"/>
              <a:cs typeface="Helvetica Neue LT Std 55 Roman" charset="0"/>
            </a:endParaRPr>
          </a:p>
        </p:txBody>
      </p:sp>
      <p:sp>
        <p:nvSpPr>
          <p:cNvPr id="15" name="Content Placeholder 2"/>
          <p:cNvSpPr txBox="1">
            <a:spLocks/>
          </p:cNvSpPr>
          <p:nvPr/>
        </p:nvSpPr>
        <p:spPr bwMode="auto">
          <a:xfrm>
            <a:off x="304800" y="2667000"/>
            <a:ext cx="8458200" cy="40168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65125" indent="-255588">
              <a:spcBef>
                <a:spcPts val="1500"/>
              </a:spcBef>
            </a:pPr>
            <a:r>
              <a:rPr lang="es-ES_tradnl" sz="2000" b="1" dirty="0">
                <a:latin typeface="Helvetica Neue LT Std 55 Roman" charset="0"/>
                <a:ea typeface="Helvetica Neue LT Std 55 Roman" charset="0"/>
                <a:cs typeface="Helvetica Neue LT Std 55 Roman" charset="0"/>
              </a:rPr>
              <a:t>Tarjetas de Débito </a:t>
            </a:r>
            <a:r>
              <a:rPr lang="es-ES_tradnl" sz="2000" dirty="0">
                <a:latin typeface="Helvetica Neue LT Std 55 Roman" charset="0"/>
                <a:ea typeface="Helvetica Neue LT Std 55 Roman" charset="0"/>
                <a:cs typeface="Helvetica Neue LT Std 55 Roman" charset="0"/>
              </a:rPr>
              <a:t>están conectadas a cuentas actuales, por ejemplo, cuenta corriente o de ahorros (no son lo mismo que tarjetas pre-pagadas recargables de débito).</a:t>
            </a:r>
          </a:p>
          <a:p>
            <a:pPr marL="365125" indent="-255588">
              <a:spcBef>
                <a:spcPts val="1500"/>
              </a:spcBef>
            </a:pPr>
            <a:r>
              <a:rPr lang="es-ES_tradnl" sz="2000" b="1" dirty="0">
                <a:latin typeface="Helvetica Neue LT Std 55 Roman" charset="0"/>
                <a:ea typeface="Helvetica Neue LT Std 55 Roman" charset="0"/>
                <a:cs typeface="Helvetica Neue LT Std 55 Roman" charset="0"/>
              </a:rPr>
              <a:t>Tarifas: </a:t>
            </a:r>
            <a:r>
              <a:rPr lang="es-ES_tradnl" sz="2000" dirty="0">
                <a:latin typeface="Helvetica Neue LT Std 55 Roman" charset="0"/>
                <a:ea typeface="Helvetica Neue LT Std 55 Roman" charset="0"/>
                <a:cs typeface="Helvetica Neue LT Std 55 Roman" charset="0"/>
              </a:rPr>
              <a:t>Punto de venta – usando tarjeta de débito </a:t>
            </a:r>
            <a:r>
              <a:rPr lang="es-ES_tradnl" sz="2000" u="sng" dirty="0">
                <a:latin typeface="Helvetica Neue LT Std 55 Roman" charset="0"/>
                <a:ea typeface="Helvetica Neue LT Std 55 Roman" charset="0"/>
                <a:cs typeface="Helvetica Neue LT Std 55 Roman" charset="0"/>
              </a:rPr>
              <a:t>y</a:t>
            </a:r>
            <a:r>
              <a:rPr lang="es-ES_tradnl" sz="2000" dirty="0">
                <a:latin typeface="Helvetica Neue LT Std 55 Roman" charset="0"/>
                <a:ea typeface="Helvetica Neue LT Std 55 Roman" charset="0"/>
                <a:cs typeface="Helvetica Neue LT Std 55 Roman" charset="0"/>
              </a:rPr>
              <a:t> un número de PIN; Pueden haber tarifas mensuales; tarifas anuales; o cargos si excede el número de transacciones permitas al mes (tarjeta conectada a la cuenta a menudo combina características de las tarjetas ATM y de Débito—donde sí tienen el logo </a:t>
            </a:r>
            <a:r>
              <a:rPr lang="es-ES_tradnl" sz="2000" dirty="0" smtClean="0">
                <a:latin typeface="Helvetica Neue LT Std 55 Roman" charset="0"/>
                <a:ea typeface="Helvetica Neue LT Std 55 Roman" charset="0"/>
                <a:cs typeface="Helvetica Neue LT Std 55 Roman" charset="0"/>
              </a:rPr>
              <a:t>Visa/MasterCard</a:t>
            </a:r>
            <a:r>
              <a:rPr lang="es-ES_tradnl" sz="2000" dirty="0">
                <a:latin typeface="Helvetica Neue LT Std 55 Roman" charset="0"/>
                <a:ea typeface="Helvetica Neue LT Std 55 Roman" charset="0"/>
                <a:cs typeface="Helvetica Neue LT Std 55 Roman" charset="0"/>
              </a:rPr>
              <a:t>).</a:t>
            </a:r>
          </a:p>
          <a:p>
            <a:pPr marL="365125" indent="-255588">
              <a:spcBef>
                <a:spcPts val="1500"/>
              </a:spcBef>
            </a:pPr>
            <a:r>
              <a:rPr lang="es-ES_tradnl" sz="2000" b="1" dirty="0">
                <a:latin typeface="Helvetica Neue LT Std 55 Roman" charset="0"/>
                <a:ea typeface="Helvetica Neue LT Std 55 Roman" charset="0"/>
                <a:cs typeface="Helvetica Neue LT Std 55 Roman" charset="0"/>
              </a:rPr>
              <a:t>Trampa: </a:t>
            </a:r>
            <a:r>
              <a:rPr lang="es-ES_tradnl" sz="2000" dirty="0">
                <a:latin typeface="Helvetica Neue LT Std 55 Roman" charset="0"/>
                <a:ea typeface="Helvetica Neue LT Std 55 Roman" charset="0"/>
                <a:cs typeface="Helvetica Neue LT Std 55 Roman" charset="0"/>
              </a:rPr>
              <a:t>algunas instituciones aguantan un múltiplo de la cantidad debitada – haciendo que el balance disponible sea menor hasta que la transacción se haya procesado.</a:t>
            </a:r>
          </a:p>
          <a:p>
            <a:endParaRPr lang="es-ES_tradnl" sz="2000" dirty="0">
              <a:latin typeface="Helvetica Neue LT Std 55 Roman" charset="0"/>
              <a:ea typeface="Helvetica Neue LT Std 55 Roman" charset="0"/>
              <a:cs typeface="Helvetica Neue LT Std 55 Roman"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8"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0" name="Rectangle 9"/>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err="1">
                <a:solidFill>
                  <a:srgbClr val="284B23"/>
                </a:solidFill>
                <a:latin typeface="Helvetica Neue LT Std 75" charset="0"/>
                <a:ea typeface="Helvetica Neue LT Std 75" charset="0"/>
                <a:cs typeface="Helvetica Neue LT Std 75" charset="0"/>
              </a:rPr>
              <a:t>Cuenta</a:t>
            </a:r>
            <a:r>
              <a:rPr lang="en-US" sz="2800" b="1" dirty="0">
                <a:solidFill>
                  <a:srgbClr val="284B23"/>
                </a:solidFill>
                <a:latin typeface="Helvetica Neue LT Std 75" charset="0"/>
                <a:ea typeface="Helvetica Neue LT Std 75" charset="0"/>
                <a:cs typeface="Helvetica Neue LT Std 75" charset="0"/>
              </a:rPr>
              <a:t> </a:t>
            </a:r>
            <a:r>
              <a:rPr lang="en-US" sz="2800" b="1" dirty="0" err="1">
                <a:solidFill>
                  <a:srgbClr val="284B23"/>
                </a:solidFill>
                <a:latin typeface="Helvetica Neue LT Std 75" charset="0"/>
                <a:ea typeface="Helvetica Neue LT Std 75" charset="0"/>
                <a:cs typeface="Helvetica Neue LT Std 75" charset="0"/>
              </a:rPr>
              <a:t>Corriente</a:t>
            </a:r>
            <a:endParaRPr lang="en-US" sz="2800" b="1" kern="0" dirty="0">
              <a:solidFill>
                <a:srgbClr val="284B23"/>
              </a:solidFill>
              <a:latin typeface="Helvetica Neue LT Std 55 Roman" charset="0"/>
              <a:ea typeface="Helvetica Neue LT Std 55 Roman" charset="0"/>
              <a:cs typeface="Helvetica Neue LT Std 55 Roman" charset="0"/>
            </a:endParaRPr>
          </a:p>
        </p:txBody>
      </p:sp>
      <p:sp>
        <p:nvSpPr>
          <p:cNvPr id="12" name="Rectangle 11"/>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4" name="Straight Connector 13"/>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6" name="Title 1"/>
          <p:cNvSpPr txBox="1">
            <a:spLocks/>
          </p:cNvSpPr>
          <p:nvPr/>
        </p:nvSpPr>
        <p:spPr bwMode="auto">
          <a:xfrm>
            <a:off x="428803" y="1774397"/>
            <a:ext cx="71149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dirty="0" err="1" smtClean="0">
                <a:solidFill>
                  <a:srgbClr val="000000"/>
                </a:solidFill>
                <a:latin typeface="Helvetica Neue LT Std 75" charset="0"/>
                <a:ea typeface="Helvetica Neue LT Std 75" charset="0"/>
                <a:cs typeface="Helvetica Neue LT Std 75" charset="0"/>
              </a:rPr>
              <a:t>Pagando</a:t>
            </a:r>
            <a:r>
              <a:rPr lang="en-US" sz="2400" b="1" dirty="0" smtClean="0">
                <a:solidFill>
                  <a:srgbClr val="000000"/>
                </a:solidFill>
                <a:latin typeface="Helvetica Neue LT Std 75" charset="0"/>
                <a:ea typeface="Helvetica Neue LT Std 75" charset="0"/>
                <a:cs typeface="Helvetica Neue LT Std 75" charset="0"/>
              </a:rPr>
              <a:t> </a:t>
            </a:r>
            <a:r>
              <a:rPr lang="en-US" sz="2400" b="1" dirty="0">
                <a:solidFill>
                  <a:srgbClr val="000000"/>
                </a:solidFill>
                <a:latin typeface="Helvetica Neue LT Std 75" charset="0"/>
                <a:ea typeface="Helvetica Neue LT Std 75" charset="0"/>
                <a:cs typeface="Helvetica Neue LT Std 75" charset="0"/>
              </a:rPr>
              <a:t>con </a:t>
            </a:r>
            <a:r>
              <a:rPr lang="en-US" sz="2400" b="1" dirty="0" err="1">
                <a:solidFill>
                  <a:srgbClr val="000000"/>
                </a:solidFill>
                <a:latin typeface="Helvetica Neue LT Std 75" charset="0"/>
                <a:ea typeface="Helvetica Neue LT Std 75" charset="0"/>
                <a:cs typeface="Helvetica Neue LT Std 75" charset="0"/>
              </a:rPr>
              <a:t>Débito</a:t>
            </a:r>
            <a:r>
              <a:rPr lang="en-US" sz="2400" b="1" dirty="0">
                <a:solidFill>
                  <a:srgbClr val="000000"/>
                </a:solidFill>
                <a:latin typeface="Helvetica Neue LT Std 75" charset="0"/>
                <a:ea typeface="Helvetica Neue LT Std 75" charset="0"/>
                <a:cs typeface="Helvetica Neue LT Std 75" charset="0"/>
              </a:rPr>
              <a:t> vs. </a:t>
            </a:r>
            <a:r>
              <a:rPr lang="en-US" sz="2400" b="1" dirty="0" err="1">
                <a:solidFill>
                  <a:srgbClr val="000000"/>
                </a:solidFill>
                <a:latin typeface="Helvetica Neue LT Std 75" charset="0"/>
                <a:ea typeface="Helvetica Neue LT Std 75" charset="0"/>
                <a:cs typeface="Helvetica Neue LT Std 75" charset="0"/>
              </a:rPr>
              <a:t>Crédito</a:t>
            </a:r>
            <a:endParaRPr lang="en-US" sz="2400" b="1" dirty="0">
              <a:solidFill>
                <a:srgbClr val="000000"/>
              </a:solidFill>
              <a:latin typeface="Helvetica Neue LT Std 55 Roman" charset="0"/>
              <a:ea typeface="Helvetica Neue LT Std 55 Roman" charset="0"/>
              <a:cs typeface="Helvetica Neue LT Std 55 Roman" charset="0"/>
            </a:endParaRPr>
          </a:p>
        </p:txBody>
      </p:sp>
      <p:sp>
        <p:nvSpPr>
          <p:cNvPr id="17" name="Content Placeholder 2"/>
          <p:cNvSpPr txBox="1">
            <a:spLocks/>
          </p:cNvSpPr>
          <p:nvPr/>
        </p:nvSpPr>
        <p:spPr bwMode="auto">
          <a:xfrm>
            <a:off x="428803" y="2667000"/>
            <a:ext cx="7648397" cy="40168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1500"/>
              </a:spcBef>
            </a:pPr>
            <a:r>
              <a:rPr lang="es-ES_tradnl" sz="2000" b="1" dirty="0"/>
              <a:t>Tarjeta de Débito </a:t>
            </a:r>
            <a:r>
              <a:rPr lang="es-ES_tradnl" sz="2000" dirty="0"/>
              <a:t>– El dinero es retirado directamente de la cuenta, por ejemplo, ahorros o corriente: Si no tiene saldo, no tiene acceso a lo que desea </a:t>
            </a:r>
            <a:r>
              <a:rPr lang="es-ES_tradnl" sz="2000"/>
              <a:t>pagar</a:t>
            </a:r>
            <a:r>
              <a:rPr lang="es-ES_tradnl" sz="2000" smtClean="0"/>
              <a:t>.</a:t>
            </a:r>
          </a:p>
          <a:p>
            <a:pPr>
              <a:spcBef>
                <a:spcPts val="1500"/>
              </a:spcBef>
            </a:pPr>
            <a:endParaRPr lang="es-ES_tradnl" sz="2000" dirty="0"/>
          </a:p>
          <a:p>
            <a:pPr>
              <a:spcBef>
                <a:spcPts val="1500"/>
              </a:spcBef>
            </a:pPr>
            <a:r>
              <a:rPr lang="es-ES_tradnl" sz="2000" b="1" dirty="0"/>
              <a:t>Tarjeta de Crédito </a:t>
            </a:r>
            <a:r>
              <a:rPr lang="es-ES_tradnl" sz="2000" dirty="0"/>
              <a:t>– El pago es hecho por la institución que emite la tarjeta de crédito a nombre del cliente; el cliente le paga a esta institución más los intereses como muestra la factura.</a:t>
            </a:r>
          </a:p>
          <a:p>
            <a:endParaRPr lang="es-ES_tradnl"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6"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5"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8"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0" name="Rectangle 9"/>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err="1">
                <a:solidFill>
                  <a:srgbClr val="284B23"/>
                </a:solidFill>
                <a:latin typeface="Helvetica Neue LT Std 75" charset="0"/>
                <a:ea typeface="Helvetica Neue LT Std 75" charset="0"/>
                <a:cs typeface="Helvetica Neue LT Std 75" charset="0"/>
              </a:rPr>
              <a:t>Cuenta</a:t>
            </a:r>
            <a:r>
              <a:rPr lang="en-US" sz="2800" b="1" dirty="0">
                <a:solidFill>
                  <a:srgbClr val="284B23"/>
                </a:solidFill>
                <a:latin typeface="Helvetica Neue LT Std 75" charset="0"/>
                <a:ea typeface="Helvetica Neue LT Std 75" charset="0"/>
                <a:cs typeface="Helvetica Neue LT Std 75" charset="0"/>
              </a:rPr>
              <a:t> </a:t>
            </a:r>
            <a:r>
              <a:rPr lang="en-US" sz="2800" b="1" dirty="0" err="1">
                <a:solidFill>
                  <a:srgbClr val="284B23"/>
                </a:solidFill>
                <a:latin typeface="Helvetica Neue LT Std 75" charset="0"/>
                <a:ea typeface="Helvetica Neue LT Std 75" charset="0"/>
                <a:cs typeface="Helvetica Neue LT Std 75" charset="0"/>
              </a:rPr>
              <a:t>Corriente</a:t>
            </a:r>
            <a:endParaRPr lang="en-US" sz="2800" b="1" kern="0" dirty="0">
              <a:solidFill>
                <a:srgbClr val="284B23"/>
              </a:solidFill>
              <a:latin typeface="Helvetica Neue LT Std 55 Roman" charset="0"/>
              <a:ea typeface="Helvetica Neue LT Std 55 Roman" charset="0"/>
              <a:cs typeface="Helvetica Neue LT Std 55 Roman" charset="0"/>
            </a:endParaRPr>
          </a:p>
        </p:txBody>
      </p:sp>
      <p:sp>
        <p:nvSpPr>
          <p:cNvPr id="12" name="Rectangle 11"/>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4" name="Straight Connector 13"/>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7" name="Content Placeholder 2"/>
          <p:cNvSpPr txBox="1">
            <a:spLocks/>
          </p:cNvSpPr>
          <p:nvPr/>
        </p:nvSpPr>
        <p:spPr bwMode="auto">
          <a:xfrm>
            <a:off x="428802" y="2057400"/>
            <a:ext cx="8410398"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pPr>
            <a:r>
              <a:rPr lang="es-ES_tradnl" sz="2000" b="1" dirty="0">
                <a:latin typeface="Helvetica Neue LT Std 55 Roman" charset="0"/>
                <a:ea typeface="Helvetica Neue LT Std 55 Roman" charset="0"/>
                <a:cs typeface="Helvetica Neue LT Std 55 Roman" charset="0"/>
              </a:rPr>
              <a:t>Sobregiro</a:t>
            </a:r>
            <a:r>
              <a:rPr lang="es-ES_tradnl" sz="2000" dirty="0">
                <a:latin typeface="Helvetica Neue LT Std 55 Roman" charset="0"/>
                <a:ea typeface="Helvetica Neue LT Std 55 Roman" charset="0"/>
                <a:cs typeface="Helvetica Neue LT Std 55 Roman" charset="0"/>
              </a:rPr>
              <a:t> – Cuando el balance/saldo de una cuenta corriente es menor que cero.</a:t>
            </a:r>
          </a:p>
          <a:p>
            <a:pPr lvl="1">
              <a:spcBef>
                <a:spcPts val="700"/>
              </a:spcBef>
              <a:buFont typeface="Courier New" charset="0"/>
              <a:buChar char="o"/>
            </a:pPr>
            <a:r>
              <a:rPr lang="es-ES_tradnl" sz="2000" i="1" dirty="0">
                <a:latin typeface="Helvetica Neue LT Std 55 Roman" charset="0"/>
                <a:ea typeface="Helvetica Neue LT Std 55 Roman" charset="0"/>
                <a:cs typeface="Helvetica Neue LT Std 55 Roman" charset="0"/>
              </a:rPr>
              <a:t>Plan de Protección de Sobregiro </a:t>
            </a:r>
            <a:r>
              <a:rPr lang="es-ES_tradnl" sz="2000" dirty="0">
                <a:latin typeface="Helvetica Neue LT Std 55 Roman" charset="0"/>
                <a:ea typeface="Helvetica Neue LT Std 55 Roman" charset="0"/>
                <a:cs typeface="Helvetica Neue LT Std 55 Roman" charset="0"/>
              </a:rPr>
              <a:t>– Bancos cubren transacciones cuando la cuenta tiene un saldo negativo con tarifas que posiblemente exceden el pago que cubrieron!</a:t>
            </a:r>
            <a:endParaRPr lang="es-ES_tradnl" sz="2000" u="sng" dirty="0">
              <a:latin typeface="Helvetica Neue LT Std 55 Roman" charset="0"/>
              <a:ea typeface="Helvetica Neue LT Std 55 Roman" charset="0"/>
              <a:cs typeface="Helvetica Neue LT Std 55 Roman" charset="0"/>
            </a:endParaRPr>
          </a:p>
          <a:p>
            <a:pPr lvl="2">
              <a:spcBef>
                <a:spcPts val="700"/>
              </a:spcBef>
              <a:buFont typeface=".AppleSystemUIFont" charset="-120"/>
              <a:buChar char="-"/>
            </a:pPr>
            <a:r>
              <a:rPr lang="es-ES_tradnl" sz="2000" dirty="0">
                <a:latin typeface="Helvetica Neue LT Std 55 Roman" charset="0"/>
                <a:ea typeface="Helvetica Neue LT Std 55 Roman" charset="0"/>
                <a:cs typeface="Helvetica Neue LT Std 55 Roman" charset="0"/>
              </a:rPr>
              <a:t>Esto cubre cheques y transacciones con tarjetas de cajero automático y de débito.</a:t>
            </a:r>
          </a:p>
          <a:p>
            <a:pPr lvl="2">
              <a:spcBef>
                <a:spcPts val="700"/>
              </a:spcBef>
              <a:buFont typeface=".AppleSystemUIFont" charset="-120"/>
              <a:buChar char="-"/>
            </a:pPr>
            <a:r>
              <a:rPr lang="es-ES_tradnl" sz="2000" dirty="0">
                <a:latin typeface="Helvetica Neue LT Std 55 Roman" charset="0"/>
                <a:ea typeface="Helvetica Neue LT Std 55 Roman" charset="0"/>
                <a:cs typeface="Helvetica Neue LT Std 55 Roman" charset="0"/>
              </a:rPr>
              <a:t>La tarifa promedio de sobregiro es de $27 (</a:t>
            </a:r>
            <a:r>
              <a:rPr lang="es-ES_tradnl" sz="2000" dirty="0" err="1">
                <a:latin typeface="Helvetica Neue LT Std 55 Roman" charset="0"/>
                <a:ea typeface="Helvetica Neue LT Std 55 Roman" charset="0"/>
                <a:cs typeface="Helvetica Neue LT Std 55 Roman" charset="0"/>
              </a:rPr>
              <a:t>APRs</a:t>
            </a:r>
            <a:r>
              <a:rPr lang="es-ES_tradnl" sz="2000" dirty="0">
                <a:latin typeface="Helvetica Neue LT Std 55 Roman" charset="0"/>
                <a:ea typeface="Helvetica Neue LT Std 55 Roman" charset="0"/>
                <a:cs typeface="Helvetica Neue LT Std 55 Roman" charset="0"/>
              </a:rPr>
              <a:t> de 1,000 – 3,500%).</a:t>
            </a:r>
          </a:p>
          <a:p>
            <a:pPr lvl="1">
              <a:spcBef>
                <a:spcPts val="700"/>
              </a:spcBef>
              <a:buFont typeface="Courier New" charset="0"/>
              <a:buChar char="o"/>
            </a:pPr>
            <a:r>
              <a:rPr lang="es-ES_tradnl" sz="2000" dirty="0">
                <a:latin typeface="Helvetica Neue LT Std 55 Roman" charset="0"/>
                <a:ea typeface="Helvetica Neue LT Std 55 Roman" charset="0"/>
                <a:cs typeface="Helvetica Neue LT Std 55 Roman" charset="0"/>
              </a:rPr>
              <a:t>Clientes pueden no saber que ellos han sobregirado sus cuentas. </a:t>
            </a:r>
          </a:p>
          <a:p>
            <a:pPr lvl="1">
              <a:spcBef>
                <a:spcPts val="700"/>
              </a:spcBef>
              <a:buFont typeface="Courier New" charset="0"/>
              <a:buChar char="o"/>
            </a:pPr>
            <a:r>
              <a:rPr lang="es-ES_tradnl" sz="2000" b="1" dirty="0">
                <a:latin typeface="Helvetica Neue LT Std 55 Roman" charset="0"/>
                <a:ea typeface="Helvetica Neue LT Std 55 Roman" charset="0"/>
                <a:cs typeface="Helvetica Neue LT Std 55 Roman" charset="0"/>
              </a:rPr>
              <a:t>TENGA CUIDADO DE LOS PLANES DE PROTECCION DE SOBREGIRO BASADOS EN TARIFAS! </a:t>
            </a:r>
            <a:r>
              <a:rPr lang="es-ES_tradnl" sz="2000" dirty="0">
                <a:latin typeface="Helvetica Neue LT Std 55 Roman" charset="0"/>
                <a:ea typeface="Helvetica Neue LT Std 55 Roman" charset="0"/>
                <a:cs typeface="Helvetica Neue LT Std 55 Roman" charset="0"/>
              </a:rPr>
              <a:t>Hay otras opciones a explorar.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5"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p:spPr>
      </p:pic>
      <p:pic>
        <p:nvPicPr>
          <p:cNvPr id="9"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10"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11" name="Rectangle 10"/>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err="1">
                <a:solidFill>
                  <a:srgbClr val="284B23"/>
                </a:solidFill>
                <a:latin typeface="Helvetica Neue LT Std 75" charset="0"/>
                <a:ea typeface="Helvetica Neue LT Std 75" charset="0"/>
                <a:cs typeface="Helvetica Neue LT Std 75" charset="0"/>
              </a:rPr>
              <a:t>Cuenta</a:t>
            </a:r>
            <a:r>
              <a:rPr lang="en-US" sz="2800" b="1" dirty="0">
                <a:solidFill>
                  <a:srgbClr val="284B23"/>
                </a:solidFill>
                <a:latin typeface="Helvetica Neue LT Std 75" charset="0"/>
                <a:ea typeface="Helvetica Neue LT Std 75" charset="0"/>
                <a:cs typeface="Helvetica Neue LT Std 75" charset="0"/>
              </a:rPr>
              <a:t> </a:t>
            </a:r>
            <a:r>
              <a:rPr lang="en-US" sz="2800" b="1" dirty="0" err="1">
                <a:solidFill>
                  <a:srgbClr val="284B23"/>
                </a:solidFill>
                <a:latin typeface="Helvetica Neue LT Std 75" charset="0"/>
                <a:ea typeface="Helvetica Neue LT Std 75" charset="0"/>
                <a:cs typeface="Helvetica Neue LT Std 75" charset="0"/>
              </a:rPr>
              <a:t>Corriente</a:t>
            </a:r>
            <a:endParaRPr lang="en-US" sz="2800" b="1" kern="0" dirty="0">
              <a:solidFill>
                <a:srgbClr val="284B23"/>
              </a:solidFill>
              <a:latin typeface="Helvetica Neue LT Std 55 Roman" charset="0"/>
              <a:ea typeface="Helvetica Neue LT Std 55 Roman" charset="0"/>
              <a:cs typeface="Helvetica Neue LT Std 55 Roman" charset="0"/>
            </a:endParaRPr>
          </a:p>
        </p:txBody>
      </p:sp>
      <p:sp>
        <p:nvSpPr>
          <p:cNvPr id="13" name="Rectangle 12"/>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_OFE"/>
          <p:cNvPicPr>
            <a:picLocks noChangeAspect="1" noChangeArrowheads="1"/>
          </p:cNvPicPr>
          <p:nvPr/>
        </p:nvPicPr>
        <p:blipFill>
          <a:blip r:embed="rId2" cstate="print"/>
          <a:srcRect/>
          <a:stretch>
            <a:fillRect/>
          </a:stretch>
        </p:blipFill>
        <p:spPr bwMode="auto">
          <a:xfrm>
            <a:off x="533400" y="160909"/>
            <a:ext cx="1371600" cy="170481"/>
          </a:xfrm>
          <a:prstGeom prst="rect">
            <a:avLst/>
          </a:prstGeom>
          <a:noFill/>
          <a:ln w="9525">
            <a:noFill/>
            <a:miter lim="800000"/>
            <a:headEnd/>
            <a:tailEnd/>
          </a:ln>
        </p:spPr>
      </p:pic>
      <p:cxnSp>
        <p:nvCxnSpPr>
          <p:cNvPr id="15" name="Straight Connector 14"/>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7" name="Title 1"/>
          <p:cNvSpPr txBox="1">
            <a:spLocks/>
          </p:cNvSpPr>
          <p:nvPr/>
        </p:nvSpPr>
        <p:spPr bwMode="auto">
          <a:xfrm>
            <a:off x="428803" y="1498919"/>
            <a:ext cx="83341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400" b="1" dirty="0">
                <a:latin typeface="Helvetica Neue LT Std 75" charset="0"/>
                <a:ea typeface="Helvetica Neue LT Std 75" charset="0"/>
                <a:cs typeface="Helvetica Neue LT Std 75" charset="0"/>
              </a:rPr>
              <a:t>Alternativas a Sobregiros Basados en Tarifas</a:t>
            </a:r>
            <a:endParaRPr lang="en-US" sz="2400" b="1" dirty="0">
              <a:solidFill>
                <a:srgbClr val="000000"/>
              </a:solidFill>
              <a:latin typeface="Helvetica Neue LT Std 55 Roman" charset="0"/>
              <a:ea typeface="Helvetica Neue LT Std 55 Roman" charset="0"/>
              <a:cs typeface="Helvetica Neue LT Std 55 Roman" charset="0"/>
            </a:endParaRPr>
          </a:p>
        </p:txBody>
      </p:sp>
      <p:sp>
        <p:nvSpPr>
          <p:cNvPr id="18" name="Content Placeholder 2"/>
          <p:cNvSpPr txBox="1">
            <a:spLocks/>
          </p:cNvSpPr>
          <p:nvPr/>
        </p:nvSpPr>
        <p:spPr bwMode="auto">
          <a:xfrm>
            <a:off x="428803" y="2362200"/>
            <a:ext cx="8229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800"/>
              </a:spcBef>
            </a:pPr>
            <a:r>
              <a:rPr lang="es-ES_tradnl" sz="1600" b="1" dirty="0">
                <a:latin typeface="Helvetica Neue LT Std 55 Roman" charset="0"/>
                <a:ea typeface="Helvetica Neue LT Std 55 Roman" charset="0"/>
                <a:cs typeface="Helvetica Neue LT Std 55 Roman" charset="0"/>
              </a:rPr>
              <a:t>Línea de crédito de sobregiro</a:t>
            </a:r>
          </a:p>
          <a:p>
            <a:pPr lvl="1">
              <a:spcBef>
                <a:spcPts val="800"/>
              </a:spcBef>
              <a:buFont typeface="Courier New" charset="0"/>
              <a:buChar char="o"/>
            </a:pPr>
            <a:r>
              <a:rPr lang="es-ES_tradnl" sz="1600" dirty="0">
                <a:latin typeface="Helvetica Neue LT Std 55 Roman" charset="0"/>
                <a:ea typeface="Helvetica Neue LT Std 55 Roman" charset="0"/>
                <a:cs typeface="Helvetica Neue LT Std 55 Roman" charset="0"/>
              </a:rPr>
              <a:t>Clientes pueden aplicar por una línea de crédito de sobregiro y pagar intereses en el sobregiro como con cualquier otro préstamo.</a:t>
            </a:r>
          </a:p>
          <a:p>
            <a:pPr lvl="1">
              <a:spcBef>
                <a:spcPts val="800"/>
              </a:spcBef>
              <a:buFont typeface="Courier New" charset="0"/>
              <a:buChar char="o"/>
            </a:pPr>
            <a:r>
              <a:rPr lang="es-ES_tradnl" sz="1600" dirty="0">
                <a:latin typeface="Helvetica Neue LT Std 55 Roman" charset="0"/>
                <a:ea typeface="Helvetica Neue LT Std 55 Roman" charset="0"/>
                <a:cs typeface="Helvetica Neue LT Std 55 Roman" charset="0"/>
              </a:rPr>
              <a:t>Bancos pueden cobrar tarifas anuales.</a:t>
            </a:r>
          </a:p>
          <a:p>
            <a:pPr>
              <a:spcBef>
                <a:spcPts val="800"/>
              </a:spcBef>
            </a:pPr>
            <a:r>
              <a:rPr lang="es-ES_tradnl" sz="1600" b="1" dirty="0">
                <a:latin typeface="Helvetica Neue LT Std 55 Roman" charset="0"/>
                <a:ea typeface="Helvetica Neue LT Std 55 Roman" charset="0"/>
                <a:cs typeface="Helvetica Neue LT Std 55 Roman" charset="0"/>
              </a:rPr>
              <a:t>Cuenta de ahorros conectada</a:t>
            </a:r>
          </a:p>
          <a:p>
            <a:pPr lvl="1">
              <a:spcBef>
                <a:spcPts val="800"/>
              </a:spcBef>
              <a:buFont typeface="Courier New" charset="0"/>
              <a:buChar char="o"/>
            </a:pPr>
            <a:r>
              <a:rPr lang="es-ES_tradnl" sz="1600" dirty="0">
                <a:latin typeface="Helvetica Neue LT Std 55 Roman" charset="0"/>
                <a:ea typeface="Helvetica Neue LT Std 55 Roman" charset="0"/>
                <a:cs typeface="Helvetica Neue LT Std 55 Roman" charset="0"/>
              </a:rPr>
              <a:t>Cuando la cuenta corriente está sobregirada, los bancos automáticamente toman los fondos de la cuenta de ahorros para cubrir la transacción.</a:t>
            </a:r>
          </a:p>
          <a:p>
            <a:pPr lvl="1">
              <a:spcBef>
                <a:spcPts val="800"/>
              </a:spcBef>
              <a:buFont typeface="Courier New" charset="0"/>
              <a:buChar char="o"/>
            </a:pPr>
            <a:r>
              <a:rPr lang="es-ES_tradnl" sz="1600" dirty="0">
                <a:latin typeface="Helvetica Neue LT Std 55 Roman" charset="0"/>
                <a:ea typeface="Helvetica Neue LT Std 55 Roman" charset="0"/>
                <a:cs typeface="Helvetica Neue LT Std 55 Roman" charset="0"/>
              </a:rPr>
              <a:t>Bancos también pueden incluir tarifas por transferencias.</a:t>
            </a:r>
          </a:p>
          <a:p>
            <a:pPr>
              <a:spcBef>
                <a:spcPts val="800"/>
              </a:spcBef>
            </a:pPr>
            <a:r>
              <a:rPr lang="es-ES_tradnl" sz="1600" b="1" dirty="0">
                <a:latin typeface="Helvetica Neue LT Std 55 Roman" charset="0"/>
                <a:ea typeface="Helvetica Neue LT Std 55 Roman" charset="0"/>
                <a:cs typeface="Helvetica Neue LT Std 55 Roman" charset="0"/>
              </a:rPr>
              <a:t>Tarjeta de crédito conectada</a:t>
            </a:r>
          </a:p>
          <a:p>
            <a:pPr lvl="1">
              <a:spcBef>
                <a:spcPts val="800"/>
              </a:spcBef>
              <a:buFont typeface="Courier New" charset="0"/>
              <a:buChar char="o"/>
            </a:pPr>
            <a:r>
              <a:rPr lang="es-ES_tradnl" sz="1600" dirty="0">
                <a:latin typeface="Helvetica Neue LT Std 55 Roman" charset="0"/>
                <a:ea typeface="Helvetica Neue LT Std 55 Roman" charset="0"/>
                <a:cs typeface="Helvetica Neue LT Std 55 Roman" charset="0"/>
              </a:rPr>
              <a:t>Cualquier cantidad sobregirada se convierte en un avance de efectivo en la tarjeta de crédito. </a:t>
            </a:r>
          </a:p>
          <a:p>
            <a:pPr lvl="1">
              <a:spcBef>
                <a:spcPts val="800"/>
              </a:spcBef>
              <a:buFont typeface="Courier New" charset="0"/>
              <a:buChar char="o"/>
            </a:pPr>
            <a:r>
              <a:rPr lang="es-ES_tradnl" sz="1600" dirty="0">
                <a:latin typeface="Helvetica Neue LT Std 55 Roman" charset="0"/>
                <a:ea typeface="Helvetica Neue LT Std 55 Roman" charset="0"/>
                <a:cs typeface="Helvetica Neue LT Std 55 Roman" charset="0"/>
              </a:rPr>
              <a:t>A los clientes probablemente le van a cobrar tarifas por avance de efectivo y los intereses cobrados en el avance comenzarán inmediatamente.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5"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p:spPr>
      </p:pic>
      <p:pic>
        <p:nvPicPr>
          <p:cNvPr id="9"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10"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11" name="Rectangle 10"/>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err="1">
                <a:solidFill>
                  <a:srgbClr val="284B23"/>
                </a:solidFill>
                <a:latin typeface="Helvetica Neue LT Std 75" charset="0"/>
                <a:ea typeface="Helvetica Neue LT Std 75" charset="0"/>
                <a:cs typeface="Helvetica Neue LT Std 75" charset="0"/>
              </a:rPr>
              <a:t>Cuenta</a:t>
            </a:r>
            <a:r>
              <a:rPr lang="en-US" sz="2800" b="1" dirty="0">
                <a:solidFill>
                  <a:srgbClr val="284B23"/>
                </a:solidFill>
                <a:latin typeface="Helvetica Neue LT Std 75" charset="0"/>
                <a:ea typeface="Helvetica Neue LT Std 75" charset="0"/>
                <a:cs typeface="Helvetica Neue LT Std 75" charset="0"/>
              </a:rPr>
              <a:t> </a:t>
            </a:r>
            <a:r>
              <a:rPr lang="en-US" sz="2800" b="1" dirty="0" err="1">
                <a:solidFill>
                  <a:srgbClr val="284B23"/>
                </a:solidFill>
                <a:latin typeface="Helvetica Neue LT Std 75" charset="0"/>
                <a:ea typeface="Helvetica Neue LT Std 75" charset="0"/>
                <a:cs typeface="Helvetica Neue LT Std 75" charset="0"/>
              </a:rPr>
              <a:t>Corriente</a:t>
            </a:r>
            <a:endParaRPr lang="en-US" sz="2800" b="1" kern="0" dirty="0">
              <a:solidFill>
                <a:srgbClr val="284B23"/>
              </a:solidFill>
              <a:latin typeface="Helvetica Neue LT Std 55 Roman" charset="0"/>
              <a:ea typeface="Helvetica Neue LT Std 55 Roman" charset="0"/>
              <a:cs typeface="Helvetica Neue LT Std 55 Roman" charset="0"/>
            </a:endParaRPr>
          </a:p>
        </p:txBody>
      </p:sp>
      <p:sp>
        <p:nvSpPr>
          <p:cNvPr id="13" name="Rectangle 12"/>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_OFE"/>
          <p:cNvPicPr>
            <a:picLocks noChangeAspect="1" noChangeArrowheads="1"/>
          </p:cNvPicPr>
          <p:nvPr/>
        </p:nvPicPr>
        <p:blipFill>
          <a:blip r:embed="rId2" cstate="print"/>
          <a:srcRect/>
          <a:stretch>
            <a:fillRect/>
          </a:stretch>
        </p:blipFill>
        <p:spPr bwMode="auto">
          <a:xfrm>
            <a:off x="533400" y="160909"/>
            <a:ext cx="1371600" cy="170481"/>
          </a:xfrm>
          <a:prstGeom prst="rect">
            <a:avLst/>
          </a:prstGeom>
          <a:noFill/>
          <a:ln w="9525">
            <a:noFill/>
            <a:miter lim="800000"/>
            <a:headEnd/>
            <a:tailEnd/>
          </a:ln>
        </p:spPr>
      </p:pic>
      <p:cxnSp>
        <p:nvCxnSpPr>
          <p:cNvPr id="15" name="Straight Connector 14"/>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7" name="Title 1"/>
          <p:cNvSpPr txBox="1">
            <a:spLocks/>
          </p:cNvSpPr>
          <p:nvPr/>
        </p:nvSpPr>
        <p:spPr bwMode="auto">
          <a:xfrm>
            <a:off x="428803" y="1498919"/>
            <a:ext cx="83341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400" b="1" dirty="0">
                <a:latin typeface="Helvetica Neue LT Std 75" charset="0"/>
                <a:ea typeface="Helvetica Neue LT Std 75" charset="0"/>
                <a:cs typeface="Helvetica Neue LT Std 75" charset="0"/>
              </a:rPr>
              <a:t>Regulaciones de Sobregiro</a:t>
            </a:r>
            <a:endParaRPr lang="en-US" sz="2400" b="1" dirty="0">
              <a:solidFill>
                <a:srgbClr val="000000"/>
              </a:solidFill>
              <a:latin typeface="Helvetica Neue LT Std 55 Roman" charset="0"/>
              <a:ea typeface="Helvetica Neue LT Std 55 Roman" charset="0"/>
              <a:cs typeface="Helvetica Neue LT Std 55 Roman" charset="0"/>
            </a:endParaRPr>
          </a:p>
        </p:txBody>
      </p:sp>
      <p:sp>
        <p:nvSpPr>
          <p:cNvPr id="18" name="Content Placeholder 2"/>
          <p:cNvSpPr txBox="1">
            <a:spLocks/>
          </p:cNvSpPr>
          <p:nvPr/>
        </p:nvSpPr>
        <p:spPr bwMode="auto">
          <a:xfrm>
            <a:off x="428803" y="2362200"/>
            <a:ext cx="7876997" cy="40168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ct val="50000"/>
              </a:spcBef>
            </a:pPr>
            <a:r>
              <a:rPr lang="es-ES_tradnl" sz="1900" dirty="0">
                <a:latin typeface="Helvetica Neue LT Std 55 Roman" charset="0"/>
                <a:ea typeface="Helvetica Neue LT Std 55 Roman" charset="0"/>
                <a:cs typeface="Helvetica Neue LT Std 55 Roman" charset="0"/>
              </a:rPr>
              <a:t>Instituciones financieras ya no pueden inscribir clientes de manera automática en su servicios de sobregiros por transacciones hechas con la tarjeta de cajero automático (ATM </a:t>
            </a:r>
            <a:r>
              <a:rPr lang="es-ES_tradnl" sz="1900" dirty="0" err="1">
                <a:latin typeface="Helvetica Neue LT Std 55 Roman" charset="0"/>
                <a:ea typeface="Helvetica Neue LT Std 55 Roman" charset="0"/>
                <a:cs typeface="Helvetica Neue LT Std 55 Roman" charset="0"/>
              </a:rPr>
              <a:t>card</a:t>
            </a:r>
            <a:r>
              <a:rPr lang="es-ES_tradnl" sz="1900" dirty="0">
                <a:latin typeface="Helvetica Neue LT Std 55 Roman" charset="0"/>
                <a:ea typeface="Helvetica Neue LT Std 55 Roman" charset="0"/>
                <a:cs typeface="Helvetica Neue LT Std 55 Roman" charset="0"/>
              </a:rPr>
              <a:t>) y de débito.</a:t>
            </a:r>
          </a:p>
          <a:p>
            <a:endParaRPr lang="es-ES_tradnl" sz="1900" dirty="0">
              <a:latin typeface="Helvetica Neue LT Std 55 Roman" charset="0"/>
              <a:ea typeface="Helvetica Neue LT Std 55 Roman" charset="0"/>
              <a:cs typeface="Helvetica Neue LT Std 55 Roman" charset="0"/>
            </a:endParaRPr>
          </a:p>
          <a:p>
            <a:r>
              <a:rPr lang="es-ES_tradnl" sz="1900" dirty="0">
                <a:latin typeface="Helvetica Neue LT Std 55 Roman" charset="0"/>
                <a:ea typeface="Helvetica Neue LT Std 55 Roman" charset="0"/>
                <a:cs typeface="Helvetica Neue LT Std 55 Roman" charset="0"/>
              </a:rPr>
              <a:t>Ellos necesitan pedirle permiso al cliente, o decidir participar (“</a:t>
            </a:r>
            <a:r>
              <a:rPr lang="es-ES_tradnl" sz="1900" dirty="0" err="1">
                <a:latin typeface="Helvetica Neue LT Std 55 Roman" charset="0"/>
                <a:ea typeface="Helvetica Neue LT Std 55 Roman" charset="0"/>
                <a:cs typeface="Helvetica Neue LT Std 55 Roman" charset="0"/>
              </a:rPr>
              <a:t>opt</a:t>
            </a:r>
            <a:r>
              <a:rPr lang="es-ES_tradnl" sz="1900" dirty="0">
                <a:latin typeface="Helvetica Neue LT Std 55 Roman" charset="0"/>
                <a:ea typeface="Helvetica Neue LT Std 55 Roman" charset="0"/>
                <a:cs typeface="Helvetica Neue LT Std 55 Roman" charset="0"/>
              </a:rPr>
              <a:t>-in”). </a:t>
            </a:r>
          </a:p>
          <a:p>
            <a:endParaRPr lang="es-ES_tradnl" sz="1900" dirty="0">
              <a:latin typeface="Helvetica Neue LT Std 55 Roman" charset="0"/>
              <a:ea typeface="Helvetica Neue LT Std 55 Roman" charset="0"/>
              <a:cs typeface="Helvetica Neue LT Std 55 Roman" charset="0"/>
            </a:endParaRPr>
          </a:p>
          <a:p>
            <a:r>
              <a:rPr lang="es-ES_tradnl" sz="1900" dirty="0">
                <a:latin typeface="Helvetica Neue LT Std 55 Roman" charset="0"/>
                <a:ea typeface="Helvetica Neue LT Std 55 Roman" charset="0"/>
                <a:cs typeface="Helvetica Neue LT Std 55 Roman" charset="0"/>
              </a:rPr>
              <a:t>Algunos bancos han descontinuado esta práctica, otros están promocionando agresivamente este servicio a los clientes.  </a:t>
            </a:r>
          </a:p>
          <a:p>
            <a:endParaRPr lang="es-ES_tradnl" sz="1900" dirty="0">
              <a:latin typeface="Helvetica Neue LT Std 55 Roman" charset="0"/>
              <a:ea typeface="Helvetica Neue LT Std 55 Roman" charset="0"/>
              <a:cs typeface="Helvetica Neue LT Std 55 Roman" charset="0"/>
            </a:endParaRPr>
          </a:p>
          <a:p>
            <a:r>
              <a:rPr lang="es-ES_tradnl" sz="1900" dirty="0">
                <a:latin typeface="Helvetica Neue LT Std 55 Roman" charset="0"/>
                <a:ea typeface="Helvetica Neue LT Std 55 Roman" charset="0"/>
                <a:cs typeface="Helvetica Neue LT Std 55 Roman" charset="0"/>
              </a:rPr>
              <a:t>Muchos grupos de protección al cliente abogan/piden que: “Es mejor no participar (“</a:t>
            </a:r>
            <a:r>
              <a:rPr lang="es-ES_tradnl" sz="1900" dirty="0" err="1">
                <a:latin typeface="Helvetica Neue LT Std 55 Roman" charset="0"/>
                <a:ea typeface="Helvetica Neue LT Std 55 Roman" charset="0"/>
                <a:cs typeface="Helvetica Neue LT Std 55 Roman" charset="0"/>
              </a:rPr>
              <a:t>opt</a:t>
            </a:r>
            <a:r>
              <a:rPr lang="es-ES_tradnl" sz="1900" dirty="0">
                <a:latin typeface="Helvetica Neue LT Std 55 Roman" charset="0"/>
                <a:ea typeface="Helvetica Neue LT Std 55 Roman" charset="0"/>
                <a:cs typeface="Helvetica Neue LT Std 55 Roman" charset="0"/>
              </a:rPr>
              <a:t>-in”).” Asegúrese de saber las consecuencias.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9" name="Picture 5"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p:spPr>
      </p:pic>
      <p:pic>
        <p:nvPicPr>
          <p:cNvPr id="10"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11" name="Picture 10"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12" name="Rectangle 11"/>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err="1">
                <a:solidFill>
                  <a:srgbClr val="284B23"/>
                </a:solidFill>
                <a:latin typeface="Helvetica Neue LT Std 75" charset="0"/>
                <a:ea typeface="Helvetica Neue LT Std 75" charset="0"/>
                <a:cs typeface="Helvetica Neue LT Std 75" charset="0"/>
              </a:rPr>
              <a:t>Cuenta</a:t>
            </a:r>
            <a:r>
              <a:rPr lang="en-US" sz="2800" b="1" dirty="0">
                <a:solidFill>
                  <a:srgbClr val="284B23"/>
                </a:solidFill>
                <a:latin typeface="Helvetica Neue LT Std 75" charset="0"/>
                <a:ea typeface="Helvetica Neue LT Std 75" charset="0"/>
                <a:cs typeface="Helvetica Neue LT Std 75" charset="0"/>
              </a:rPr>
              <a:t> </a:t>
            </a:r>
            <a:r>
              <a:rPr lang="en-US" sz="2800" b="1" dirty="0" err="1">
                <a:solidFill>
                  <a:srgbClr val="284B23"/>
                </a:solidFill>
                <a:latin typeface="Helvetica Neue LT Std 75" charset="0"/>
                <a:ea typeface="Helvetica Neue LT Std 75" charset="0"/>
                <a:cs typeface="Helvetica Neue LT Std 75" charset="0"/>
              </a:rPr>
              <a:t>Corriente</a:t>
            </a:r>
            <a:endParaRPr lang="en-US" sz="2800" b="1" kern="0" dirty="0">
              <a:solidFill>
                <a:srgbClr val="284B23"/>
              </a:solidFill>
              <a:latin typeface="Helvetica Neue LT Std 55 Roman" charset="0"/>
              <a:ea typeface="Helvetica Neue LT Std 55 Roman" charset="0"/>
              <a:cs typeface="Helvetica Neue LT Std 55 Roman" charset="0"/>
            </a:endParaRPr>
          </a:p>
        </p:txBody>
      </p:sp>
      <p:sp>
        <p:nvSpPr>
          <p:cNvPr id="14" name="Rectangle 13"/>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white_OFE"/>
          <p:cNvPicPr>
            <a:picLocks noChangeAspect="1" noChangeArrowheads="1"/>
          </p:cNvPicPr>
          <p:nvPr/>
        </p:nvPicPr>
        <p:blipFill>
          <a:blip r:embed="rId2" cstate="print"/>
          <a:srcRect/>
          <a:stretch>
            <a:fillRect/>
          </a:stretch>
        </p:blipFill>
        <p:spPr bwMode="auto">
          <a:xfrm>
            <a:off x="533400" y="160909"/>
            <a:ext cx="1371600" cy="170481"/>
          </a:xfrm>
          <a:prstGeom prst="rect">
            <a:avLst/>
          </a:prstGeom>
          <a:noFill/>
          <a:ln w="9525">
            <a:noFill/>
            <a:miter lim="800000"/>
            <a:headEnd/>
            <a:tailEnd/>
          </a:ln>
        </p:spPr>
      </p:pic>
      <p:cxnSp>
        <p:nvCxnSpPr>
          <p:cNvPr id="16" name="Straight Connector 15"/>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8" name="Title 1"/>
          <p:cNvSpPr txBox="1">
            <a:spLocks/>
          </p:cNvSpPr>
          <p:nvPr/>
        </p:nvSpPr>
        <p:spPr bwMode="auto">
          <a:xfrm>
            <a:off x="428803" y="1498919"/>
            <a:ext cx="83341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dirty="0" err="1">
                <a:latin typeface="Helvetica Neue LT Std 75" charset="0"/>
                <a:ea typeface="Helvetica Neue LT Std 75" charset="0"/>
                <a:cs typeface="Helvetica Neue LT Std 75" charset="0"/>
              </a:rPr>
              <a:t>Evitando</a:t>
            </a:r>
            <a:r>
              <a:rPr lang="en-US" sz="2400" b="1" dirty="0">
                <a:latin typeface="Helvetica Neue LT Std 75" charset="0"/>
                <a:ea typeface="Helvetica Neue LT Std 75" charset="0"/>
                <a:cs typeface="Helvetica Neue LT Std 75" charset="0"/>
              </a:rPr>
              <a:t> </a:t>
            </a:r>
            <a:r>
              <a:rPr lang="en-US" sz="2400" b="1" dirty="0" err="1">
                <a:latin typeface="Helvetica Neue LT Std 75" charset="0"/>
                <a:ea typeface="Helvetica Neue LT Std 75" charset="0"/>
                <a:cs typeface="Helvetica Neue LT Std 75" charset="0"/>
              </a:rPr>
              <a:t>Sobregiros</a:t>
            </a:r>
            <a:endParaRPr lang="en-US" sz="2400" b="1" dirty="0">
              <a:solidFill>
                <a:srgbClr val="000000"/>
              </a:solidFill>
              <a:latin typeface="Helvetica Neue LT Std 55 Roman" charset="0"/>
              <a:ea typeface="Helvetica Neue LT Std 55 Roman" charset="0"/>
              <a:cs typeface="Helvetica Neue LT Std 55 Roman" charset="0"/>
            </a:endParaRPr>
          </a:p>
        </p:txBody>
      </p:sp>
      <p:sp>
        <p:nvSpPr>
          <p:cNvPr id="19" name="Content Placeholder 2"/>
          <p:cNvSpPr txBox="1">
            <a:spLocks/>
          </p:cNvSpPr>
          <p:nvPr/>
        </p:nvSpPr>
        <p:spPr bwMode="auto">
          <a:xfrm>
            <a:off x="428803" y="2362200"/>
            <a:ext cx="7953197"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00000"/>
              </a:lnSpc>
              <a:spcBef>
                <a:spcPct val="50000"/>
              </a:spcBef>
            </a:pPr>
            <a:r>
              <a:rPr lang="es-ES_tradnl" sz="1800" b="1" dirty="0">
                <a:latin typeface="Helvetica Neue LT Std 55 Roman" charset="0"/>
                <a:ea typeface="Helvetica Neue LT Std 55 Roman" charset="0"/>
                <a:cs typeface="Helvetica Neue LT Std 55 Roman" charset="0"/>
              </a:rPr>
              <a:t>Manténgase al tanto de todas sus transacciones, </a:t>
            </a:r>
            <a:r>
              <a:rPr lang="es-ES_tradnl" sz="1800" dirty="0">
                <a:latin typeface="Helvetica Neue LT Std 55 Roman" charset="0"/>
                <a:ea typeface="Helvetica Neue LT Std 55 Roman" charset="0"/>
                <a:cs typeface="Helvetica Neue LT Std 55 Roman" charset="0"/>
              </a:rPr>
              <a:t>incluyendo retiros en cajeros automáticos, pagos electrónicos y transacciones de débito.</a:t>
            </a:r>
          </a:p>
          <a:p>
            <a:pPr>
              <a:lnSpc>
                <a:spcPct val="100000"/>
              </a:lnSpc>
              <a:spcBef>
                <a:spcPct val="50000"/>
              </a:spcBef>
            </a:pPr>
            <a:r>
              <a:rPr lang="es-ES_tradnl" sz="1800" b="1" dirty="0">
                <a:latin typeface="Helvetica Neue LT Std 55 Roman" charset="0"/>
                <a:ea typeface="Helvetica Neue LT Std 55 Roman" charset="0"/>
                <a:cs typeface="Helvetica Neue LT Std 55 Roman" charset="0"/>
              </a:rPr>
              <a:t>No se olvide de restar cualquier tarifa de transacciones.</a:t>
            </a:r>
          </a:p>
          <a:p>
            <a:pPr>
              <a:lnSpc>
                <a:spcPct val="100000"/>
              </a:lnSpc>
              <a:spcBef>
                <a:spcPct val="50000"/>
              </a:spcBef>
            </a:pPr>
            <a:r>
              <a:rPr lang="es-ES_tradnl" sz="1800" b="1" dirty="0">
                <a:latin typeface="Helvetica Neue LT Std 55 Roman" charset="0"/>
                <a:ea typeface="Helvetica Neue LT Std 55 Roman" charset="0"/>
                <a:cs typeface="Helvetica Neue LT Std 55 Roman" charset="0"/>
              </a:rPr>
              <a:t>Monitoree el saldo de la cuenta</a:t>
            </a:r>
            <a:r>
              <a:rPr lang="es-ES_tradnl" sz="1800" dirty="0">
                <a:latin typeface="Helvetica Neue LT Std 55 Roman" charset="0"/>
                <a:ea typeface="Helvetica Neue LT Std 55 Roman" charset="0"/>
                <a:cs typeface="Helvetica Neue LT Std 55 Roman" charset="0"/>
              </a:rPr>
              <a:t> y manténgase al día acerca de que transacciones se han hecho efectivas.</a:t>
            </a:r>
          </a:p>
          <a:p>
            <a:pPr>
              <a:lnSpc>
                <a:spcPct val="100000"/>
              </a:lnSpc>
              <a:spcBef>
                <a:spcPct val="50000"/>
              </a:spcBef>
              <a:buFont typeface="Courier New" charset="0"/>
              <a:buChar char="o"/>
            </a:pPr>
            <a:endParaRPr lang="es-ES_tradnl" sz="1800" dirty="0">
              <a:latin typeface="Helvetica Neue LT Std 55 Roman" charset="0"/>
              <a:ea typeface="Helvetica Neue LT Std 55 Roman" charset="0"/>
              <a:cs typeface="Helvetica Neue LT Std 55 Roman" charset="0"/>
            </a:endParaRPr>
          </a:p>
          <a:p>
            <a:pPr lvl="1">
              <a:lnSpc>
                <a:spcPct val="100000"/>
              </a:lnSpc>
              <a:spcBef>
                <a:spcPct val="0"/>
              </a:spcBef>
              <a:buFont typeface="Courier New" charset="0"/>
              <a:buChar char="o"/>
            </a:pPr>
            <a:r>
              <a:rPr lang="es-ES_tradnl" sz="1800" dirty="0">
                <a:latin typeface="Helvetica Neue LT Std 55 Roman" charset="0"/>
                <a:ea typeface="Helvetica Neue LT Std 55 Roman" charset="0"/>
                <a:cs typeface="Helvetica Neue LT Std 55 Roman" charset="0"/>
              </a:rPr>
              <a:t>Revise llamando al banco o mirando en internet o en un cajero automático (ATM).</a:t>
            </a:r>
          </a:p>
          <a:p>
            <a:pPr>
              <a:lnSpc>
                <a:spcPct val="100000"/>
              </a:lnSpc>
              <a:spcBef>
                <a:spcPct val="50000"/>
              </a:spcBef>
            </a:pPr>
            <a:r>
              <a:rPr lang="es-ES_tradnl" sz="1800" b="1" dirty="0">
                <a:latin typeface="Helvetica Neue LT Std 55 Roman" charset="0"/>
                <a:ea typeface="Helvetica Neue LT Std 55 Roman" charset="0"/>
                <a:cs typeface="Helvetica Neue LT Std 55 Roman" charset="0"/>
              </a:rPr>
              <a:t>Cuidado con los débitos aguantados</a:t>
            </a:r>
          </a:p>
          <a:p>
            <a:pPr lvl="1">
              <a:lnSpc>
                <a:spcPct val="100000"/>
              </a:lnSpc>
              <a:spcBef>
                <a:spcPct val="0"/>
              </a:spcBef>
              <a:buFont typeface="Courier New" charset="0"/>
              <a:buChar char="o"/>
            </a:pPr>
            <a:r>
              <a:rPr lang="es-ES_tradnl" sz="1800" dirty="0">
                <a:latin typeface="Helvetica Neue LT Std 55 Roman" charset="0"/>
                <a:ea typeface="Helvetica Neue LT Std 55 Roman" charset="0"/>
                <a:cs typeface="Helvetica Neue LT Std 55 Roman" charset="0"/>
              </a:rPr>
              <a:t>Usar una tarjeta de débito en un restaurant, estación de gasolina, hotel o agencia de alquiler de carro puede causar que se “aguanten” fondos en la cuenta en una cantidad mayor a la compra hecha.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idx="4294967295"/>
          </p:nvPr>
        </p:nvSpPr>
        <p:spPr>
          <a:xfrm>
            <a:off x="464771" y="3969833"/>
            <a:ext cx="8193631" cy="2202367"/>
          </a:xfrm>
          <a:prstGeom prst="rect">
            <a:avLst/>
          </a:prstGeom>
        </p:spPr>
        <p:txBody>
          <a:bodyPr/>
          <a:lstStyle/>
          <a:p>
            <a:pPr>
              <a:buNone/>
            </a:pPr>
            <a:r>
              <a:rPr lang="es-ES_tradnl" sz="1800" dirty="0" smtClean="0">
                <a:latin typeface="Helvetica Neue LT Std 55 Roman" charset="0"/>
                <a:ea typeface="Helvetica Neue LT Std 55 Roman" charset="0"/>
                <a:cs typeface="Helvetica Neue LT Std 55 Roman" charset="0"/>
              </a:rPr>
              <a:t>Consiste en 5 talleres de 2 horas:</a:t>
            </a:r>
            <a:br>
              <a:rPr lang="es-ES_tradnl" sz="1800" dirty="0" smtClean="0">
                <a:latin typeface="Helvetica Neue LT Std 55 Roman" charset="0"/>
                <a:ea typeface="Helvetica Neue LT Std 55 Roman" charset="0"/>
                <a:cs typeface="Helvetica Neue LT Std 55 Roman" charset="0"/>
              </a:rPr>
            </a:br>
            <a:endParaRPr lang="es-ES_tradnl" sz="1800" dirty="0" smtClean="0">
              <a:latin typeface="Helvetica Neue LT Std 55 Roman" charset="0"/>
              <a:ea typeface="Helvetica Neue LT Std 55 Roman" charset="0"/>
              <a:cs typeface="Helvetica Neue LT Std 55 Roman" charset="0"/>
            </a:endParaRPr>
          </a:p>
          <a:p>
            <a:r>
              <a:rPr lang="es-ES_tradnl" sz="1800" dirty="0" smtClean="0">
                <a:latin typeface="Helvetica Neue LT Std 55 Roman" charset="0"/>
                <a:ea typeface="Helvetica Neue LT Std 55 Roman" charset="0"/>
                <a:cs typeface="Helvetica Neue LT Std 55 Roman" charset="0"/>
              </a:rPr>
              <a:t>Tema 1: Principios Básicos de Manejo o Gestión de Dinero y Presupuesto</a:t>
            </a:r>
          </a:p>
          <a:p>
            <a:r>
              <a:rPr lang="es-ES_tradnl" sz="1800" b="1" dirty="0" smtClean="0">
                <a:latin typeface="Helvetica Neue LT Std 75" charset="0"/>
                <a:ea typeface="Helvetica Neue LT Std 75" charset="0"/>
                <a:cs typeface="Helvetica Neue LT Std 75" charset="0"/>
              </a:rPr>
              <a:t>Tema 2: Transacciones Financieras Básicas</a:t>
            </a:r>
          </a:p>
          <a:p>
            <a:r>
              <a:rPr lang="es-ES_tradnl" sz="1800" dirty="0" smtClean="0">
                <a:latin typeface="Helvetica Neue LT Std 55 Roman" charset="0"/>
                <a:ea typeface="Helvetica Neue LT Std 55 Roman" charset="0"/>
                <a:cs typeface="Helvetica Neue LT Std 55 Roman" charset="0"/>
              </a:rPr>
              <a:t>Tema 3: Crédito</a:t>
            </a:r>
          </a:p>
          <a:p>
            <a:r>
              <a:rPr lang="es-ES_tradnl" sz="1800" dirty="0" smtClean="0">
                <a:latin typeface="Helvetica Neue LT Std 55 Roman" charset="0"/>
                <a:ea typeface="Helvetica Neue LT Std 55 Roman" charset="0"/>
                <a:cs typeface="Helvetica Neue LT Std 55 Roman" charset="0"/>
              </a:rPr>
              <a:t>Tema 4: Creando un Negocio Rentable</a:t>
            </a:r>
          </a:p>
          <a:p>
            <a:r>
              <a:rPr lang="es-ES_tradnl" sz="1800" dirty="0" smtClean="0">
                <a:latin typeface="Helvetica Neue LT Std 55 Roman" charset="0"/>
                <a:ea typeface="Helvetica Neue LT Std 55 Roman" charset="0"/>
                <a:cs typeface="Helvetica Neue LT Std 55 Roman" charset="0"/>
              </a:rPr>
              <a:t>Tema 5: Estados Financieros Básicos</a:t>
            </a:r>
          </a:p>
        </p:txBody>
      </p:sp>
      <p:sp>
        <p:nvSpPr>
          <p:cNvPr id="8" name="Title 1"/>
          <p:cNvSpPr txBox="1">
            <a:spLocks/>
          </p:cNvSpPr>
          <p:nvPr/>
        </p:nvSpPr>
        <p:spPr bwMode="auto">
          <a:xfrm>
            <a:off x="428803" y="762000"/>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err="1" smtClean="0">
                <a:solidFill>
                  <a:srgbClr val="284B23"/>
                </a:solidFill>
                <a:latin typeface="Helvetica Neue LT Std 75" charset="0"/>
                <a:ea typeface="Helvetica Neue LT Std 75" charset="0"/>
                <a:cs typeface="Helvetica Neue LT Std 75" charset="0"/>
              </a:rPr>
              <a:t>Introducción</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9" name="Rectangle 8"/>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2286000" y="139211"/>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sp>
        <p:nvSpPr>
          <p:cNvPr id="11" name="Rectangle 10"/>
          <p:cNvSpPr/>
          <p:nvPr/>
        </p:nvSpPr>
        <p:spPr>
          <a:xfrm>
            <a:off x="428802" y="1969150"/>
            <a:ext cx="7191197" cy="1754326"/>
          </a:xfrm>
          <a:prstGeom prst="rect">
            <a:avLst/>
          </a:prstGeom>
        </p:spPr>
        <p:txBody>
          <a:bodyPr wrap="square">
            <a:spAutoFit/>
          </a:bodyPr>
          <a:lstStyle/>
          <a:p>
            <a:pPr marL="0" marR="0">
              <a:spcBef>
                <a:spcPts val="0"/>
              </a:spcBef>
              <a:spcAft>
                <a:spcPts val="0"/>
              </a:spcAft>
            </a:pPr>
            <a:r>
              <a:rPr lang="es-ES_tradnl" dirty="0" smtClean="0">
                <a:latin typeface="Helvetica Neue LT Std 55 Roman" charset="0"/>
                <a:ea typeface="Helvetica Neue LT Std 55 Roman" charset="0"/>
                <a:cs typeface="Helvetica Neue LT Std 55 Roman" charset="0"/>
              </a:rPr>
              <a:t>Este plan de estudios fue creado como parte de un proyecto entre la oficina de empoderamiento financiero del Departamento asuntos del Consumidor de Nueva York y </a:t>
            </a:r>
            <a:r>
              <a:rPr lang="es-ES_tradnl" dirty="0" err="1" smtClean="0">
                <a:latin typeface="Helvetica Neue LT Std 55 Roman" charset="0"/>
                <a:ea typeface="Helvetica Neue LT Std 55 Roman" charset="0"/>
                <a:cs typeface="Helvetica Neue LT Std 55 Roman" charset="0"/>
              </a:rPr>
              <a:t>Make</a:t>
            </a:r>
            <a:r>
              <a:rPr lang="es-ES_tradnl" dirty="0" smtClean="0">
                <a:latin typeface="Helvetica Neue LT Std 55 Roman" charset="0"/>
                <a:ea typeface="Helvetica Neue LT Std 55 Roman" charset="0"/>
                <a:cs typeface="Helvetica Neue LT Std 55 Roman" charset="0"/>
              </a:rPr>
              <a:t> </a:t>
            </a:r>
            <a:r>
              <a:rPr lang="es-ES_tradnl" dirty="0" err="1" smtClean="0">
                <a:latin typeface="Helvetica Neue LT Std 55 Roman" charset="0"/>
                <a:ea typeface="Helvetica Neue LT Std 55 Roman" charset="0"/>
                <a:cs typeface="Helvetica Neue LT Std 55 Roman" charset="0"/>
              </a:rPr>
              <a:t>the</a:t>
            </a:r>
            <a:r>
              <a:rPr lang="es-ES_tradnl" dirty="0" smtClean="0">
                <a:latin typeface="Helvetica Neue LT Std 55 Roman" charset="0"/>
                <a:ea typeface="Helvetica Neue LT Std 55 Roman" charset="0"/>
                <a:cs typeface="Helvetica Neue LT Std 55 Roman" charset="0"/>
              </a:rPr>
              <a:t> Road Nueva York, con el apoyo de </a:t>
            </a:r>
            <a:r>
              <a:rPr lang="es-ES_tradnl" dirty="0" err="1" smtClean="0">
                <a:latin typeface="Helvetica Neue LT Std 55 Roman" charset="0"/>
                <a:ea typeface="Helvetica Neue LT Std 55 Roman" charset="0"/>
                <a:cs typeface="Helvetica Neue LT Std 55 Roman" charset="0"/>
              </a:rPr>
              <a:t>Citi</a:t>
            </a:r>
            <a:r>
              <a:rPr lang="es-ES_tradnl" dirty="0" smtClean="0">
                <a:latin typeface="Helvetica Neue LT Std 55 Roman" charset="0"/>
                <a:ea typeface="Helvetica Neue LT Std 55 Roman" charset="0"/>
                <a:cs typeface="Helvetica Neue LT Std 55 Roman" charset="0"/>
              </a:rPr>
              <a:t> </a:t>
            </a:r>
            <a:r>
              <a:rPr lang="es-ES_tradnl" dirty="0" err="1" smtClean="0">
                <a:latin typeface="Helvetica Neue LT Std 55 Roman" charset="0"/>
                <a:ea typeface="Helvetica Neue LT Std 55 Roman" charset="0"/>
                <a:cs typeface="Helvetica Neue LT Std 55 Roman" charset="0"/>
              </a:rPr>
              <a:t>Community</a:t>
            </a:r>
            <a:r>
              <a:rPr lang="es-ES_tradnl" dirty="0" smtClean="0">
                <a:latin typeface="Helvetica Neue LT Std 55 Roman" charset="0"/>
                <a:ea typeface="Helvetica Neue LT Std 55 Roman" charset="0"/>
                <a:cs typeface="Helvetica Neue LT Std 55 Roman" charset="0"/>
              </a:rPr>
              <a:t> </a:t>
            </a:r>
            <a:r>
              <a:rPr lang="es-ES_tradnl" dirty="0" err="1" smtClean="0">
                <a:latin typeface="Helvetica Neue LT Std 55 Roman" charset="0"/>
                <a:ea typeface="Helvetica Neue LT Std 55 Roman" charset="0"/>
                <a:cs typeface="Helvetica Neue LT Std 55 Roman" charset="0"/>
              </a:rPr>
              <a:t>Development</a:t>
            </a:r>
            <a:r>
              <a:rPr lang="es-ES_tradnl" dirty="0" smtClean="0">
                <a:latin typeface="Helvetica Neue LT Std 55 Roman" charset="0"/>
                <a:ea typeface="Helvetica Neue LT Std 55 Roman" charset="0"/>
                <a:cs typeface="Helvetica Neue LT Std 55 Roman" charset="0"/>
              </a:rPr>
              <a:t> para integrar herramientas de empoderamiento financiero y capacitación en el proceso de desarrollo de las cooperativas.</a:t>
            </a:r>
            <a:endParaRPr lang="es-ES_tradnl" dirty="0">
              <a:effectLst/>
              <a:latin typeface="Helvetica Neue LT Std 55 Roman" charset="0"/>
              <a:ea typeface="Helvetica Neue LT Std 55 Roman" charset="0"/>
              <a:cs typeface="Helvetica Neue LT Std 55 Roman" charset="0"/>
            </a:endParaRPr>
          </a:p>
        </p:txBody>
      </p:sp>
      <p:cxnSp>
        <p:nvCxnSpPr>
          <p:cNvPr id="12" name="Straight Connector 11"/>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extLst>
      <p:ext uri="{BB962C8B-B14F-4D97-AF65-F5344CB8AC3E}">
        <p14:creationId xmlns:p14="http://schemas.microsoft.com/office/powerpoint/2010/main" val="3019000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2"/>
          <p:cNvSpPr>
            <a:spLocks noGrp="1"/>
          </p:cNvSpPr>
          <p:nvPr>
            <p:ph idx="4294967295"/>
          </p:nvPr>
        </p:nvSpPr>
        <p:spPr>
          <a:xfrm>
            <a:off x="428803" y="1905000"/>
            <a:ext cx="8229600" cy="2743200"/>
          </a:xfrm>
          <a:prstGeom prst="rect">
            <a:avLst/>
          </a:prstGeom>
        </p:spPr>
        <p:txBody>
          <a:bodyPr/>
          <a:lstStyle/>
          <a:p>
            <a:pPr marL="282575" indent="-282575">
              <a:lnSpc>
                <a:spcPct val="80000"/>
              </a:lnSpc>
              <a:spcBef>
                <a:spcPct val="0"/>
              </a:spcBef>
            </a:pPr>
            <a:r>
              <a:rPr lang="es-ES_tradnl" sz="2000" b="1" dirty="0">
                <a:latin typeface="Helvetica Neue LT Std 55 Roman" charset="0"/>
                <a:ea typeface="Helvetica Neue LT Std 55 Roman" charset="0"/>
                <a:cs typeface="Helvetica Neue LT Std 55 Roman" charset="0"/>
              </a:rPr>
              <a:t>Gana intereses, </a:t>
            </a:r>
            <a:r>
              <a:rPr lang="es-ES_tradnl" sz="2000" dirty="0">
                <a:latin typeface="Helvetica Neue LT Std 55 Roman" charset="0"/>
                <a:ea typeface="Helvetica Neue LT Std 55 Roman" charset="0"/>
                <a:cs typeface="Helvetica Neue LT Std 55 Roman" charset="0"/>
              </a:rPr>
              <a:t>fondos fácilmente disponibles.</a:t>
            </a:r>
          </a:p>
          <a:p>
            <a:pPr marL="282575" indent="-282575">
              <a:lnSpc>
                <a:spcPct val="80000"/>
              </a:lnSpc>
              <a:spcBef>
                <a:spcPct val="0"/>
              </a:spcBef>
              <a:buNone/>
            </a:pPr>
            <a:endParaRPr lang="es-ES_tradnl" sz="2000" dirty="0">
              <a:latin typeface="Helvetica Neue LT Std 55 Roman" charset="0"/>
              <a:ea typeface="Helvetica Neue LT Std 55 Roman" charset="0"/>
              <a:cs typeface="Helvetica Neue LT Std 55 Roman" charset="0"/>
            </a:endParaRPr>
          </a:p>
          <a:p>
            <a:pPr marL="282575" indent="-282575">
              <a:lnSpc>
                <a:spcPct val="80000"/>
              </a:lnSpc>
              <a:spcBef>
                <a:spcPct val="0"/>
              </a:spcBef>
            </a:pPr>
            <a:r>
              <a:rPr lang="es-ES_tradnl" sz="2000" b="1" dirty="0">
                <a:latin typeface="Helvetica Neue LT Std 55 Roman" charset="0"/>
                <a:ea typeface="Helvetica Neue LT Std 55 Roman" charset="0"/>
                <a:cs typeface="Helvetica Neue LT Std 55 Roman" charset="0"/>
              </a:rPr>
              <a:t>Sueldos pueden ser depositados directamente en la cuenta electrónicamente.</a:t>
            </a:r>
          </a:p>
          <a:p>
            <a:pPr marL="282575" indent="-282575">
              <a:lnSpc>
                <a:spcPct val="80000"/>
              </a:lnSpc>
              <a:spcBef>
                <a:spcPct val="0"/>
              </a:spcBef>
              <a:buNone/>
            </a:pPr>
            <a:endParaRPr lang="es-ES_tradnl" sz="2000" dirty="0">
              <a:latin typeface="Helvetica Neue LT Std 55 Roman" charset="0"/>
              <a:ea typeface="Helvetica Neue LT Std 55 Roman" charset="0"/>
              <a:cs typeface="Helvetica Neue LT Std 55 Roman" charset="0"/>
            </a:endParaRPr>
          </a:p>
          <a:p>
            <a:pPr marL="282575" indent="-282575">
              <a:lnSpc>
                <a:spcPct val="80000"/>
              </a:lnSpc>
              <a:spcBef>
                <a:spcPct val="0"/>
              </a:spcBef>
            </a:pPr>
            <a:r>
              <a:rPr lang="es-ES_tradnl" sz="2000" b="1" dirty="0">
                <a:latin typeface="Helvetica Neue LT Std 55 Roman" charset="0"/>
                <a:ea typeface="Helvetica Neue LT Std 55 Roman" charset="0"/>
                <a:cs typeface="Helvetica Neue LT Std 55 Roman" charset="0"/>
              </a:rPr>
              <a:t>Ordene ahorro regular con transferencias automáticas </a:t>
            </a:r>
            <a:r>
              <a:rPr lang="es-ES_tradnl" sz="2000" dirty="0">
                <a:latin typeface="Helvetica Neue LT Std 55 Roman" charset="0"/>
                <a:ea typeface="Helvetica Neue LT Std 55 Roman" charset="0"/>
                <a:cs typeface="Helvetica Neue LT Std 55 Roman" charset="0"/>
              </a:rPr>
              <a:t>de la cuenta corriente, ahorros, o su nómina de pago.</a:t>
            </a:r>
          </a:p>
          <a:p>
            <a:pPr marL="282575" indent="-282575">
              <a:lnSpc>
                <a:spcPct val="80000"/>
              </a:lnSpc>
              <a:spcBef>
                <a:spcPct val="0"/>
              </a:spcBef>
            </a:pPr>
            <a:endParaRPr lang="es-ES_tradnl" sz="2000" dirty="0">
              <a:latin typeface="Helvetica Neue LT Std 55 Roman" charset="0"/>
              <a:ea typeface="Helvetica Neue LT Std 55 Roman" charset="0"/>
              <a:cs typeface="Helvetica Neue LT Std 55 Roman" charset="0"/>
            </a:endParaRPr>
          </a:p>
          <a:p>
            <a:pPr marL="282575" indent="-282575">
              <a:lnSpc>
                <a:spcPct val="80000"/>
              </a:lnSpc>
              <a:spcBef>
                <a:spcPct val="0"/>
              </a:spcBef>
            </a:pPr>
            <a:r>
              <a:rPr lang="es-ES_tradnl" sz="2000" b="1" dirty="0">
                <a:latin typeface="Helvetica Neue LT Std 55 Roman" charset="0"/>
                <a:ea typeface="Helvetica Neue LT Std 55 Roman" charset="0"/>
                <a:cs typeface="Helvetica Neue LT Std 55 Roman" charset="0"/>
              </a:rPr>
              <a:t>Características a menudo incluyen Tarjeta de Cajero Automático o Tarjeta de Débito.</a:t>
            </a:r>
          </a:p>
        </p:txBody>
      </p:sp>
      <p:pic>
        <p:nvPicPr>
          <p:cNvPr id="6"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5"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8" name="Picture 7"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9" name="Picture 8"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0" name="Rectangle 9"/>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err="1">
                <a:solidFill>
                  <a:srgbClr val="284B23"/>
                </a:solidFill>
                <a:latin typeface="Helvetica Neue LT Std 75" charset="0"/>
                <a:ea typeface="Helvetica Neue LT Std 75" charset="0"/>
                <a:cs typeface="Helvetica Neue LT Std 75" charset="0"/>
              </a:rPr>
              <a:t>Cuenta</a:t>
            </a:r>
            <a:r>
              <a:rPr lang="en-US" sz="2800" b="1" dirty="0">
                <a:solidFill>
                  <a:srgbClr val="284B23"/>
                </a:solidFill>
                <a:latin typeface="Helvetica Neue LT Std 75" charset="0"/>
                <a:ea typeface="Helvetica Neue LT Std 75" charset="0"/>
                <a:cs typeface="Helvetica Neue LT Std 75" charset="0"/>
              </a:rPr>
              <a:t> de </a:t>
            </a:r>
            <a:r>
              <a:rPr lang="en-US" sz="2800" b="1" dirty="0" err="1">
                <a:solidFill>
                  <a:srgbClr val="284B23"/>
                </a:solidFill>
                <a:latin typeface="Helvetica Neue LT Std 75" charset="0"/>
                <a:ea typeface="Helvetica Neue LT Std 75" charset="0"/>
                <a:cs typeface="Helvetica Neue LT Std 75" charset="0"/>
              </a:rPr>
              <a:t>Ahorros</a:t>
            </a:r>
            <a:endParaRPr lang="en-US" sz="2800" b="1" kern="0" dirty="0">
              <a:solidFill>
                <a:srgbClr val="284B23"/>
              </a:solidFill>
              <a:latin typeface="Helvetica Neue LT Std 55 Roman" charset="0"/>
              <a:ea typeface="Helvetica Neue LT Std 55 Roman" charset="0"/>
              <a:cs typeface="Helvetica Neue LT Std 55 Roman" charset="0"/>
            </a:endParaRPr>
          </a:p>
        </p:txBody>
      </p:sp>
      <p:sp>
        <p:nvSpPr>
          <p:cNvPr id="12" name="Rectangle 11"/>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4" name="Straight Connector 13"/>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5"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10"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1" name="Rectangle 10"/>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err="1">
                <a:solidFill>
                  <a:srgbClr val="284B23"/>
                </a:solidFill>
                <a:latin typeface="Helvetica Neue LT Std 75" charset="0"/>
                <a:ea typeface="Helvetica Neue LT Std 75" charset="0"/>
                <a:cs typeface="Helvetica Neue LT Std 75" charset="0"/>
              </a:rPr>
              <a:t>Ahorros</a:t>
            </a:r>
            <a:r>
              <a:rPr lang="en-US" sz="2800" b="1" dirty="0">
                <a:solidFill>
                  <a:srgbClr val="284B23"/>
                </a:solidFill>
                <a:latin typeface="Helvetica Neue LT Std 75" charset="0"/>
                <a:ea typeface="Helvetica Neue LT Std 75" charset="0"/>
                <a:cs typeface="Helvetica Neue LT Std 75" charset="0"/>
              </a:rPr>
              <a:t> vs. </a:t>
            </a:r>
            <a:r>
              <a:rPr lang="en-US" sz="2800" b="1" dirty="0" err="1">
                <a:solidFill>
                  <a:srgbClr val="284B23"/>
                </a:solidFill>
                <a:latin typeface="Helvetica Neue LT Std 75" charset="0"/>
                <a:ea typeface="Helvetica Neue LT Std 75" charset="0"/>
                <a:cs typeface="Helvetica Neue LT Std 75" charset="0"/>
              </a:rPr>
              <a:t>Inversiones</a:t>
            </a:r>
            <a:endParaRPr lang="en-US" sz="2800" b="1" kern="0" dirty="0">
              <a:solidFill>
                <a:srgbClr val="284B23"/>
              </a:solidFill>
              <a:latin typeface="Helvetica Neue LT Std 55 Roman" charset="0"/>
              <a:ea typeface="Helvetica Neue LT Std 55 Roman" charset="0"/>
              <a:cs typeface="Helvetica Neue LT Std 55 Roman" charset="0"/>
            </a:endParaRPr>
          </a:p>
        </p:txBody>
      </p:sp>
      <p:sp>
        <p:nvSpPr>
          <p:cNvPr id="13" name="Rectangle 12"/>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5" name="Straight Connector 14"/>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7" name="Title 1"/>
          <p:cNvSpPr txBox="1">
            <a:spLocks/>
          </p:cNvSpPr>
          <p:nvPr/>
        </p:nvSpPr>
        <p:spPr bwMode="auto">
          <a:xfrm>
            <a:off x="428803" y="1498919"/>
            <a:ext cx="83341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dirty="0" err="1" smtClean="0">
                <a:solidFill>
                  <a:schemeClr val="tx1"/>
                </a:solidFill>
                <a:latin typeface="Helvetica Neue LT Std 55 Roman" charset="0"/>
                <a:ea typeface="Helvetica Neue LT Std 55 Roman" charset="0"/>
                <a:cs typeface="Helvetica Neue LT Std 55 Roman" charset="0"/>
              </a:rPr>
              <a:t>Ahorros</a:t>
            </a:r>
            <a:endParaRPr lang="en-US" sz="2400" b="1" dirty="0">
              <a:solidFill>
                <a:srgbClr val="000000"/>
              </a:solidFill>
              <a:latin typeface="Helvetica Neue LT Std 55 Roman" charset="0"/>
              <a:ea typeface="Helvetica Neue LT Std 55 Roman" charset="0"/>
              <a:cs typeface="Helvetica Neue LT Std 55 Roman" charset="0"/>
            </a:endParaRPr>
          </a:p>
        </p:txBody>
      </p:sp>
      <p:sp>
        <p:nvSpPr>
          <p:cNvPr id="18" name="Content Placeholder 2"/>
          <p:cNvSpPr txBox="1">
            <a:spLocks/>
          </p:cNvSpPr>
          <p:nvPr/>
        </p:nvSpPr>
        <p:spPr bwMode="auto">
          <a:xfrm>
            <a:off x="-10886" y="2362201"/>
            <a:ext cx="7495997"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buFontTx/>
              <a:buChar char="•"/>
            </a:pPr>
            <a:r>
              <a:rPr lang="es-ES_tradnl" sz="2000" dirty="0">
                <a:latin typeface="Helvetica Neue LT Std 55 Roman" charset="0"/>
                <a:ea typeface="Helvetica Neue LT Std 55 Roman" charset="0"/>
                <a:cs typeface="Helvetica Neue LT Std 55 Roman" charset="0"/>
              </a:rPr>
              <a:t>Fondos apartados para necesidades a corto plazo (usualmente definido como un año o menos).</a:t>
            </a:r>
          </a:p>
        </p:txBody>
      </p:sp>
      <p:sp>
        <p:nvSpPr>
          <p:cNvPr id="19" name="Title 1"/>
          <p:cNvSpPr txBox="1">
            <a:spLocks/>
          </p:cNvSpPr>
          <p:nvPr/>
        </p:nvSpPr>
        <p:spPr bwMode="auto">
          <a:xfrm>
            <a:off x="428803" y="3311378"/>
            <a:ext cx="83341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400" b="1" dirty="0" smtClean="0">
                <a:solidFill>
                  <a:schemeClr val="tx1"/>
                </a:solidFill>
                <a:latin typeface="Helvetica Neue LT Std 55 Roman" charset="0"/>
                <a:ea typeface="Helvetica Neue LT Std 55 Roman" charset="0"/>
                <a:cs typeface="Helvetica Neue LT Std 55 Roman" charset="0"/>
              </a:rPr>
              <a:t>Inversiones son a largo plazo</a:t>
            </a:r>
            <a:endParaRPr lang="es-ES_tradnl" sz="2400" b="1" dirty="0">
              <a:solidFill>
                <a:srgbClr val="000000"/>
              </a:solidFill>
              <a:latin typeface="Helvetica Neue LT Std 55 Roman" charset="0"/>
              <a:ea typeface="Helvetica Neue LT Std 55 Roman" charset="0"/>
              <a:cs typeface="Helvetica Neue LT Std 55 Roman" charset="0"/>
            </a:endParaRPr>
          </a:p>
        </p:txBody>
      </p:sp>
      <p:sp>
        <p:nvSpPr>
          <p:cNvPr id="20" name="Content Placeholder 2"/>
          <p:cNvSpPr txBox="1">
            <a:spLocks/>
          </p:cNvSpPr>
          <p:nvPr/>
        </p:nvSpPr>
        <p:spPr bwMode="auto">
          <a:xfrm>
            <a:off x="-10886" y="4174660"/>
            <a:ext cx="7495997" cy="26833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buFontTx/>
              <a:buChar char="•"/>
            </a:pPr>
            <a:r>
              <a:rPr lang="es-ES_tradnl" sz="2000" i="1" dirty="0">
                <a:latin typeface="Helvetica Neue LT Std 55 Roman" charset="0"/>
                <a:ea typeface="Helvetica Neue LT Std 55 Roman" charset="0"/>
                <a:cs typeface="Helvetica Neue LT Std 55 Roman" charset="0"/>
              </a:rPr>
              <a:t>Bienes adquiridos para ingreso futuro </a:t>
            </a:r>
            <a:r>
              <a:rPr lang="es-ES_tradnl" sz="2000" dirty="0">
                <a:latin typeface="Helvetica Neue LT Std 55 Roman" charset="0"/>
                <a:ea typeface="Helvetica Neue LT Std 55 Roman" charset="0"/>
                <a:cs typeface="Helvetica Neue LT Std 55 Roman" charset="0"/>
              </a:rPr>
              <a:t>o beneficio.</a:t>
            </a:r>
          </a:p>
          <a:p>
            <a:pPr lvl="1">
              <a:buFontTx/>
              <a:buChar char="•"/>
            </a:pPr>
            <a:r>
              <a:rPr lang="es-ES_tradnl" sz="2000" dirty="0">
                <a:latin typeface="Helvetica Neue LT Std 55 Roman" charset="0"/>
                <a:ea typeface="Helvetica Neue LT Std 55 Roman" charset="0"/>
                <a:cs typeface="Helvetica Neue LT Std 55 Roman" charset="0"/>
              </a:rPr>
              <a:t>Aumenta por generar ingreso (intereses o dividendos). </a:t>
            </a:r>
          </a:p>
          <a:p>
            <a:pPr lvl="1">
              <a:buFontTx/>
              <a:buChar char="•"/>
            </a:pPr>
            <a:r>
              <a:rPr lang="es-ES_tradnl" sz="2000" dirty="0">
                <a:latin typeface="Helvetica Neue LT Std 55 Roman" charset="0"/>
                <a:ea typeface="Helvetica Neue LT Std 55 Roman" charset="0"/>
                <a:cs typeface="Helvetica Neue LT Std 55 Roman" charset="0"/>
              </a:rPr>
              <a:t>Crece porque se aprecia en valor.</a:t>
            </a:r>
          </a:p>
          <a:p>
            <a:pPr lvl="1">
              <a:buFontTx/>
              <a:buChar char="•"/>
            </a:pPr>
            <a:r>
              <a:rPr lang="es-ES_tradnl" sz="2000" dirty="0">
                <a:latin typeface="Helvetica Neue LT Std 55 Roman" charset="0"/>
                <a:ea typeface="Helvetica Neue LT Std 55 Roman" charset="0"/>
                <a:cs typeface="Helvetica Neue LT Std 55 Roman" charset="0"/>
              </a:rPr>
              <a:t>Ingreso ganado y apreciación en valor </a:t>
            </a:r>
            <a:r>
              <a:rPr lang="es-ES_tradnl" sz="2000" i="1" dirty="0">
                <a:latin typeface="Helvetica Neue LT Std 55 Roman" charset="0"/>
                <a:ea typeface="Helvetica Neue LT Std 55 Roman" charset="0"/>
                <a:cs typeface="Helvetica Neue LT Std 55 Roman" charset="0"/>
              </a:rPr>
              <a:t>aumenta las riquezas.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20" name="Picture 5"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21"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22" name="Picture 21"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23" name="Rectangle 22"/>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err="1">
                <a:solidFill>
                  <a:srgbClr val="284B23"/>
                </a:solidFill>
                <a:latin typeface="Helvetica Neue LT Std 75" charset="0"/>
                <a:ea typeface="Helvetica Neue LT Std 75" charset="0"/>
                <a:cs typeface="Helvetica Neue LT Std 75" charset="0"/>
              </a:rPr>
              <a:t>Ahorros</a:t>
            </a:r>
            <a:r>
              <a:rPr lang="en-US" sz="2800" b="1" dirty="0">
                <a:solidFill>
                  <a:srgbClr val="284B23"/>
                </a:solidFill>
                <a:latin typeface="Helvetica Neue LT Std 75" charset="0"/>
                <a:ea typeface="Helvetica Neue LT Std 75" charset="0"/>
                <a:cs typeface="Helvetica Neue LT Std 75" charset="0"/>
              </a:rPr>
              <a:t> vs. </a:t>
            </a:r>
            <a:r>
              <a:rPr lang="en-US" sz="2800" b="1" dirty="0" err="1">
                <a:solidFill>
                  <a:srgbClr val="284B23"/>
                </a:solidFill>
                <a:latin typeface="Helvetica Neue LT Std 75" charset="0"/>
                <a:ea typeface="Helvetica Neue LT Std 75" charset="0"/>
                <a:cs typeface="Helvetica Neue LT Std 75" charset="0"/>
              </a:rPr>
              <a:t>Inversiones</a:t>
            </a:r>
            <a:endParaRPr lang="en-US" sz="2800" b="1" kern="0" dirty="0">
              <a:solidFill>
                <a:srgbClr val="284B23"/>
              </a:solidFill>
              <a:latin typeface="Helvetica Neue LT Std 55 Roman" charset="0"/>
              <a:ea typeface="Helvetica Neue LT Std 55 Roman" charset="0"/>
              <a:cs typeface="Helvetica Neue LT Std 55 Roman" charset="0"/>
            </a:endParaRPr>
          </a:p>
        </p:txBody>
      </p:sp>
      <p:sp>
        <p:nvSpPr>
          <p:cNvPr id="25" name="Rectangle 24"/>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27" name="Straight Connector 26"/>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29" name="Content Placeholder 2"/>
          <p:cNvSpPr txBox="1">
            <a:spLocks/>
          </p:cNvSpPr>
          <p:nvPr/>
        </p:nvSpPr>
        <p:spPr bwMode="auto">
          <a:xfrm>
            <a:off x="304800" y="1905000"/>
            <a:ext cx="8229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7663" lvl="1" indent="-233363">
              <a:buFontTx/>
              <a:buChar char="•"/>
            </a:pPr>
            <a:r>
              <a:rPr lang="es-ES_tradnl" sz="2000" b="1" dirty="0">
                <a:latin typeface="Helvetica Neue LT Std 55 Roman" charset="0"/>
                <a:ea typeface="Helvetica Neue LT Std 55 Roman" charset="0"/>
                <a:cs typeface="Helvetica Neue LT Std 55 Roman" charset="0"/>
              </a:rPr>
              <a:t>Ahorros líquido fácilmente disponibles en efectivo </a:t>
            </a:r>
            <a:r>
              <a:rPr lang="es-ES_tradnl" sz="2000" dirty="0">
                <a:latin typeface="Helvetica Neue LT Std 55 Roman" charset="0"/>
                <a:ea typeface="Helvetica Neue LT Std 55 Roman" charset="0"/>
                <a:cs typeface="Helvetica Neue LT Std 55 Roman" charset="0"/>
              </a:rPr>
              <a:t>sin intención de ser inversiones a largo plazo.</a:t>
            </a:r>
          </a:p>
          <a:p>
            <a:pPr marL="347663" lvl="1" indent="-233363">
              <a:buNone/>
            </a:pPr>
            <a:endParaRPr lang="es-ES_tradnl" sz="2000" dirty="0">
              <a:latin typeface="Helvetica Neue LT Std 55 Roman" charset="0"/>
              <a:ea typeface="Helvetica Neue LT Std 55 Roman" charset="0"/>
              <a:cs typeface="Helvetica Neue LT Std 55 Roman" charset="0"/>
            </a:endParaRPr>
          </a:p>
          <a:p>
            <a:pPr marL="347663" lvl="1" indent="-233363">
              <a:buFontTx/>
              <a:buChar char="•"/>
            </a:pPr>
            <a:r>
              <a:rPr lang="es-ES_tradnl" sz="2000" b="1" dirty="0">
                <a:latin typeface="Helvetica Neue LT Std 55 Roman" charset="0"/>
                <a:ea typeface="Helvetica Neue LT Std 55 Roman" charset="0"/>
                <a:cs typeface="Helvetica Neue LT Std 55 Roman" charset="0"/>
              </a:rPr>
              <a:t>Ahorros no Líquido – “ahorros forzado” </a:t>
            </a:r>
            <a:r>
              <a:rPr lang="es-ES_tradnl" sz="2000" dirty="0">
                <a:latin typeface="Helvetica Neue LT Std 55 Roman" charset="0"/>
                <a:ea typeface="Helvetica Neue LT Std 55 Roman" charset="0"/>
                <a:cs typeface="Helvetica Neue LT Std 55 Roman" charset="0"/>
              </a:rPr>
              <a:t>por ejemplo, mayor contribución al impuesto sobre la renta para obtener un retorno más grande.</a:t>
            </a:r>
          </a:p>
          <a:p>
            <a:pPr marL="1147762" lvl="3" indent="-342900">
              <a:buFont typeface="Courier New" charset="0"/>
              <a:buChar char="o"/>
            </a:pPr>
            <a:r>
              <a:rPr lang="es-ES_tradnl" dirty="0">
                <a:latin typeface="Helvetica Neue LT Std 55 Roman" charset="0"/>
                <a:ea typeface="Helvetica Neue LT Std 55 Roman" charset="0"/>
                <a:cs typeface="Helvetica Neue LT Std 55 Roman" charset="0"/>
              </a:rPr>
              <a:t>Afecta el flujo de efectivo, puede impactar su habilidad para manejar fondos.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Content Placeholder 2"/>
          <p:cNvSpPr>
            <a:spLocks noGrp="1"/>
          </p:cNvSpPr>
          <p:nvPr>
            <p:ph idx="4294967295"/>
          </p:nvPr>
        </p:nvSpPr>
        <p:spPr>
          <a:xfrm>
            <a:off x="428803" y="1905000"/>
            <a:ext cx="8229600" cy="4800600"/>
          </a:xfrm>
          <a:prstGeom prst="rect">
            <a:avLst/>
          </a:prstGeom>
        </p:spPr>
        <p:txBody>
          <a:bodyPr/>
          <a:lstStyle/>
          <a:p>
            <a:pPr>
              <a:lnSpc>
                <a:spcPct val="120000"/>
              </a:lnSpc>
              <a:buNone/>
            </a:pPr>
            <a:r>
              <a:rPr lang="es-ES_tradnl" sz="1900" dirty="0">
                <a:latin typeface="Helvetica Neue LT Std 75" charset="0"/>
                <a:ea typeface="Helvetica Neue LT Std 75" charset="0"/>
                <a:cs typeface="Helvetica Neue LT Std 75" charset="0"/>
              </a:rPr>
              <a:t>COMENZANDO A AHORRAR </a:t>
            </a:r>
            <a:r>
              <a:rPr lang="es-ES_tradnl" sz="1900" dirty="0" smtClean="0">
                <a:latin typeface="Helvetica Neue LT Std 75" charset="0"/>
                <a:ea typeface="Helvetica Neue LT Std 75" charset="0"/>
                <a:cs typeface="Helvetica Neue LT Std 75" charset="0"/>
              </a:rPr>
              <a:t>TEMPRANO - Asume </a:t>
            </a:r>
            <a:r>
              <a:rPr lang="es-ES_tradnl" sz="1900" dirty="0">
                <a:latin typeface="Helvetica Neue LT Std 75" charset="0"/>
                <a:ea typeface="Helvetica Neue LT Std 75" charset="0"/>
                <a:cs typeface="Helvetica Neue LT Std 75" charset="0"/>
              </a:rPr>
              <a:t>un retorno de 3%</a:t>
            </a:r>
          </a:p>
          <a:p>
            <a:pPr eaLnBrk="1" hangingPunct="1">
              <a:lnSpc>
                <a:spcPct val="80000"/>
              </a:lnSpc>
              <a:buFontTx/>
              <a:buNone/>
            </a:pPr>
            <a:endParaRPr lang="en-US" sz="2000" dirty="0" smtClean="0">
              <a:latin typeface="Helvetica Neue LT Std 55 Roman" charset="0"/>
              <a:ea typeface="Helvetica Neue LT Std 55 Roman" charset="0"/>
              <a:cs typeface="Helvetica Neue LT Std 55 Roman" charset="0"/>
            </a:endParaRPr>
          </a:p>
          <a:p>
            <a:pPr>
              <a:lnSpc>
                <a:spcPct val="120000"/>
              </a:lnSpc>
            </a:pPr>
            <a:r>
              <a:rPr lang="es-ES_tradnl" sz="2000" dirty="0">
                <a:latin typeface="Helvetica Neue LT Std 55 Roman" charset="0"/>
                <a:ea typeface="Helvetica Neue LT Std 55 Roman" charset="0"/>
                <a:cs typeface="Helvetica Neue LT Std 55 Roman" charset="0"/>
              </a:rPr>
              <a:t>El siguiente ejemplo muestra que diferencia puede hacer comenzar a ahorrar temprano.</a:t>
            </a:r>
          </a:p>
          <a:p>
            <a:pPr marL="0" indent="0">
              <a:lnSpc>
                <a:spcPct val="120000"/>
              </a:lnSpc>
              <a:buNone/>
            </a:pPr>
            <a:r>
              <a:rPr lang="es-ES_tradnl" sz="1200" i="1" dirty="0">
                <a:latin typeface="Helvetica Neue LT Std 55 Roman" charset="0"/>
                <a:ea typeface="Helvetica Neue LT Std 55 Roman" charset="0"/>
                <a:cs typeface="Helvetica Neue LT Std 55 Roman" charset="0"/>
              </a:rPr>
              <a:t>En este caso, tenemos al estudiante Julio comenzando a ahorrar a la edad de 16 años. Para el momento que Julio cumpla 25 años de edad, él habrá ahorrado $10,000. Si él nunca pone más de su dinero en la cuenta, a una tasa de interés de 3% al año, Julio tendrá $38,517.33 en su cuenta para el momento que él tenga 50 años. En otras palabras, por su aporte de $10,000, él ha obtenido un retorno de $28,517.33. </a:t>
            </a:r>
          </a:p>
          <a:p>
            <a:pPr>
              <a:lnSpc>
                <a:spcPct val="120000"/>
              </a:lnSpc>
              <a:buNone/>
            </a:pPr>
            <a:endParaRPr lang="es-ES_tradnl" sz="2000" dirty="0">
              <a:latin typeface="Helvetica Neue LT Std 55 Roman" charset="0"/>
              <a:ea typeface="Helvetica Neue LT Std 55 Roman" charset="0"/>
              <a:cs typeface="Helvetica Neue LT Std 55 Roman" charset="0"/>
            </a:endParaRPr>
          </a:p>
          <a:p>
            <a:pPr>
              <a:lnSpc>
                <a:spcPct val="120000"/>
              </a:lnSpc>
            </a:pPr>
            <a:r>
              <a:rPr lang="es-ES_tradnl" sz="2000" dirty="0">
                <a:latin typeface="Helvetica Neue LT Std 55 Roman" charset="0"/>
                <a:ea typeface="Helvetica Neue LT Std 55 Roman" charset="0"/>
                <a:cs typeface="Helvetica Neue LT Std 55 Roman" charset="0"/>
              </a:rPr>
              <a:t>Compare que le pasa a </a:t>
            </a:r>
            <a:r>
              <a:rPr lang="es-ES_tradnl" sz="2000" dirty="0" err="1">
                <a:latin typeface="Helvetica Neue LT Std 55 Roman" charset="0"/>
                <a:ea typeface="Helvetica Neue LT Std 55 Roman" charset="0"/>
                <a:cs typeface="Helvetica Neue LT Std 55 Roman" charset="0"/>
              </a:rPr>
              <a:t>Mei</a:t>
            </a:r>
            <a:r>
              <a:rPr lang="es-ES_tradnl" sz="2000" dirty="0">
                <a:latin typeface="Helvetica Neue LT Std 55 Roman" charset="0"/>
                <a:ea typeface="Helvetica Neue LT Std 55 Roman" charset="0"/>
                <a:cs typeface="Helvetica Neue LT Std 55 Roman" charset="0"/>
              </a:rPr>
              <a:t> quien no comienza a ahorrar hasta que ella tiene 26 años de edad.</a:t>
            </a:r>
            <a:endParaRPr lang="es-ES_tradnl" sz="1200" dirty="0">
              <a:latin typeface="Helvetica Neue LT Std 55 Roman" charset="0"/>
              <a:ea typeface="Helvetica Neue LT Std 55 Roman" charset="0"/>
              <a:cs typeface="Helvetica Neue LT Std 55 Roman" charset="0"/>
            </a:endParaRPr>
          </a:p>
          <a:p>
            <a:pPr marL="0" indent="0">
              <a:lnSpc>
                <a:spcPct val="120000"/>
              </a:lnSpc>
              <a:buNone/>
            </a:pPr>
            <a:r>
              <a:rPr lang="es-ES_tradnl" sz="1200" i="1" dirty="0">
                <a:latin typeface="Helvetica Neue LT Std 55 Roman" charset="0"/>
                <a:ea typeface="Helvetica Neue LT Std 55 Roman" charset="0"/>
                <a:cs typeface="Helvetica Neue LT Std 55 Roman" charset="0"/>
              </a:rPr>
              <a:t>Asuma que </a:t>
            </a:r>
            <a:r>
              <a:rPr lang="es-ES_tradnl" sz="1200" i="1" dirty="0" err="1">
                <a:latin typeface="Helvetica Neue LT Std 55 Roman" charset="0"/>
                <a:ea typeface="Helvetica Neue LT Std 55 Roman" charset="0"/>
                <a:cs typeface="Helvetica Neue LT Std 55 Roman" charset="0"/>
              </a:rPr>
              <a:t>Mei</a:t>
            </a:r>
            <a:r>
              <a:rPr lang="es-ES_tradnl" sz="1200" i="1" dirty="0">
                <a:latin typeface="Helvetica Neue LT Std 55 Roman" charset="0"/>
                <a:ea typeface="Helvetica Neue LT Std 55 Roman" charset="0"/>
                <a:cs typeface="Helvetica Neue LT Std 55 Roman" charset="0"/>
              </a:rPr>
              <a:t> ahorra $1,000 al año por 25 años, a una tasa de interés de 3%, para el momento que </a:t>
            </a:r>
            <a:r>
              <a:rPr lang="es-ES_tradnl" sz="1200" i="1" dirty="0" err="1">
                <a:latin typeface="Helvetica Neue LT Std 55 Roman" charset="0"/>
                <a:ea typeface="Helvetica Neue LT Std 55 Roman" charset="0"/>
                <a:cs typeface="Helvetica Neue LT Std 55 Roman" charset="0"/>
              </a:rPr>
              <a:t>Mei</a:t>
            </a:r>
            <a:r>
              <a:rPr lang="es-ES_tradnl" sz="1200" i="1" dirty="0">
                <a:latin typeface="Helvetica Neue LT Std 55 Roman" charset="0"/>
                <a:ea typeface="Helvetica Neue LT Std 55 Roman" charset="0"/>
                <a:cs typeface="Helvetica Neue LT Std 55 Roman" charset="0"/>
              </a:rPr>
              <a:t> tenga 50 años de edad, ella habrá aportado $25,000 para tener $36,323.01 en la cuenta. Su retorno en su aporte inicial de $25,000 es solo de $11,323.01.  En otras palabras, </a:t>
            </a:r>
            <a:r>
              <a:rPr lang="es-ES_tradnl" sz="1200" i="1" dirty="0" err="1">
                <a:latin typeface="Helvetica Neue LT Std 55 Roman" charset="0"/>
                <a:ea typeface="Helvetica Neue LT Std 55 Roman" charset="0"/>
                <a:cs typeface="Helvetica Neue LT Std 55 Roman" charset="0"/>
              </a:rPr>
              <a:t>Mei</a:t>
            </a:r>
            <a:r>
              <a:rPr lang="es-ES_tradnl" sz="1200" i="1" dirty="0">
                <a:latin typeface="Helvetica Neue LT Std 55 Roman" charset="0"/>
                <a:ea typeface="Helvetica Neue LT Std 55 Roman" charset="0"/>
                <a:cs typeface="Helvetica Neue LT Std 55 Roman" charset="0"/>
              </a:rPr>
              <a:t> puso dos veces y media la cantidad con la que Julio comenzó y generó menos de la mitad de lo que Julio ganó.</a:t>
            </a:r>
          </a:p>
        </p:txBody>
      </p:sp>
      <p:pic>
        <p:nvPicPr>
          <p:cNvPr id="7"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5"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10"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1" name="Rectangle 10"/>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dirty="0">
                <a:solidFill>
                  <a:srgbClr val="284B23"/>
                </a:solidFill>
                <a:latin typeface="Helvetica Neue LT Std 75" charset="0"/>
                <a:ea typeface="Helvetica Neue LT Std 75" charset="0"/>
                <a:cs typeface="Helvetica Neue LT Std 75" charset="0"/>
              </a:rPr>
              <a:t>Tiempo – La Ventaja de Comenzar AHORA</a:t>
            </a:r>
            <a:endParaRPr lang="en-US" sz="2800" b="1" kern="0" dirty="0">
              <a:solidFill>
                <a:srgbClr val="284B23"/>
              </a:solidFill>
              <a:latin typeface="Helvetica Neue LT Std 55 Roman" charset="0"/>
              <a:ea typeface="Helvetica Neue LT Std 55 Roman" charset="0"/>
              <a:cs typeface="Helvetica Neue LT Std 55 Roman" charset="0"/>
            </a:endParaRPr>
          </a:p>
        </p:txBody>
      </p:sp>
      <p:sp>
        <p:nvSpPr>
          <p:cNvPr id="13" name="Rectangle 12"/>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5" name="Straight Connector 14"/>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9" name="Picture 15"/>
          <p:cNvPicPr>
            <a:picLocks noChangeAspect="1" noChangeArrowheads="1"/>
          </p:cNvPicPr>
          <p:nvPr/>
        </p:nvPicPr>
        <p:blipFill>
          <a:blip r:embed="rId3" cstate="print"/>
          <a:srcRect/>
          <a:stretch>
            <a:fillRect/>
          </a:stretch>
        </p:blipFill>
        <p:spPr bwMode="auto">
          <a:xfrm>
            <a:off x="533400" y="1851741"/>
            <a:ext cx="4343400" cy="4625259"/>
          </a:xfrm>
          <a:prstGeom prst="rect">
            <a:avLst/>
          </a:prstGeom>
          <a:noFill/>
          <a:ln w="9525">
            <a:noFill/>
            <a:miter lim="800000"/>
            <a:headEnd/>
            <a:tailEnd/>
          </a:ln>
        </p:spPr>
      </p:pic>
      <p:pic>
        <p:nvPicPr>
          <p:cNvPr id="19" name="Picture 9" descr="white_OFE"/>
          <p:cNvPicPr>
            <a:picLocks noChangeAspect="1" noChangeArrowheads="1"/>
          </p:cNvPicPr>
          <p:nvPr/>
        </p:nvPicPr>
        <p:blipFill>
          <a:blip r:embed="rId4" cstate="print"/>
          <a:srcRect/>
          <a:stretch>
            <a:fillRect/>
          </a:stretch>
        </p:blipFill>
        <p:spPr bwMode="auto">
          <a:xfrm>
            <a:off x="304800" y="279400"/>
            <a:ext cx="4495800" cy="558800"/>
          </a:xfrm>
          <a:prstGeom prst="rect">
            <a:avLst/>
          </a:prstGeom>
          <a:noFill/>
          <a:ln w="9525">
            <a:noFill/>
            <a:miter lim="800000"/>
            <a:headEnd/>
            <a:tailEnd/>
          </a:ln>
        </p:spPr>
      </p:pic>
      <p:pic>
        <p:nvPicPr>
          <p:cNvPr id="20" name="Picture 5" descr="white_OFE"/>
          <p:cNvPicPr>
            <a:picLocks noChangeAspect="1" noChangeArrowheads="1"/>
          </p:cNvPicPr>
          <p:nvPr/>
        </p:nvPicPr>
        <p:blipFill>
          <a:blip r:embed="rId4" cstate="print"/>
          <a:srcRect/>
          <a:stretch>
            <a:fillRect/>
          </a:stretch>
        </p:blipFill>
        <p:spPr bwMode="auto">
          <a:xfrm>
            <a:off x="304800" y="279400"/>
            <a:ext cx="4495800" cy="558800"/>
          </a:xfrm>
          <a:prstGeom prst="rect">
            <a:avLst/>
          </a:prstGeom>
          <a:noFill/>
        </p:spPr>
      </p:pic>
      <p:pic>
        <p:nvPicPr>
          <p:cNvPr id="21" name="Picture 9" descr="white_OFE"/>
          <p:cNvPicPr>
            <a:picLocks noChangeAspect="1" noChangeArrowheads="1"/>
          </p:cNvPicPr>
          <p:nvPr/>
        </p:nvPicPr>
        <p:blipFill>
          <a:blip r:embed="rId4" cstate="print"/>
          <a:srcRect/>
          <a:stretch>
            <a:fillRect/>
          </a:stretch>
        </p:blipFill>
        <p:spPr bwMode="auto">
          <a:xfrm>
            <a:off x="304800" y="279400"/>
            <a:ext cx="4495800" cy="558800"/>
          </a:xfrm>
          <a:prstGeom prst="rect">
            <a:avLst/>
          </a:prstGeom>
          <a:noFill/>
          <a:ln w="9525">
            <a:noFill/>
            <a:miter lim="800000"/>
            <a:headEnd/>
            <a:tailEnd/>
          </a:ln>
        </p:spPr>
      </p:pic>
      <p:pic>
        <p:nvPicPr>
          <p:cNvPr id="22" name="Picture 21" descr="white_OFE"/>
          <p:cNvPicPr>
            <a:picLocks noChangeAspect="1" noChangeArrowheads="1"/>
          </p:cNvPicPr>
          <p:nvPr/>
        </p:nvPicPr>
        <p:blipFill>
          <a:blip r:embed="rId4" cstate="print"/>
          <a:srcRect/>
          <a:stretch>
            <a:fillRect/>
          </a:stretch>
        </p:blipFill>
        <p:spPr bwMode="auto">
          <a:xfrm>
            <a:off x="304800" y="279400"/>
            <a:ext cx="4495800" cy="558800"/>
          </a:xfrm>
          <a:prstGeom prst="rect">
            <a:avLst/>
          </a:prstGeom>
          <a:noFill/>
          <a:ln w="9525">
            <a:noFill/>
            <a:miter lim="800000"/>
            <a:headEnd/>
            <a:tailEnd/>
          </a:ln>
        </p:spPr>
      </p:pic>
      <p:sp>
        <p:nvSpPr>
          <p:cNvPr id="23" name="Rectangle 22"/>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dirty="0" smtClean="0">
                <a:solidFill>
                  <a:srgbClr val="284B23"/>
                </a:solidFill>
                <a:latin typeface="Helvetica Neue LT Std 75" charset="0"/>
                <a:ea typeface="Helvetica Neue LT Std 75" charset="0"/>
                <a:cs typeface="Helvetica Neue LT Std 75" charset="0"/>
              </a:rPr>
              <a:t>Tiempo</a:t>
            </a:r>
            <a:r>
              <a:rPr lang="es-ES_tradnl" sz="2800" b="1" dirty="0">
                <a:solidFill>
                  <a:srgbClr val="284B23"/>
                </a:solidFill>
                <a:latin typeface="Helvetica Neue LT Std 75" charset="0"/>
                <a:ea typeface="Helvetica Neue LT Std 75" charset="0"/>
                <a:cs typeface="Helvetica Neue LT Std 75" charset="0"/>
              </a:rPr>
              <a:t> – </a:t>
            </a:r>
            <a:r>
              <a:rPr lang="es-ES_tradnl" sz="2800" b="1" dirty="0" smtClean="0">
                <a:solidFill>
                  <a:srgbClr val="284B23"/>
                </a:solidFill>
                <a:latin typeface="Helvetica Neue LT Std 75" charset="0"/>
                <a:ea typeface="Helvetica Neue LT Std 75" charset="0"/>
                <a:cs typeface="Helvetica Neue LT Std 75" charset="0"/>
              </a:rPr>
              <a:t>La </a:t>
            </a:r>
            <a:r>
              <a:rPr lang="es-ES_tradnl" sz="2800" b="1" dirty="0">
                <a:solidFill>
                  <a:srgbClr val="284B23"/>
                </a:solidFill>
                <a:latin typeface="Helvetica Neue LT Std 75" charset="0"/>
                <a:ea typeface="Helvetica Neue LT Std 75" charset="0"/>
                <a:cs typeface="Helvetica Neue LT Std 75" charset="0"/>
              </a:rPr>
              <a:t>Ventaja de Comenzar AHORA</a:t>
            </a:r>
            <a:endParaRPr lang="en-US" sz="2800" b="1" kern="0" dirty="0">
              <a:solidFill>
                <a:srgbClr val="284B23"/>
              </a:solidFill>
              <a:latin typeface="Helvetica Neue LT Std 55 Roman" charset="0"/>
              <a:ea typeface="Helvetica Neue LT Std 55 Roman" charset="0"/>
              <a:cs typeface="Helvetica Neue LT Std 55 Roman" charset="0"/>
            </a:endParaRPr>
          </a:p>
        </p:txBody>
      </p:sp>
      <p:sp>
        <p:nvSpPr>
          <p:cNvPr id="25" name="Rectangle 24"/>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white_OFE"/>
          <p:cNvPicPr>
            <a:picLocks noChangeAspect="1" noChangeArrowheads="1"/>
          </p:cNvPicPr>
          <p:nvPr/>
        </p:nvPicPr>
        <p:blipFill>
          <a:blip r:embed="rId4" cstate="print"/>
          <a:srcRect/>
          <a:stretch>
            <a:fillRect/>
          </a:stretch>
        </p:blipFill>
        <p:spPr bwMode="auto">
          <a:xfrm>
            <a:off x="533400" y="160909"/>
            <a:ext cx="1371600" cy="170481"/>
          </a:xfrm>
          <a:prstGeom prst="rect">
            <a:avLst/>
          </a:prstGeom>
          <a:noFill/>
          <a:ln w="9525">
            <a:noFill/>
            <a:miter lim="800000"/>
            <a:headEnd/>
            <a:tailEnd/>
          </a:ln>
        </p:spPr>
      </p:pic>
      <p:cxnSp>
        <p:nvCxnSpPr>
          <p:cNvPr id="27" name="Straight Connector 26"/>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3"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5"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10"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1" name="Rectangle 10"/>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err="1" smtClean="0">
                <a:solidFill>
                  <a:srgbClr val="284B23"/>
                </a:solidFill>
                <a:latin typeface="Helvetica Neue LT Std 55 Roman" charset="0"/>
                <a:ea typeface="Helvetica Neue LT Std 55 Roman" charset="0"/>
                <a:cs typeface="Helvetica Neue LT Std 55 Roman" charset="0"/>
              </a:rPr>
              <a:t>Certificado</a:t>
            </a:r>
            <a:r>
              <a:rPr lang="en-US" sz="2800" b="1" kern="0" dirty="0" smtClean="0">
                <a:solidFill>
                  <a:srgbClr val="284B23"/>
                </a:solidFill>
                <a:latin typeface="Helvetica Neue LT Std 55 Roman" charset="0"/>
                <a:ea typeface="Helvetica Neue LT Std 55 Roman" charset="0"/>
                <a:cs typeface="Helvetica Neue LT Std 55 Roman" charset="0"/>
              </a:rPr>
              <a:t> de </a:t>
            </a:r>
            <a:r>
              <a:rPr lang="en-US" sz="2800" b="1" kern="0" dirty="0" err="1" smtClean="0">
                <a:solidFill>
                  <a:srgbClr val="284B23"/>
                </a:solidFill>
                <a:latin typeface="Helvetica Neue LT Std 55 Roman" charset="0"/>
                <a:ea typeface="Helvetica Neue LT Std 55 Roman" charset="0"/>
                <a:cs typeface="Helvetica Neue LT Std 55 Roman" charset="0"/>
              </a:rPr>
              <a:t>Depósito</a:t>
            </a:r>
            <a:endParaRPr lang="en-US" sz="2800" b="1" kern="0" dirty="0">
              <a:solidFill>
                <a:srgbClr val="284B23"/>
              </a:solidFill>
              <a:latin typeface="Helvetica Neue LT Std 55 Roman" charset="0"/>
              <a:ea typeface="Helvetica Neue LT Std 55 Roman" charset="0"/>
              <a:cs typeface="Helvetica Neue LT Std 55 Roman" charset="0"/>
            </a:endParaRPr>
          </a:p>
        </p:txBody>
      </p:sp>
      <p:sp>
        <p:nvSpPr>
          <p:cNvPr id="13" name="Rectangle 12"/>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5" name="Straight Connector 14"/>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7" name="Title 1"/>
          <p:cNvSpPr txBox="1">
            <a:spLocks/>
          </p:cNvSpPr>
          <p:nvPr/>
        </p:nvSpPr>
        <p:spPr bwMode="auto">
          <a:xfrm>
            <a:off x="428803" y="1760176"/>
            <a:ext cx="83341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lnSpc>
                <a:spcPct val="80000"/>
              </a:lnSpc>
              <a:buNone/>
              <a:tabLst>
                <a:tab pos="914400" algn="l"/>
              </a:tabLst>
            </a:pPr>
            <a:r>
              <a:rPr lang="es-ES_tradnl" sz="2400" dirty="0">
                <a:latin typeface="Helvetica Neue LT Std 75" charset="0"/>
                <a:ea typeface="Helvetica Neue LT Std 75" charset="0"/>
                <a:cs typeface="Helvetica Neue LT Std 75" charset="0"/>
              </a:rPr>
              <a:t>Certificados de Depósito o “Depósitos de Tiempo”</a:t>
            </a:r>
          </a:p>
        </p:txBody>
      </p:sp>
      <p:sp>
        <p:nvSpPr>
          <p:cNvPr id="18" name="Content Placeholder 2"/>
          <p:cNvSpPr txBox="1">
            <a:spLocks/>
          </p:cNvSpPr>
          <p:nvPr/>
        </p:nvSpPr>
        <p:spPr bwMode="auto">
          <a:xfrm>
            <a:off x="417917" y="2743201"/>
            <a:ext cx="7495997"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tabLst>
                <a:tab pos="914400" algn="l"/>
              </a:tabLst>
            </a:pPr>
            <a:r>
              <a:rPr lang="es-ES_tradnl" sz="2000" dirty="0">
                <a:latin typeface="Helvetica Neue LT Std 55 Roman" charset="0"/>
                <a:ea typeface="Helvetica Neue LT Std 55 Roman" charset="0"/>
                <a:cs typeface="Helvetica Neue LT Std 55 Roman" charset="0"/>
              </a:rPr>
              <a:t>Certificado como evidencia de un depósito por un período de tiempo fijo y acordado (fecha de vencimiento) a una tasa de retorno o interés fija acordada.</a:t>
            </a:r>
          </a:p>
          <a:p>
            <a:pPr>
              <a:lnSpc>
                <a:spcPct val="80000"/>
              </a:lnSpc>
              <a:tabLst>
                <a:tab pos="914400" algn="l"/>
              </a:tabLst>
            </a:pPr>
            <a:endParaRPr lang="es-ES_tradnl" sz="2000" dirty="0">
              <a:latin typeface="Helvetica Neue LT Std 55 Roman" charset="0"/>
              <a:ea typeface="Helvetica Neue LT Std 55 Roman" charset="0"/>
              <a:cs typeface="Helvetica Neue LT Std 55 Roman" charset="0"/>
            </a:endParaRPr>
          </a:p>
          <a:p>
            <a:pPr>
              <a:lnSpc>
                <a:spcPct val="80000"/>
              </a:lnSpc>
              <a:tabLst>
                <a:tab pos="914400" algn="l"/>
              </a:tabLst>
            </a:pPr>
            <a:r>
              <a:rPr lang="es-ES_tradnl" sz="2000" dirty="0">
                <a:latin typeface="Helvetica Neue LT Std 55 Roman" charset="0"/>
                <a:ea typeface="Helvetica Neue LT Std 55 Roman" charset="0"/>
                <a:cs typeface="Helvetica Neue LT Std 55 Roman" charset="0"/>
              </a:rPr>
              <a:t>Corto o medio plazo (generalmente 3 meses a 6 años).</a:t>
            </a:r>
          </a:p>
          <a:p>
            <a:pPr>
              <a:lnSpc>
                <a:spcPct val="80000"/>
              </a:lnSpc>
              <a:tabLst>
                <a:tab pos="914400" algn="l"/>
              </a:tabLst>
            </a:pPr>
            <a:endParaRPr lang="es-ES_tradnl" sz="2000" dirty="0">
              <a:latin typeface="Helvetica Neue LT Std 55 Roman" charset="0"/>
              <a:ea typeface="Helvetica Neue LT Std 55 Roman" charset="0"/>
              <a:cs typeface="Helvetica Neue LT Std 55 Roman" charset="0"/>
            </a:endParaRPr>
          </a:p>
          <a:p>
            <a:pPr>
              <a:lnSpc>
                <a:spcPct val="80000"/>
              </a:lnSpc>
              <a:tabLst>
                <a:tab pos="914400" algn="l"/>
              </a:tabLst>
            </a:pPr>
            <a:r>
              <a:rPr lang="es-ES_tradnl" sz="2000" dirty="0">
                <a:latin typeface="Helvetica Neue LT Std 55 Roman" charset="0"/>
                <a:ea typeface="Helvetica Neue LT Std 55 Roman" charset="0"/>
                <a:cs typeface="Helvetica Neue LT Std 55 Roman" charset="0"/>
              </a:rPr>
              <a:t>Generalmente tasas de retorno más altas.</a:t>
            </a:r>
          </a:p>
          <a:p>
            <a:pPr>
              <a:lnSpc>
                <a:spcPct val="80000"/>
              </a:lnSpc>
              <a:tabLst>
                <a:tab pos="914400" algn="l"/>
              </a:tabLst>
            </a:pPr>
            <a:endParaRPr lang="es-ES_tradnl" sz="2000" dirty="0">
              <a:latin typeface="Helvetica Neue LT Std 55 Roman" charset="0"/>
              <a:ea typeface="Helvetica Neue LT Std 55 Roman" charset="0"/>
              <a:cs typeface="Helvetica Neue LT Std 55 Roman" charset="0"/>
            </a:endParaRPr>
          </a:p>
          <a:p>
            <a:pPr>
              <a:lnSpc>
                <a:spcPct val="80000"/>
              </a:lnSpc>
              <a:tabLst>
                <a:tab pos="914400" algn="l"/>
              </a:tabLst>
            </a:pPr>
            <a:r>
              <a:rPr lang="es-ES_tradnl" sz="2000" dirty="0">
                <a:latin typeface="Helvetica Neue LT Std 55 Roman" charset="0"/>
                <a:ea typeface="Helvetica Neue LT Std 55 Roman" charset="0"/>
                <a:cs typeface="Helvetica Neue LT Std 55 Roman" charset="0"/>
              </a:rPr>
              <a:t>Dinero retirado antes de la fecha de vencimiento está sujeto a penalidades.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6"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5"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p:spPr>
      </p:pic>
      <p:pic>
        <p:nvPicPr>
          <p:cNvPr id="8"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9" name="Picture 8"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10" name="Rectangle 9"/>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428802" y="765357"/>
            <a:ext cx="84865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dirty="0" err="1">
                <a:solidFill>
                  <a:srgbClr val="284B23"/>
                </a:solidFill>
                <a:latin typeface="Helvetica Neue LT Std 75" charset="0"/>
                <a:ea typeface="Helvetica Neue LT Std 75" charset="0"/>
                <a:cs typeface="Helvetica Neue LT Std 75" charset="0"/>
              </a:rPr>
              <a:t>Cuentas</a:t>
            </a:r>
            <a:r>
              <a:rPr lang="en-US" sz="2400" b="1" dirty="0">
                <a:solidFill>
                  <a:srgbClr val="284B23"/>
                </a:solidFill>
                <a:latin typeface="Helvetica Neue LT Std 75" charset="0"/>
                <a:ea typeface="Helvetica Neue LT Std 75" charset="0"/>
                <a:cs typeface="Helvetica Neue LT Std 75" charset="0"/>
              </a:rPr>
              <a:t> para </a:t>
            </a:r>
            <a:r>
              <a:rPr lang="en-US" sz="2400" b="1" dirty="0" err="1">
                <a:solidFill>
                  <a:srgbClr val="284B23"/>
                </a:solidFill>
                <a:latin typeface="Helvetica Neue LT Std 75" charset="0"/>
                <a:ea typeface="Helvetica Neue LT Std 75" charset="0"/>
                <a:cs typeface="Helvetica Neue LT Std 75" charset="0"/>
              </a:rPr>
              <a:t>su</a:t>
            </a:r>
            <a:r>
              <a:rPr lang="en-US" sz="2400" b="1" dirty="0">
                <a:solidFill>
                  <a:srgbClr val="284B23"/>
                </a:solidFill>
                <a:latin typeface="Helvetica Neue LT Std 75" charset="0"/>
                <a:ea typeface="Helvetica Neue LT Std 75" charset="0"/>
                <a:cs typeface="Helvetica Neue LT Std 75" charset="0"/>
              </a:rPr>
              <a:t> </a:t>
            </a:r>
            <a:r>
              <a:rPr lang="en-US" sz="2400" b="1" dirty="0" err="1">
                <a:solidFill>
                  <a:srgbClr val="284B23"/>
                </a:solidFill>
                <a:latin typeface="Helvetica Neue LT Std 75" charset="0"/>
                <a:ea typeface="Helvetica Neue LT Std 75" charset="0"/>
                <a:cs typeface="Helvetica Neue LT Std 75" charset="0"/>
              </a:rPr>
              <a:t>Retiro</a:t>
            </a:r>
            <a:r>
              <a:rPr lang="en-US" sz="2400" b="1" dirty="0">
                <a:solidFill>
                  <a:srgbClr val="284B23"/>
                </a:solidFill>
                <a:latin typeface="Helvetica Neue LT Std 75" charset="0"/>
                <a:ea typeface="Helvetica Neue LT Std 75" charset="0"/>
                <a:cs typeface="Helvetica Neue LT Std 75" charset="0"/>
              </a:rPr>
              <a:t> y </a:t>
            </a:r>
            <a:r>
              <a:rPr lang="en-US" sz="2400" b="1" dirty="0" err="1">
                <a:solidFill>
                  <a:srgbClr val="284B23"/>
                </a:solidFill>
                <a:latin typeface="Helvetica Neue LT Std 75" charset="0"/>
                <a:ea typeface="Helvetica Neue LT Std 75" charset="0"/>
                <a:cs typeface="Helvetica Neue LT Std 75" charset="0"/>
              </a:rPr>
              <a:t>Ahorros</a:t>
            </a:r>
            <a:r>
              <a:rPr lang="en-US" sz="2400" b="1" dirty="0">
                <a:solidFill>
                  <a:srgbClr val="284B23"/>
                </a:solidFill>
                <a:latin typeface="Helvetica Neue LT Std 75" charset="0"/>
                <a:ea typeface="Helvetica Neue LT Std 75" charset="0"/>
                <a:cs typeface="Helvetica Neue LT Std 75" charset="0"/>
              </a:rPr>
              <a:t> para </a:t>
            </a:r>
            <a:r>
              <a:rPr lang="en-US" sz="2400" b="1" dirty="0" err="1">
                <a:solidFill>
                  <a:srgbClr val="284B23"/>
                </a:solidFill>
                <a:latin typeface="Helvetica Neue LT Std 75" charset="0"/>
                <a:ea typeface="Helvetica Neue LT Std 75" charset="0"/>
                <a:cs typeface="Helvetica Neue LT Std 75" charset="0"/>
              </a:rPr>
              <a:t>Educación</a:t>
            </a:r>
            <a:endParaRPr lang="en-US" sz="2400" b="1" kern="0" dirty="0">
              <a:solidFill>
                <a:srgbClr val="284B23"/>
              </a:solidFill>
              <a:latin typeface="Helvetica Neue LT Std 55 Roman" charset="0"/>
              <a:ea typeface="Helvetica Neue LT Std 55 Roman" charset="0"/>
              <a:cs typeface="Helvetica Neue LT Std 55 Roman" charset="0"/>
            </a:endParaRPr>
          </a:p>
        </p:txBody>
      </p:sp>
      <p:sp>
        <p:nvSpPr>
          <p:cNvPr id="12" name="Rectangle 11"/>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white_OFE"/>
          <p:cNvPicPr>
            <a:picLocks noChangeAspect="1" noChangeArrowheads="1"/>
          </p:cNvPicPr>
          <p:nvPr/>
        </p:nvPicPr>
        <p:blipFill>
          <a:blip r:embed="rId2" cstate="print"/>
          <a:srcRect/>
          <a:stretch>
            <a:fillRect/>
          </a:stretch>
        </p:blipFill>
        <p:spPr bwMode="auto">
          <a:xfrm>
            <a:off x="533400" y="160909"/>
            <a:ext cx="1371600" cy="170481"/>
          </a:xfrm>
          <a:prstGeom prst="rect">
            <a:avLst/>
          </a:prstGeom>
          <a:noFill/>
          <a:ln w="9525">
            <a:noFill/>
            <a:miter lim="800000"/>
            <a:headEnd/>
            <a:tailEnd/>
          </a:ln>
        </p:spPr>
      </p:pic>
      <p:cxnSp>
        <p:nvCxnSpPr>
          <p:cNvPr id="14" name="Straight Connector 13"/>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6" name="Title 1"/>
          <p:cNvSpPr txBox="1">
            <a:spLocks/>
          </p:cNvSpPr>
          <p:nvPr/>
        </p:nvSpPr>
        <p:spPr bwMode="auto">
          <a:xfrm>
            <a:off x="428803" y="1760176"/>
            <a:ext cx="83341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buNone/>
            </a:pPr>
            <a:r>
              <a:rPr lang="es-ES_tradnl" sz="2400" dirty="0">
                <a:latin typeface="Helvetica Neue LT Std 75" charset="0"/>
                <a:ea typeface="Helvetica Neue LT Std 75" charset="0"/>
                <a:cs typeface="Helvetica Neue LT Std 75" charset="0"/>
              </a:rPr>
              <a:t>Consulte gratis con un consejero financiero acerca de:</a:t>
            </a:r>
          </a:p>
        </p:txBody>
      </p:sp>
      <p:sp>
        <p:nvSpPr>
          <p:cNvPr id="17" name="Content Placeholder 2"/>
          <p:cNvSpPr txBox="1">
            <a:spLocks/>
          </p:cNvSpPr>
          <p:nvPr/>
        </p:nvSpPr>
        <p:spPr bwMode="auto">
          <a:xfrm>
            <a:off x="417917" y="2743201"/>
            <a:ext cx="7495997"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s-ES_tradnl" sz="2000" dirty="0">
                <a:latin typeface="Helvetica Neue LT Std 55 Roman" charset="0"/>
                <a:ea typeface="Helvetica Neue LT Std 55 Roman" charset="0"/>
                <a:cs typeface="Helvetica Neue LT Std 55 Roman" charset="0"/>
              </a:rPr>
              <a:t>Cuentas </a:t>
            </a:r>
            <a:r>
              <a:rPr lang="es-ES_tradnl" sz="2000" dirty="0" err="1" smtClean="0">
                <a:latin typeface="Helvetica Neue LT Std 55 Roman" charset="0"/>
                <a:ea typeface="Helvetica Neue LT Std 55 Roman" charset="0"/>
                <a:cs typeface="Helvetica Neue LT Std 55 Roman" charset="0"/>
              </a:rPr>
              <a:t>MyRA</a:t>
            </a:r>
            <a:endParaRPr lang="es-ES_tradnl" sz="2000" dirty="0" smtClean="0">
              <a:latin typeface="Helvetica Neue LT Std 55 Roman" charset="0"/>
              <a:ea typeface="Helvetica Neue LT Std 55 Roman" charset="0"/>
              <a:cs typeface="Helvetica Neue LT Std 55 Roman" charset="0"/>
            </a:endParaRPr>
          </a:p>
          <a:p>
            <a:endParaRPr lang="es-ES_tradnl" sz="2000" dirty="0">
              <a:latin typeface="Helvetica Neue LT Std 55 Roman" charset="0"/>
              <a:ea typeface="Helvetica Neue LT Std 55 Roman" charset="0"/>
              <a:cs typeface="Helvetica Neue LT Std 55 Roman" charset="0"/>
            </a:endParaRPr>
          </a:p>
          <a:p>
            <a:r>
              <a:rPr lang="es-ES_tradnl" sz="2000" dirty="0">
                <a:latin typeface="Helvetica Neue LT Std 55 Roman" charset="0"/>
                <a:ea typeface="Helvetica Neue LT Std 55 Roman" charset="0"/>
                <a:cs typeface="Helvetica Neue LT Std 55 Roman" charset="0"/>
              </a:rPr>
              <a:t>Cuentas de Retiro Individuales (IRA por sus siglas en inglés</a:t>
            </a:r>
            <a:r>
              <a:rPr lang="es-ES_tradnl" sz="2000" dirty="0" smtClean="0">
                <a:latin typeface="Helvetica Neue LT Std 55 Roman" charset="0"/>
                <a:ea typeface="Helvetica Neue LT Std 55 Roman" charset="0"/>
                <a:cs typeface="Helvetica Neue LT Std 55 Roman" charset="0"/>
              </a:rPr>
              <a:t>)</a:t>
            </a:r>
          </a:p>
          <a:p>
            <a:endParaRPr lang="es-ES_tradnl" sz="2000" dirty="0">
              <a:latin typeface="Helvetica Neue LT Std 55 Roman" charset="0"/>
              <a:ea typeface="Helvetica Neue LT Std 55 Roman" charset="0"/>
              <a:cs typeface="Helvetica Neue LT Std 55 Roman" charset="0"/>
            </a:endParaRPr>
          </a:p>
          <a:p>
            <a:r>
              <a:rPr lang="es-ES_tradnl" sz="2000" dirty="0">
                <a:latin typeface="Helvetica Neue LT Std 55 Roman" charset="0"/>
                <a:ea typeface="Helvetica Neue LT Std 55 Roman" charset="0"/>
                <a:cs typeface="Helvetica Neue LT Std 55 Roman" charset="0"/>
              </a:rPr>
              <a:t>Planes 529 para la educación de sus hijos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6"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5"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8"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9" name="Picture 8"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0" name="Rectangle 9"/>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428802" y="765357"/>
            <a:ext cx="84865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dirty="0" err="1">
                <a:solidFill>
                  <a:srgbClr val="284B23"/>
                </a:solidFill>
                <a:latin typeface="Helvetica Neue LT Std 75" charset="0"/>
                <a:ea typeface="Helvetica Neue LT Std 75" charset="0"/>
                <a:cs typeface="Helvetica Neue LT Std 75" charset="0"/>
              </a:rPr>
              <a:t>Cuentas</a:t>
            </a:r>
            <a:r>
              <a:rPr lang="en-US" sz="2400" b="1" dirty="0">
                <a:solidFill>
                  <a:srgbClr val="284B23"/>
                </a:solidFill>
                <a:latin typeface="Helvetica Neue LT Std 75" charset="0"/>
                <a:ea typeface="Helvetica Neue LT Std 75" charset="0"/>
                <a:cs typeface="Helvetica Neue LT Std 75" charset="0"/>
              </a:rPr>
              <a:t> para </a:t>
            </a:r>
            <a:r>
              <a:rPr lang="en-US" sz="2400" b="1" dirty="0" err="1">
                <a:solidFill>
                  <a:srgbClr val="284B23"/>
                </a:solidFill>
                <a:latin typeface="Helvetica Neue LT Std 75" charset="0"/>
                <a:ea typeface="Helvetica Neue LT Std 75" charset="0"/>
                <a:cs typeface="Helvetica Neue LT Std 75" charset="0"/>
              </a:rPr>
              <a:t>su</a:t>
            </a:r>
            <a:r>
              <a:rPr lang="en-US" sz="2400" b="1" dirty="0">
                <a:solidFill>
                  <a:srgbClr val="284B23"/>
                </a:solidFill>
                <a:latin typeface="Helvetica Neue LT Std 75" charset="0"/>
                <a:ea typeface="Helvetica Neue LT Std 75" charset="0"/>
                <a:cs typeface="Helvetica Neue LT Std 75" charset="0"/>
              </a:rPr>
              <a:t> </a:t>
            </a:r>
            <a:r>
              <a:rPr lang="en-US" sz="2400" b="1" dirty="0" err="1">
                <a:solidFill>
                  <a:srgbClr val="284B23"/>
                </a:solidFill>
                <a:latin typeface="Helvetica Neue LT Std 75" charset="0"/>
                <a:ea typeface="Helvetica Neue LT Std 75" charset="0"/>
                <a:cs typeface="Helvetica Neue LT Std 75" charset="0"/>
              </a:rPr>
              <a:t>Retiro</a:t>
            </a:r>
            <a:r>
              <a:rPr lang="en-US" sz="2400" b="1" dirty="0">
                <a:solidFill>
                  <a:srgbClr val="284B23"/>
                </a:solidFill>
                <a:latin typeface="Helvetica Neue LT Std 75" charset="0"/>
                <a:ea typeface="Helvetica Neue LT Std 75" charset="0"/>
                <a:cs typeface="Helvetica Neue LT Std 75" charset="0"/>
              </a:rPr>
              <a:t> y </a:t>
            </a:r>
            <a:r>
              <a:rPr lang="en-US" sz="2400" b="1" dirty="0" err="1">
                <a:solidFill>
                  <a:srgbClr val="284B23"/>
                </a:solidFill>
                <a:latin typeface="Helvetica Neue LT Std 75" charset="0"/>
                <a:ea typeface="Helvetica Neue LT Std 75" charset="0"/>
                <a:cs typeface="Helvetica Neue LT Std 75" charset="0"/>
              </a:rPr>
              <a:t>Ahorros</a:t>
            </a:r>
            <a:r>
              <a:rPr lang="en-US" sz="2400" b="1" dirty="0">
                <a:solidFill>
                  <a:srgbClr val="284B23"/>
                </a:solidFill>
                <a:latin typeface="Helvetica Neue LT Std 75" charset="0"/>
                <a:ea typeface="Helvetica Neue LT Std 75" charset="0"/>
                <a:cs typeface="Helvetica Neue LT Std 75" charset="0"/>
              </a:rPr>
              <a:t> para </a:t>
            </a:r>
            <a:r>
              <a:rPr lang="en-US" sz="2400" b="1" dirty="0" err="1">
                <a:solidFill>
                  <a:srgbClr val="284B23"/>
                </a:solidFill>
                <a:latin typeface="Helvetica Neue LT Std 75" charset="0"/>
                <a:ea typeface="Helvetica Neue LT Std 75" charset="0"/>
                <a:cs typeface="Helvetica Neue LT Std 75" charset="0"/>
              </a:rPr>
              <a:t>Educación</a:t>
            </a:r>
            <a:endParaRPr lang="en-US" sz="2400" b="1" kern="0" dirty="0">
              <a:solidFill>
                <a:srgbClr val="284B23"/>
              </a:solidFill>
              <a:latin typeface="Helvetica Neue LT Std 55 Roman" charset="0"/>
              <a:ea typeface="Helvetica Neue LT Std 55 Roman" charset="0"/>
              <a:cs typeface="Helvetica Neue LT Std 55 Roman" charset="0"/>
            </a:endParaRPr>
          </a:p>
        </p:txBody>
      </p:sp>
      <p:sp>
        <p:nvSpPr>
          <p:cNvPr id="12" name="Rectangle 11"/>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4" name="Straight Connector 13"/>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6" name="Title 1"/>
          <p:cNvSpPr txBox="1">
            <a:spLocks/>
          </p:cNvSpPr>
          <p:nvPr/>
        </p:nvSpPr>
        <p:spPr bwMode="auto">
          <a:xfrm>
            <a:off x="428803" y="1760176"/>
            <a:ext cx="83341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buNone/>
            </a:pPr>
            <a:r>
              <a:rPr lang="en-US" sz="2400" b="1" dirty="0" err="1" smtClean="0">
                <a:latin typeface="Helvetica Neue LT Std 55 Roman" charset="0"/>
                <a:ea typeface="Helvetica Neue LT Std 55 Roman" charset="0"/>
                <a:cs typeface="Helvetica Neue LT Std 55 Roman" charset="0"/>
              </a:rPr>
              <a:t>Cuentas</a:t>
            </a:r>
            <a:r>
              <a:rPr lang="en-US" sz="2400" b="1" dirty="0" smtClean="0">
                <a:latin typeface="Helvetica Neue LT Std 55 Roman" charset="0"/>
                <a:ea typeface="Helvetica Neue LT Std 55 Roman" charset="0"/>
                <a:cs typeface="Helvetica Neue LT Std 55 Roman" charset="0"/>
              </a:rPr>
              <a:t> </a:t>
            </a:r>
            <a:r>
              <a:rPr lang="en-US" sz="2400" b="1" dirty="0" err="1" smtClean="0">
                <a:latin typeface="Helvetica Neue LT Std 55 Roman" charset="0"/>
                <a:ea typeface="Helvetica Neue LT Std 55 Roman" charset="0"/>
                <a:cs typeface="Helvetica Neue LT Std 55 Roman" charset="0"/>
              </a:rPr>
              <a:t>MyRA</a:t>
            </a:r>
            <a:endParaRPr lang="en-US" sz="2400" b="1" dirty="0">
              <a:latin typeface="Helvetica Neue LT Std 55 Roman" charset="0"/>
              <a:ea typeface="Helvetica Neue LT Std 55 Roman" charset="0"/>
              <a:cs typeface="Helvetica Neue LT Std 55 Roman" charset="0"/>
            </a:endParaRPr>
          </a:p>
        </p:txBody>
      </p:sp>
      <p:sp>
        <p:nvSpPr>
          <p:cNvPr id="17" name="Content Placeholder 2"/>
          <p:cNvSpPr txBox="1">
            <a:spLocks/>
          </p:cNvSpPr>
          <p:nvPr/>
        </p:nvSpPr>
        <p:spPr bwMode="auto">
          <a:xfrm>
            <a:off x="417917" y="2667000"/>
            <a:ext cx="8116483" cy="3886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s-ES_tradnl" sz="2000" b="1" dirty="0">
                <a:latin typeface="Helvetica Neue LT Std 55 Roman" charset="0"/>
                <a:ea typeface="Helvetica Neue LT Std 55 Roman" charset="0"/>
                <a:cs typeface="Helvetica Neue LT Std 55 Roman" charset="0"/>
              </a:rPr>
              <a:t>No cuesta nada </a:t>
            </a:r>
            <a:r>
              <a:rPr lang="es-ES_tradnl" sz="2000" dirty="0">
                <a:latin typeface="Helvetica Neue LT Std 55 Roman" charset="0"/>
                <a:ea typeface="Helvetica Neue LT Std 55 Roman" charset="0"/>
                <a:cs typeface="Helvetica Neue LT Std 55 Roman" charset="0"/>
              </a:rPr>
              <a:t>abrirlas</a:t>
            </a:r>
            <a:r>
              <a:rPr lang="es-ES_tradnl" sz="2000" dirty="0" smtClean="0">
                <a:latin typeface="Helvetica Neue LT Std 55 Roman" charset="0"/>
                <a:ea typeface="Helvetica Neue LT Std 55 Roman" charset="0"/>
                <a:cs typeface="Helvetica Neue LT Std 55 Roman" charset="0"/>
              </a:rPr>
              <a:t>.</a:t>
            </a:r>
            <a:br>
              <a:rPr lang="es-ES_tradnl" sz="2000" dirty="0" smtClean="0">
                <a:latin typeface="Helvetica Neue LT Std 55 Roman" charset="0"/>
                <a:ea typeface="Helvetica Neue LT Std 55 Roman" charset="0"/>
                <a:cs typeface="Helvetica Neue LT Std 55 Roman" charset="0"/>
              </a:rPr>
            </a:br>
            <a:endParaRPr lang="es-ES_tradnl" sz="2000" dirty="0">
              <a:latin typeface="Helvetica Neue LT Std 55 Roman" charset="0"/>
              <a:ea typeface="Helvetica Neue LT Std 55 Roman" charset="0"/>
              <a:cs typeface="Helvetica Neue LT Std 55 Roman" charset="0"/>
            </a:endParaRPr>
          </a:p>
          <a:p>
            <a:r>
              <a:rPr lang="es-ES_tradnl" sz="2000" b="1" dirty="0">
                <a:latin typeface="Helvetica Neue LT Std 55 Roman" charset="0"/>
                <a:ea typeface="Helvetica Neue LT Std 55 Roman" charset="0"/>
                <a:cs typeface="Helvetica Neue LT Std 55 Roman" charset="0"/>
              </a:rPr>
              <a:t>Contribuciones automáticas de su salario </a:t>
            </a:r>
            <a:r>
              <a:rPr lang="es-ES_tradnl" sz="2000" dirty="0">
                <a:latin typeface="Helvetica Neue LT Std 55 Roman" charset="0"/>
                <a:ea typeface="Helvetica Neue LT Std 55 Roman" charset="0"/>
                <a:cs typeface="Helvetica Neue LT Std 55 Roman" charset="0"/>
              </a:rPr>
              <a:t>basado en lo que usted pueda aportar</a:t>
            </a:r>
            <a:r>
              <a:rPr lang="es-ES_tradnl" sz="2000" dirty="0" smtClean="0">
                <a:latin typeface="Helvetica Neue LT Std 55 Roman" charset="0"/>
                <a:ea typeface="Helvetica Neue LT Std 55 Roman" charset="0"/>
                <a:cs typeface="Helvetica Neue LT Std 55 Roman" charset="0"/>
              </a:rPr>
              <a:t>.</a:t>
            </a:r>
            <a:br>
              <a:rPr lang="es-ES_tradnl" sz="2000" dirty="0" smtClean="0">
                <a:latin typeface="Helvetica Neue LT Std 55 Roman" charset="0"/>
                <a:ea typeface="Helvetica Neue LT Std 55 Roman" charset="0"/>
                <a:cs typeface="Helvetica Neue LT Std 55 Roman" charset="0"/>
              </a:rPr>
            </a:br>
            <a:endParaRPr lang="es-ES_tradnl" sz="2000" dirty="0">
              <a:latin typeface="Helvetica Neue LT Std 55 Roman" charset="0"/>
              <a:ea typeface="Helvetica Neue LT Std 55 Roman" charset="0"/>
              <a:cs typeface="Helvetica Neue LT Std 55 Roman" charset="0"/>
            </a:endParaRPr>
          </a:p>
          <a:p>
            <a:r>
              <a:rPr lang="es-ES_tradnl" sz="2000" b="1" dirty="0">
                <a:latin typeface="Helvetica Neue LT Std 55 Roman" charset="0"/>
                <a:ea typeface="Helvetica Neue LT Std 55 Roman" charset="0"/>
                <a:cs typeface="Helvetica Neue LT Std 55 Roman" charset="0"/>
              </a:rPr>
              <a:t>Puede retirar dinero en cualquier momento </a:t>
            </a:r>
            <a:r>
              <a:rPr lang="es-ES_tradnl" sz="2000" dirty="0">
                <a:latin typeface="Helvetica Neue LT Std 55 Roman" charset="0"/>
                <a:ea typeface="Helvetica Neue LT Std 55 Roman" charset="0"/>
                <a:cs typeface="Helvetica Neue LT Std 55 Roman" charset="0"/>
              </a:rPr>
              <a:t>sin pagar impuestos – excepto por intereses ganados</a:t>
            </a:r>
            <a:r>
              <a:rPr lang="es-ES_tradnl" sz="2000" dirty="0" smtClean="0">
                <a:latin typeface="Helvetica Neue LT Std 55 Roman" charset="0"/>
                <a:ea typeface="Helvetica Neue LT Std 55 Roman" charset="0"/>
                <a:cs typeface="Helvetica Neue LT Std 55 Roman" charset="0"/>
              </a:rPr>
              <a:t>.</a:t>
            </a:r>
            <a:br>
              <a:rPr lang="es-ES_tradnl" sz="2000" dirty="0" smtClean="0">
                <a:latin typeface="Helvetica Neue LT Std 55 Roman" charset="0"/>
                <a:ea typeface="Helvetica Neue LT Std 55 Roman" charset="0"/>
                <a:cs typeface="Helvetica Neue LT Std 55 Roman" charset="0"/>
              </a:rPr>
            </a:br>
            <a:endParaRPr lang="es-ES_tradnl" sz="2000" dirty="0">
              <a:latin typeface="Helvetica Neue LT Std 55 Roman" charset="0"/>
              <a:ea typeface="Helvetica Neue LT Std 55 Roman" charset="0"/>
              <a:cs typeface="Helvetica Neue LT Std 55 Roman" charset="0"/>
            </a:endParaRPr>
          </a:p>
          <a:p>
            <a:r>
              <a:rPr lang="es-ES_tradnl" sz="2000" b="1" dirty="0">
                <a:latin typeface="Helvetica Neue LT Std 55 Roman" charset="0"/>
                <a:ea typeface="Helvetica Neue LT Std 55 Roman" charset="0"/>
                <a:cs typeface="Helvetica Neue LT Std 55 Roman" charset="0"/>
              </a:rPr>
              <a:t>Gana intereses actualmente a una tasa de 1.75% </a:t>
            </a:r>
            <a:r>
              <a:rPr lang="es-ES_tradnl" sz="2000" dirty="0">
                <a:latin typeface="Helvetica Neue LT Std 55 Roman" charset="0"/>
                <a:ea typeface="Helvetica Neue LT Std 55 Roman" charset="0"/>
                <a:cs typeface="Helvetica Neue LT Std 55 Roman" charset="0"/>
              </a:rPr>
              <a:t>(4/2016</a:t>
            </a:r>
            <a:r>
              <a:rPr lang="es-ES_tradnl" sz="2000" dirty="0" smtClean="0">
                <a:latin typeface="Helvetica Neue LT Std 55 Roman" charset="0"/>
                <a:ea typeface="Helvetica Neue LT Std 55 Roman" charset="0"/>
                <a:cs typeface="Helvetica Neue LT Std 55 Roman" charset="0"/>
              </a:rPr>
              <a:t>)</a:t>
            </a:r>
            <a:br>
              <a:rPr lang="es-ES_tradnl" sz="2000" dirty="0" smtClean="0">
                <a:latin typeface="Helvetica Neue LT Std 55 Roman" charset="0"/>
                <a:ea typeface="Helvetica Neue LT Std 55 Roman" charset="0"/>
                <a:cs typeface="Helvetica Neue LT Std 55 Roman" charset="0"/>
              </a:rPr>
            </a:br>
            <a:endParaRPr lang="es-ES_tradnl" sz="2000" dirty="0">
              <a:latin typeface="Helvetica Neue LT Std 55 Roman" charset="0"/>
              <a:ea typeface="Helvetica Neue LT Std 55 Roman" charset="0"/>
              <a:cs typeface="Helvetica Neue LT Std 55 Roman" charset="0"/>
            </a:endParaRPr>
          </a:p>
          <a:p>
            <a:r>
              <a:rPr lang="es-ES_tradnl" sz="2000" b="1" dirty="0">
                <a:latin typeface="Helvetica Neue LT Std 55 Roman" charset="0"/>
                <a:ea typeface="Helvetica Neue LT Std 55 Roman" charset="0"/>
                <a:cs typeface="Helvetica Neue LT Std 55 Roman" charset="0"/>
              </a:rPr>
              <a:t>Máximo $5,500/en depósito al año </a:t>
            </a:r>
            <a:r>
              <a:rPr lang="es-ES_tradnl" sz="2000" dirty="0">
                <a:latin typeface="Helvetica Neue LT Std 55 Roman" charset="0"/>
                <a:ea typeface="Helvetica Neue LT Std 55 Roman" charset="0"/>
                <a:cs typeface="Helvetica Neue LT Std 55 Roman" charset="0"/>
              </a:rPr>
              <a:t>($6,500 para aquellos mayores de 50 años).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6"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5"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p:spPr>
      </p:pic>
      <p:pic>
        <p:nvPicPr>
          <p:cNvPr id="8"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9" name="Picture 8"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10" name="Rectangle 9"/>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428802" y="765357"/>
            <a:ext cx="84865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dirty="0" err="1">
                <a:solidFill>
                  <a:srgbClr val="284B23"/>
                </a:solidFill>
                <a:latin typeface="Helvetica Neue LT Std 75" charset="0"/>
                <a:ea typeface="Helvetica Neue LT Std 75" charset="0"/>
                <a:cs typeface="Helvetica Neue LT Std 75" charset="0"/>
              </a:rPr>
              <a:t>Cuentas</a:t>
            </a:r>
            <a:r>
              <a:rPr lang="en-US" sz="2400" b="1" dirty="0">
                <a:solidFill>
                  <a:srgbClr val="284B23"/>
                </a:solidFill>
                <a:latin typeface="Helvetica Neue LT Std 75" charset="0"/>
                <a:ea typeface="Helvetica Neue LT Std 75" charset="0"/>
                <a:cs typeface="Helvetica Neue LT Std 75" charset="0"/>
              </a:rPr>
              <a:t> para </a:t>
            </a:r>
            <a:r>
              <a:rPr lang="en-US" sz="2400" b="1" dirty="0" err="1">
                <a:solidFill>
                  <a:srgbClr val="284B23"/>
                </a:solidFill>
                <a:latin typeface="Helvetica Neue LT Std 75" charset="0"/>
                <a:ea typeface="Helvetica Neue LT Std 75" charset="0"/>
                <a:cs typeface="Helvetica Neue LT Std 75" charset="0"/>
              </a:rPr>
              <a:t>su</a:t>
            </a:r>
            <a:r>
              <a:rPr lang="en-US" sz="2400" b="1" dirty="0">
                <a:solidFill>
                  <a:srgbClr val="284B23"/>
                </a:solidFill>
                <a:latin typeface="Helvetica Neue LT Std 75" charset="0"/>
                <a:ea typeface="Helvetica Neue LT Std 75" charset="0"/>
                <a:cs typeface="Helvetica Neue LT Std 75" charset="0"/>
              </a:rPr>
              <a:t> </a:t>
            </a:r>
            <a:r>
              <a:rPr lang="en-US" sz="2400" b="1" dirty="0" err="1">
                <a:solidFill>
                  <a:srgbClr val="284B23"/>
                </a:solidFill>
                <a:latin typeface="Helvetica Neue LT Std 75" charset="0"/>
                <a:ea typeface="Helvetica Neue LT Std 75" charset="0"/>
                <a:cs typeface="Helvetica Neue LT Std 75" charset="0"/>
              </a:rPr>
              <a:t>Retiro</a:t>
            </a:r>
            <a:r>
              <a:rPr lang="en-US" sz="2400" b="1" dirty="0">
                <a:solidFill>
                  <a:srgbClr val="284B23"/>
                </a:solidFill>
                <a:latin typeface="Helvetica Neue LT Std 75" charset="0"/>
                <a:ea typeface="Helvetica Neue LT Std 75" charset="0"/>
                <a:cs typeface="Helvetica Neue LT Std 75" charset="0"/>
              </a:rPr>
              <a:t> y </a:t>
            </a:r>
            <a:r>
              <a:rPr lang="en-US" sz="2400" b="1" dirty="0" err="1">
                <a:solidFill>
                  <a:srgbClr val="284B23"/>
                </a:solidFill>
                <a:latin typeface="Helvetica Neue LT Std 75" charset="0"/>
                <a:ea typeface="Helvetica Neue LT Std 75" charset="0"/>
                <a:cs typeface="Helvetica Neue LT Std 75" charset="0"/>
              </a:rPr>
              <a:t>Ahorros</a:t>
            </a:r>
            <a:r>
              <a:rPr lang="en-US" sz="2400" b="1" dirty="0">
                <a:solidFill>
                  <a:srgbClr val="284B23"/>
                </a:solidFill>
                <a:latin typeface="Helvetica Neue LT Std 75" charset="0"/>
                <a:ea typeface="Helvetica Neue LT Std 75" charset="0"/>
                <a:cs typeface="Helvetica Neue LT Std 75" charset="0"/>
              </a:rPr>
              <a:t> para </a:t>
            </a:r>
            <a:r>
              <a:rPr lang="en-US" sz="2400" b="1" dirty="0" err="1">
                <a:solidFill>
                  <a:srgbClr val="284B23"/>
                </a:solidFill>
                <a:latin typeface="Helvetica Neue LT Std 75" charset="0"/>
                <a:ea typeface="Helvetica Neue LT Std 75" charset="0"/>
                <a:cs typeface="Helvetica Neue LT Std 75" charset="0"/>
              </a:rPr>
              <a:t>Educación</a:t>
            </a:r>
            <a:endParaRPr lang="en-US" sz="2400" b="1" kern="0" dirty="0">
              <a:solidFill>
                <a:srgbClr val="284B23"/>
              </a:solidFill>
              <a:latin typeface="Helvetica Neue LT Std 55 Roman" charset="0"/>
              <a:ea typeface="Helvetica Neue LT Std 55 Roman" charset="0"/>
              <a:cs typeface="Helvetica Neue LT Std 55 Roman" charset="0"/>
            </a:endParaRPr>
          </a:p>
        </p:txBody>
      </p:sp>
      <p:sp>
        <p:nvSpPr>
          <p:cNvPr id="12" name="Rectangle 11"/>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white_OFE"/>
          <p:cNvPicPr>
            <a:picLocks noChangeAspect="1" noChangeArrowheads="1"/>
          </p:cNvPicPr>
          <p:nvPr/>
        </p:nvPicPr>
        <p:blipFill>
          <a:blip r:embed="rId2" cstate="print"/>
          <a:srcRect/>
          <a:stretch>
            <a:fillRect/>
          </a:stretch>
        </p:blipFill>
        <p:spPr bwMode="auto">
          <a:xfrm>
            <a:off x="533400" y="160909"/>
            <a:ext cx="1371600" cy="170481"/>
          </a:xfrm>
          <a:prstGeom prst="rect">
            <a:avLst/>
          </a:prstGeom>
          <a:noFill/>
          <a:ln w="9525">
            <a:noFill/>
            <a:miter lim="800000"/>
            <a:headEnd/>
            <a:tailEnd/>
          </a:ln>
        </p:spPr>
      </p:pic>
      <p:cxnSp>
        <p:nvCxnSpPr>
          <p:cNvPr id="14" name="Straight Connector 13"/>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6" name="Title 1"/>
          <p:cNvSpPr txBox="1">
            <a:spLocks/>
          </p:cNvSpPr>
          <p:nvPr/>
        </p:nvSpPr>
        <p:spPr bwMode="auto">
          <a:xfrm>
            <a:off x="428803" y="1760176"/>
            <a:ext cx="83341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buNone/>
            </a:pPr>
            <a:r>
              <a:rPr lang="es-ES_tradnl" sz="2400" b="1">
                <a:latin typeface="Helvetica Neue LT Std 75" charset="0"/>
                <a:ea typeface="Helvetica Neue LT Std 75" charset="0"/>
                <a:cs typeface="Helvetica Neue LT Std 75" charset="0"/>
              </a:rPr>
              <a:t>Cuentas de Retiro Individuales (IRA)</a:t>
            </a:r>
            <a:endParaRPr lang="en-US" sz="2400" b="1" dirty="0">
              <a:latin typeface="Helvetica Neue LT Std 55 Roman" charset="0"/>
              <a:ea typeface="Helvetica Neue LT Std 55 Roman" charset="0"/>
              <a:cs typeface="Helvetica Neue LT Std 55 Roman" charset="0"/>
            </a:endParaRPr>
          </a:p>
        </p:txBody>
      </p:sp>
      <p:sp>
        <p:nvSpPr>
          <p:cNvPr id="17" name="Content Placeholder 2"/>
          <p:cNvSpPr txBox="1">
            <a:spLocks/>
          </p:cNvSpPr>
          <p:nvPr/>
        </p:nvSpPr>
        <p:spPr bwMode="auto">
          <a:xfrm>
            <a:off x="417917" y="2743201"/>
            <a:ext cx="811648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s-ES_tradnl" sz="2000" b="1" dirty="0">
                <a:latin typeface="Helvetica Neue LT Std 55 Roman" charset="0"/>
                <a:ea typeface="Helvetica Neue LT Std 55 Roman" charset="0"/>
                <a:cs typeface="Helvetica Neue LT Std 55 Roman" charset="0"/>
              </a:rPr>
              <a:t>Dinero depositado gana intereses libre de impuestos </a:t>
            </a:r>
            <a:r>
              <a:rPr lang="es-ES_tradnl" sz="2000" dirty="0">
                <a:latin typeface="Helvetica Neue LT Std 55 Roman" charset="0"/>
                <a:ea typeface="Helvetica Neue LT Std 55 Roman" charset="0"/>
                <a:cs typeface="Helvetica Neue LT Std 55 Roman" charset="0"/>
              </a:rPr>
              <a:t>hasta que sea retirado a la edad de 59 ½ años o después.</a:t>
            </a:r>
          </a:p>
          <a:p>
            <a:endParaRPr lang="es-ES_tradnl" sz="2000" dirty="0">
              <a:latin typeface="Helvetica Neue LT Std 55 Roman" charset="0"/>
              <a:ea typeface="Helvetica Neue LT Std 55 Roman" charset="0"/>
              <a:cs typeface="Helvetica Neue LT Std 55 Roman" charset="0"/>
            </a:endParaRPr>
          </a:p>
          <a:p>
            <a:r>
              <a:rPr lang="es-ES_tradnl" sz="2000" b="1" dirty="0">
                <a:latin typeface="Helvetica Neue LT Std 55 Roman" charset="0"/>
                <a:ea typeface="Helvetica Neue LT Std 55 Roman" charset="0"/>
                <a:cs typeface="Helvetica Neue LT Std 55 Roman" charset="0"/>
              </a:rPr>
              <a:t>Depósito máximo de $5,500/ al año por individuo </a:t>
            </a:r>
            <a:r>
              <a:rPr lang="es-ES_tradnl" sz="2000" dirty="0">
                <a:latin typeface="Helvetica Neue LT Std 55 Roman" charset="0"/>
                <a:ea typeface="Helvetica Neue LT Std 55 Roman" charset="0"/>
                <a:cs typeface="Helvetica Neue LT Std 55 Roman" charset="0"/>
              </a:rPr>
              <a:t>($6,500 para aquellos mayores de 50 años) puede ayudar a ahorrar en su impuesto sobre la renta.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5"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6" name="Picture 5"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7"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7"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9" name="Rectangle 8"/>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bwMode="auto">
          <a:xfrm>
            <a:off x="428802" y="765357"/>
            <a:ext cx="84865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Accounts for Retirement and Education Savings</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1" name="Rectangle 10"/>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3" name="Straight Connector 12"/>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5" name="Title 1"/>
          <p:cNvSpPr txBox="1">
            <a:spLocks/>
          </p:cNvSpPr>
          <p:nvPr/>
        </p:nvSpPr>
        <p:spPr bwMode="auto">
          <a:xfrm>
            <a:off x="428803" y="1760176"/>
            <a:ext cx="83341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buNone/>
            </a:pPr>
            <a:r>
              <a:rPr lang="en-US" sz="2400" b="1" dirty="0" smtClean="0">
                <a:latin typeface="Helvetica Neue LT Std 55 Roman" charset="0"/>
                <a:ea typeface="Helvetica Neue LT Std 55 Roman" charset="0"/>
                <a:cs typeface="Helvetica Neue LT Std 55 Roman" charset="0"/>
              </a:rPr>
              <a:t>Planes 529</a:t>
            </a:r>
            <a:endParaRPr lang="en-US" sz="2400" b="1" dirty="0">
              <a:latin typeface="Helvetica Neue LT Std 55 Roman" charset="0"/>
              <a:ea typeface="Helvetica Neue LT Std 55 Roman" charset="0"/>
              <a:cs typeface="Helvetica Neue LT Std 55 Roman" charset="0"/>
            </a:endParaRPr>
          </a:p>
        </p:txBody>
      </p:sp>
      <p:sp>
        <p:nvSpPr>
          <p:cNvPr id="16" name="Content Placeholder 2"/>
          <p:cNvSpPr txBox="1">
            <a:spLocks/>
          </p:cNvSpPr>
          <p:nvPr/>
        </p:nvSpPr>
        <p:spPr bwMode="auto">
          <a:xfrm>
            <a:off x="417917" y="2743201"/>
            <a:ext cx="811648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s-ES_tradnl" sz="2000" b="1" dirty="0">
                <a:latin typeface="Helvetica Neue LT Std 55 Roman" charset="0"/>
                <a:ea typeface="Helvetica Neue LT Std 55 Roman" charset="0"/>
                <a:cs typeface="Helvetica Neue LT Std 55 Roman" charset="0"/>
              </a:rPr>
              <a:t>Las cuentas son manejadas por un programa del estado o una universidad específica</a:t>
            </a:r>
            <a:r>
              <a:rPr lang="es-ES_tradnl" sz="2000" b="1" dirty="0" smtClean="0">
                <a:latin typeface="Helvetica Neue LT Std 55 Roman" charset="0"/>
                <a:ea typeface="Helvetica Neue LT Std 55 Roman" charset="0"/>
                <a:cs typeface="Helvetica Neue LT Std 55 Roman" charset="0"/>
              </a:rPr>
              <a:t>.</a:t>
            </a:r>
          </a:p>
          <a:p>
            <a:endParaRPr lang="es-ES_tradnl" sz="2000" b="1" dirty="0">
              <a:latin typeface="Helvetica Neue LT Std 55 Roman" charset="0"/>
              <a:ea typeface="Helvetica Neue LT Std 55 Roman" charset="0"/>
              <a:cs typeface="Helvetica Neue LT Std 55 Roman" charset="0"/>
            </a:endParaRPr>
          </a:p>
          <a:p>
            <a:r>
              <a:rPr lang="es-ES_tradnl" sz="2000" b="1" dirty="0">
                <a:latin typeface="Helvetica Neue LT Std 55 Roman" charset="0"/>
                <a:ea typeface="Helvetica Neue LT Std 55 Roman" charset="0"/>
                <a:cs typeface="Helvetica Neue LT Std 55 Roman" charset="0"/>
              </a:rPr>
              <a:t>El dinero es usualmente invertido en acciones u otras inversiones</a:t>
            </a:r>
            <a:r>
              <a:rPr lang="es-ES_tradnl" sz="2000" b="1" dirty="0" smtClean="0">
                <a:latin typeface="Helvetica Neue LT Std 55 Roman" charset="0"/>
                <a:ea typeface="Helvetica Neue LT Std 55 Roman" charset="0"/>
                <a:cs typeface="Helvetica Neue LT Std 55 Roman" charset="0"/>
              </a:rPr>
              <a:t>.</a:t>
            </a:r>
          </a:p>
          <a:p>
            <a:endParaRPr lang="es-ES_tradnl" sz="2000" b="1" dirty="0">
              <a:latin typeface="Helvetica Neue LT Std 55 Roman" charset="0"/>
              <a:ea typeface="Helvetica Neue LT Std 55 Roman" charset="0"/>
              <a:cs typeface="Helvetica Neue LT Std 55 Roman" charset="0"/>
            </a:endParaRPr>
          </a:p>
          <a:p>
            <a:r>
              <a:rPr lang="es-ES_tradnl" sz="2000" b="1" dirty="0">
                <a:latin typeface="Helvetica Neue LT Std 55 Roman" charset="0"/>
                <a:ea typeface="Helvetica Neue LT Std 55 Roman" charset="0"/>
                <a:cs typeface="Helvetica Neue LT Std 55 Roman" charset="0"/>
              </a:rPr>
              <a:t>Ganancias generadas por el dinero son libres de impuestos </a:t>
            </a:r>
            <a:r>
              <a:rPr lang="es-ES_tradnl" sz="2000" dirty="0">
                <a:latin typeface="Helvetica Neue LT Std 55 Roman" charset="0"/>
                <a:ea typeface="Helvetica Neue LT Std 55 Roman" charset="0"/>
                <a:cs typeface="Helvetica Neue LT Std 55 Roman" charset="0"/>
              </a:rPr>
              <a:t>siempre que el retiro sea pagar por educación</a:t>
            </a:r>
            <a:r>
              <a:rPr lang="es-ES_tradnl" sz="2000" dirty="0" smtClean="0">
                <a:latin typeface="Helvetica Neue LT Std 55 Roman" charset="0"/>
                <a:ea typeface="Helvetica Neue LT Std 55 Roman" charset="0"/>
                <a:cs typeface="Helvetica Neue LT Std 55 Roman" charset="0"/>
              </a:rPr>
              <a:t>.</a:t>
            </a:r>
          </a:p>
          <a:p>
            <a:endParaRPr lang="es-ES_tradnl" sz="2000" dirty="0">
              <a:latin typeface="Helvetica Neue LT Std 55 Roman" charset="0"/>
              <a:ea typeface="Helvetica Neue LT Std 55 Roman" charset="0"/>
              <a:cs typeface="Helvetica Neue LT Std 55 Roman" charset="0"/>
            </a:endParaRPr>
          </a:p>
          <a:p>
            <a:r>
              <a:rPr lang="es-ES_tradnl" sz="2000" b="1" dirty="0">
                <a:latin typeface="Helvetica Neue LT Std 55 Roman" charset="0"/>
                <a:ea typeface="Helvetica Neue LT Std 55 Roman" charset="0"/>
                <a:cs typeface="Helvetica Neue LT Std 55 Roman" charset="0"/>
              </a:rPr>
              <a:t>Importante entender los beneficios y limitaciones de estas cuentas.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p:cNvSpPr>
          <p:nvPr/>
        </p:nvSpPr>
        <p:spPr bwMode="auto">
          <a:xfrm>
            <a:off x="428803" y="2514600"/>
            <a:ext cx="82296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09537" indent="0">
              <a:spcBef>
                <a:spcPts val="1500"/>
              </a:spcBef>
              <a:spcAft>
                <a:spcPts val="1500"/>
              </a:spcAft>
              <a:buClr>
                <a:schemeClr val="tx1"/>
              </a:buClr>
              <a:buNone/>
            </a:pPr>
            <a:r>
              <a:rPr lang="es-ES_tradnl" sz="1800" dirty="0" smtClean="0">
                <a:latin typeface="Helvetica Neue LT Std 55 Roman" charset="0"/>
                <a:ea typeface="Helvetica Neue LT Std 55 Roman" charset="0"/>
                <a:cs typeface="Helvetica Neue LT Std 55 Roman" charset="0"/>
              </a:rPr>
              <a:t>¿Cuáles son las diferentes clases de instituciones financieras en las cuales se pueden hacer depósitos? </a:t>
            </a:r>
          </a:p>
          <a:p>
            <a:pPr marL="109537" indent="0">
              <a:spcBef>
                <a:spcPts val="1500"/>
              </a:spcBef>
              <a:spcAft>
                <a:spcPts val="1500"/>
              </a:spcAft>
              <a:buClr>
                <a:schemeClr val="tx1"/>
              </a:buClr>
              <a:buNone/>
            </a:pPr>
            <a:r>
              <a:rPr lang="es-ES_tradnl" sz="1800" dirty="0" smtClean="0">
                <a:latin typeface="Helvetica Neue LT Std 55 Roman" charset="0"/>
                <a:ea typeface="Helvetica Neue LT Std 55 Roman" charset="0"/>
                <a:cs typeface="Helvetica Neue LT Std 55 Roman" charset="0"/>
              </a:rPr>
              <a:t>¿Cuáles son las diferentes cuentas que se ofrecen?</a:t>
            </a:r>
          </a:p>
          <a:p>
            <a:pPr marL="109537" indent="0">
              <a:spcBef>
                <a:spcPts val="1500"/>
              </a:spcBef>
              <a:spcAft>
                <a:spcPts val="1500"/>
              </a:spcAft>
              <a:buClr>
                <a:schemeClr val="tx1"/>
              </a:buClr>
              <a:buNone/>
            </a:pPr>
            <a:r>
              <a:rPr lang="es-ES_tradnl" sz="1800" dirty="0" smtClean="0">
                <a:latin typeface="Helvetica Neue LT Std 55 Roman" charset="0"/>
                <a:ea typeface="Helvetica Neue LT Std 55 Roman" charset="0"/>
                <a:cs typeface="Helvetica Neue LT Std 55 Roman" charset="0"/>
              </a:rPr>
              <a:t>¿Cuáles son algunas de las características de las cuentas bancarias?</a:t>
            </a:r>
          </a:p>
          <a:p>
            <a:pPr marL="109537" indent="0">
              <a:spcBef>
                <a:spcPts val="1500"/>
              </a:spcBef>
              <a:spcAft>
                <a:spcPts val="1500"/>
              </a:spcAft>
              <a:buClr>
                <a:schemeClr val="tx1"/>
              </a:buClr>
              <a:buNone/>
            </a:pPr>
            <a:r>
              <a:rPr lang="es-ES_tradnl" sz="1800" dirty="0" smtClean="0">
                <a:latin typeface="Helvetica Neue LT Std 55 Roman" charset="0"/>
                <a:ea typeface="Helvetica Neue LT Std 55 Roman" charset="0"/>
                <a:cs typeface="Helvetica Neue LT Std 55 Roman" charset="0"/>
              </a:rPr>
              <a:t>¿Cómo sabe usted cuál es la cuenta bancaria apropiada para usted?</a:t>
            </a:r>
          </a:p>
          <a:p>
            <a:pPr marL="109537" indent="0">
              <a:spcBef>
                <a:spcPts val="1500"/>
              </a:spcBef>
              <a:spcAft>
                <a:spcPts val="1500"/>
              </a:spcAft>
              <a:buClr>
                <a:schemeClr val="tx1"/>
              </a:buClr>
              <a:buNone/>
            </a:pPr>
            <a:r>
              <a:rPr lang="es-ES_tradnl" sz="1800" dirty="0" smtClean="0">
                <a:latin typeface="Helvetica Neue LT Std 55 Roman" charset="0"/>
                <a:ea typeface="Helvetica Neue LT Std 55 Roman" charset="0"/>
                <a:cs typeface="Helvetica Neue LT Std 55 Roman" charset="0"/>
              </a:rPr>
              <a:t>¿Cuáles son los pasos necesarios a seguir para abrir y mantener una cuenta bancaria?</a:t>
            </a:r>
            <a:endParaRPr lang="es-ES_tradnl" sz="1800" dirty="0">
              <a:latin typeface="Helvetica Neue LT Std 55 Roman" charset="0"/>
              <a:ea typeface="Helvetica Neue LT Std 55 Roman" charset="0"/>
              <a:cs typeface="Helvetica Neue LT Std 55 Roman" charset="0"/>
            </a:endParaRPr>
          </a:p>
        </p:txBody>
      </p:sp>
      <p:sp>
        <p:nvSpPr>
          <p:cNvPr id="7" name="Rectangle 6"/>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err="1" smtClean="0">
                <a:solidFill>
                  <a:srgbClr val="284B23"/>
                </a:solidFill>
                <a:latin typeface="Helvetica Neue LT Std 75" charset="0"/>
                <a:ea typeface="Helvetica Neue LT Std 75" charset="0"/>
                <a:cs typeface="Helvetica Neue LT Std 75" charset="0"/>
              </a:rPr>
              <a:t>Preguntas</a:t>
            </a:r>
            <a:r>
              <a:rPr lang="en-US" sz="2800" b="1" kern="0" dirty="0" smtClean="0">
                <a:solidFill>
                  <a:srgbClr val="284B23"/>
                </a:solidFill>
                <a:latin typeface="Helvetica Neue LT Std 75" charset="0"/>
                <a:ea typeface="Helvetica Neue LT Std 75" charset="0"/>
                <a:cs typeface="Helvetica Neue LT Std 75" charset="0"/>
              </a:rPr>
              <a:t> Para </a:t>
            </a:r>
            <a:r>
              <a:rPr lang="en-US" sz="2800" b="1" kern="0" dirty="0" err="1" smtClean="0">
                <a:solidFill>
                  <a:srgbClr val="284B23"/>
                </a:solidFill>
                <a:latin typeface="Helvetica Neue LT Std 75" charset="0"/>
                <a:ea typeface="Helvetica Neue LT Std 75" charset="0"/>
                <a:cs typeface="Helvetica Neue LT Std 75" charset="0"/>
              </a:rPr>
              <a:t>Pensar</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9" name="Rectangle 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1" name="Straight Connector 10"/>
          <p:cNvCxnSpPr/>
          <p:nvPr/>
        </p:nvCxnSpPr>
        <p:spPr>
          <a:xfrm flipH="1">
            <a:off x="533400" y="3225261"/>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33400" y="3932576"/>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33400" y="4567423"/>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33400" y="5223931"/>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7"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10"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1" name="Rectangle 10"/>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428802" y="765357"/>
            <a:ext cx="84865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dirty="0">
                <a:solidFill>
                  <a:srgbClr val="284B23"/>
                </a:solidFill>
                <a:latin typeface="Helvetica Neue LT Std 75" charset="0"/>
                <a:ea typeface="Helvetica Neue LT Std 75" charset="0"/>
                <a:cs typeface="Helvetica Neue LT Std 75" charset="0"/>
              </a:rPr>
              <a:t>Servicios Financieros Alternativos y Marginales</a:t>
            </a:r>
            <a:endParaRPr lang="en-US" sz="2800" b="1" kern="0" dirty="0">
              <a:solidFill>
                <a:srgbClr val="284B23"/>
              </a:solidFill>
              <a:latin typeface="Helvetica Neue LT Std 55 Roman" charset="0"/>
              <a:ea typeface="Helvetica Neue LT Std 55 Roman" charset="0"/>
              <a:cs typeface="Helvetica Neue LT Std 55 Roman" charset="0"/>
            </a:endParaRPr>
          </a:p>
        </p:txBody>
      </p:sp>
      <p:sp>
        <p:nvSpPr>
          <p:cNvPr id="13" name="Rectangle 12"/>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5" name="Straight Connector 14"/>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8" name="Content Placeholder 2"/>
          <p:cNvSpPr txBox="1">
            <a:spLocks/>
          </p:cNvSpPr>
          <p:nvPr/>
        </p:nvSpPr>
        <p:spPr bwMode="auto">
          <a:xfrm>
            <a:off x="417917" y="2133600"/>
            <a:ext cx="811648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s-ES_tradnl" sz="2000" b="1" dirty="0">
                <a:solidFill>
                  <a:srgbClr val="000000"/>
                </a:solidFill>
                <a:latin typeface="Helvetica Neue LT Std 75" charset="0"/>
                <a:ea typeface="Helvetica Neue LT Std 75" charset="0"/>
                <a:cs typeface="Helvetica Neue LT Std 75" charset="0"/>
              </a:rPr>
              <a:t>Tarjetas de </a:t>
            </a:r>
            <a:r>
              <a:rPr lang="es-ES_tradnl" sz="2000" b="1" dirty="0" smtClean="0">
                <a:solidFill>
                  <a:srgbClr val="000000"/>
                </a:solidFill>
                <a:latin typeface="Helvetica Neue LT Std 75" charset="0"/>
                <a:ea typeface="Helvetica Neue LT Std 75" charset="0"/>
                <a:cs typeface="Helvetica Neue LT Std 75" charset="0"/>
              </a:rPr>
              <a:t>débito </a:t>
            </a:r>
            <a:r>
              <a:rPr lang="es-ES_tradnl" sz="2000" b="1" dirty="0">
                <a:solidFill>
                  <a:srgbClr val="000000"/>
                </a:solidFill>
                <a:latin typeface="Helvetica Neue LT Std 75" charset="0"/>
                <a:ea typeface="Helvetica Neue LT Std 75" charset="0"/>
                <a:cs typeface="Helvetica Neue LT Std 75" charset="0"/>
              </a:rPr>
              <a:t>recargables </a:t>
            </a:r>
            <a:r>
              <a:rPr lang="es-ES_tradnl" sz="2000" b="1" dirty="0" err="1">
                <a:solidFill>
                  <a:srgbClr val="000000"/>
                </a:solidFill>
                <a:latin typeface="Helvetica Neue LT Std 75" charset="0"/>
                <a:ea typeface="Helvetica Neue LT Std 75" charset="0"/>
                <a:cs typeface="Helvetica Neue LT Std 75" charset="0"/>
              </a:rPr>
              <a:t>prepagadas</a:t>
            </a:r>
            <a:endParaRPr lang="es-ES_tradnl" sz="2000" b="1" dirty="0">
              <a:solidFill>
                <a:srgbClr val="000000"/>
              </a:solidFill>
              <a:latin typeface="Helvetica Neue LT Std 75" charset="0"/>
              <a:ea typeface="Helvetica Neue LT Std 75" charset="0"/>
              <a:cs typeface="Helvetica Neue LT Std 75" charset="0"/>
            </a:endParaRPr>
          </a:p>
          <a:p>
            <a:pPr>
              <a:lnSpc>
                <a:spcPct val="90000"/>
              </a:lnSpc>
            </a:pPr>
            <a:endParaRPr lang="es-ES_tradnl" sz="2000" b="1" dirty="0">
              <a:solidFill>
                <a:srgbClr val="000000"/>
              </a:solidFill>
              <a:latin typeface="Helvetica Neue LT Std 75" charset="0"/>
              <a:ea typeface="Helvetica Neue LT Std 75" charset="0"/>
              <a:cs typeface="Helvetica Neue LT Std 75" charset="0"/>
            </a:endParaRPr>
          </a:p>
          <a:p>
            <a:pPr>
              <a:lnSpc>
                <a:spcPct val="90000"/>
              </a:lnSpc>
            </a:pPr>
            <a:r>
              <a:rPr lang="es-ES_tradnl" sz="2000" b="1" dirty="0">
                <a:solidFill>
                  <a:srgbClr val="000000"/>
                </a:solidFill>
                <a:latin typeface="Helvetica Neue LT Std 75" charset="0"/>
                <a:ea typeface="Helvetica Neue LT Std 75" charset="0"/>
                <a:cs typeface="Helvetica Neue LT Std 75" charset="0"/>
              </a:rPr>
              <a:t>Negocios que cambian cheques</a:t>
            </a:r>
          </a:p>
          <a:p>
            <a:pPr>
              <a:lnSpc>
                <a:spcPct val="90000"/>
              </a:lnSpc>
            </a:pPr>
            <a:endParaRPr lang="es-ES_tradnl" sz="2000" b="1" dirty="0">
              <a:solidFill>
                <a:srgbClr val="000000"/>
              </a:solidFill>
              <a:latin typeface="Helvetica Neue LT Std 75" charset="0"/>
              <a:ea typeface="Helvetica Neue LT Std 75" charset="0"/>
              <a:cs typeface="Helvetica Neue LT Std 75" charset="0"/>
            </a:endParaRPr>
          </a:p>
          <a:p>
            <a:pPr>
              <a:lnSpc>
                <a:spcPct val="90000"/>
              </a:lnSpc>
            </a:pPr>
            <a:r>
              <a:rPr lang="es-ES_tradnl" sz="2000" b="1" dirty="0">
                <a:solidFill>
                  <a:srgbClr val="000000"/>
                </a:solidFill>
                <a:latin typeface="Helvetica Neue LT Std 75" charset="0"/>
                <a:ea typeface="Helvetica Neue LT Std 75" charset="0"/>
                <a:cs typeface="Helvetica Neue LT Std 75" charset="0"/>
              </a:rPr>
              <a:t>Giros postales (ordenes de pago)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7"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10"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1" name="Rectangle 10"/>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428802" y="765357"/>
            <a:ext cx="84865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dirty="0">
                <a:solidFill>
                  <a:srgbClr val="284B23"/>
                </a:solidFill>
                <a:latin typeface="Helvetica Neue LT Std 75" charset="0"/>
                <a:ea typeface="Helvetica Neue LT Std 75" charset="0"/>
                <a:cs typeface="Helvetica Neue LT Std 75" charset="0"/>
              </a:rPr>
              <a:t>Tarjetas de Débitos Recargables </a:t>
            </a:r>
            <a:r>
              <a:rPr lang="es-ES_tradnl" sz="2800" b="1" dirty="0" err="1" smtClean="0">
                <a:solidFill>
                  <a:srgbClr val="284B23"/>
                </a:solidFill>
                <a:latin typeface="Helvetica Neue LT Std 75" charset="0"/>
                <a:ea typeface="Helvetica Neue LT Std 75" charset="0"/>
                <a:cs typeface="Helvetica Neue LT Std 75" charset="0"/>
              </a:rPr>
              <a:t>Prepagadas</a:t>
            </a:r>
            <a:endParaRPr lang="en-US" sz="2800" b="1" kern="0" dirty="0">
              <a:solidFill>
                <a:srgbClr val="284B23"/>
              </a:solidFill>
              <a:latin typeface="Helvetica Neue LT Std 55 Roman" charset="0"/>
              <a:ea typeface="Helvetica Neue LT Std 55 Roman" charset="0"/>
              <a:cs typeface="Helvetica Neue LT Std 55 Roman" charset="0"/>
            </a:endParaRPr>
          </a:p>
        </p:txBody>
      </p:sp>
      <p:sp>
        <p:nvSpPr>
          <p:cNvPr id="13" name="Rectangle 12"/>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5" name="Straight Connector 14"/>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7" name="Content Placeholder 2"/>
          <p:cNvSpPr txBox="1">
            <a:spLocks/>
          </p:cNvSpPr>
          <p:nvPr/>
        </p:nvSpPr>
        <p:spPr bwMode="auto">
          <a:xfrm>
            <a:off x="428802" y="2090057"/>
            <a:ext cx="8116483"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s-ES_tradnl" sz="2000" b="1" dirty="0">
                <a:solidFill>
                  <a:srgbClr val="000000"/>
                </a:solidFill>
                <a:latin typeface="Helvetica Neue LT Std 55 Roman" charset="0"/>
                <a:ea typeface="Helvetica Neue LT Std 55 Roman" charset="0"/>
                <a:cs typeface="Helvetica Neue LT Std 55 Roman" charset="0"/>
              </a:rPr>
              <a:t>Estructuradas no solo para gastar sino también para agregarle dinero </a:t>
            </a:r>
            <a:r>
              <a:rPr lang="es-ES_tradnl" sz="2000" dirty="0">
                <a:solidFill>
                  <a:srgbClr val="000000"/>
                </a:solidFill>
                <a:latin typeface="Helvetica Neue LT Std 55 Roman" charset="0"/>
                <a:ea typeface="Helvetica Neue LT Std 55 Roman" charset="0"/>
                <a:cs typeface="Helvetica Neue LT Std 55 Roman" charset="0"/>
              </a:rPr>
              <a:t>como si lo agrega a una cuenta bancaria.</a:t>
            </a:r>
          </a:p>
          <a:p>
            <a:r>
              <a:rPr lang="es-ES_tradnl" sz="2000" b="1" dirty="0">
                <a:solidFill>
                  <a:srgbClr val="000000"/>
                </a:solidFill>
                <a:latin typeface="Helvetica Neue LT Std 55 Roman" charset="0"/>
                <a:ea typeface="Helvetica Neue LT Std 55 Roman" charset="0"/>
                <a:cs typeface="Helvetica Neue LT Std 55 Roman" charset="0"/>
              </a:rPr>
              <a:t>Muchas tarjetas cobran tarifas mayores que las cuentas corriente básica </a:t>
            </a:r>
            <a:r>
              <a:rPr lang="es-ES_tradnl" sz="2000" dirty="0">
                <a:solidFill>
                  <a:srgbClr val="000000"/>
                </a:solidFill>
                <a:latin typeface="Helvetica Neue LT Std 55 Roman" charset="0"/>
                <a:ea typeface="Helvetica Neue LT Std 55 Roman" charset="0"/>
                <a:cs typeface="Helvetica Neue LT Std 55 Roman" charset="0"/>
              </a:rPr>
              <a:t>ofrecidas en las instituciones financieras regulares.</a:t>
            </a:r>
          </a:p>
          <a:p>
            <a:r>
              <a:rPr lang="es-ES_tradnl" sz="2000" b="1" dirty="0">
                <a:solidFill>
                  <a:srgbClr val="000000"/>
                </a:solidFill>
                <a:latin typeface="Helvetica Neue LT Std 55 Roman" charset="0"/>
                <a:ea typeface="Helvetica Neue LT Std 55 Roman" charset="0"/>
                <a:cs typeface="Helvetica Neue LT Std 55 Roman" charset="0"/>
              </a:rPr>
              <a:t>Es difícil identificar todas las tarifas, </a:t>
            </a:r>
            <a:r>
              <a:rPr lang="es-ES_tradnl" sz="2000" dirty="0">
                <a:solidFill>
                  <a:srgbClr val="000000"/>
                </a:solidFill>
                <a:latin typeface="Helvetica Neue LT Std 55 Roman" charset="0"/>
                <a:ea typeface="Helvetica Neue LT Std 55 Roman" charset="0"/>
                <a:cs typeface="Helvetica Neue LT Std 55 Roman" charset="0"/>
              </a:rPr>
              <a:t>las cuales pueden incluir:</a:t>
            </a:r>
          </a:p>
          <a:p>
            <a:pPr lvl="1">
              <a:buClr>
                <a:srgbClr val="000000"/>
              </a:buClr>
              <a:buFont typeface="Courier New" charset="0"/>
              <a:buChar char="o"/>
            </a:pPr>
            <a:r>
              <a:rPr lang="es-ES_tradnl" sz="2000" dirty="0">
                <a:solidFill>
                  <a:srgbClr val="000000"/>
                </a:solidFill>
                <a:latin typeface="Helvetica Neue LT Std 55 Roman" charset="0"/>
                <a:ea typeface="Helvetica Neue LT Std 55 Roman" charset="0"/>
                <a:cs typeface="Helvetica Neue LT Std 55 Roman" charset="0"/>
              </a:rPr>
              <a:t>Agregar dinero</a:t>
            </a:r>
          </a:p>
          <a:p>
            <a:pPr lvl="1">
              <a:buClr>
                <a:srgbClr val="000000"/>
              </a:buClr>
              <a:buFont typeface="Courier New" charset="0"/>
              <a:buChar char="o"/>
            </a:pPr>
            <a:r>
              <a:rPr lang="es-ES_tradnl" sz="2000" dirty="0">
                <a:solidFill>
                  <a:srgbClr val="000000"/>
                </a:solidFill>
                <a:latin typeface="Helvetica Neue LT Std 55 Roman" charset="0"/>
                <a:ea typeface="Helvetica Neue LT Std 55 Roman" charset="0"/>
                <a:cs typeface="Helvetica Neue LT Std 55 Roman" charset="0"/>
              </a:rPr>
              <a:t>Llamar al servicio al consumidor</a:t>
            </a:r>
          </a:p>
          <a:p>
            <a:pPr lvl="1">
              <a:buClr>
                <a:srgbClr val="000000"/>
              </a:buClr>
              <a:buFont typeface="Courier New" charset="0"/>
              <a:buChar char="o"/>
            </a:pPr>
            <a:r>
              <a:rPr lang="es-ES_tradnl" sz="2000" dirty="0">
                <a:solidFill>
                  <a:srgbClr val="000000"/>
                </a:solidFill>
                <a:latin typeface="Helvetica Neue LT Std 55 Roman" charset="0"/>
                <a:ea typeface="Helvetica Neue LT Std 55 Roman" charset="0"/>
                <a:cs typeface="Helvetica Neue LT Std 55 Roman" charset="0"/>
              </a:rPr>
              <a:t>Obtener un estado de cuenta en papel</a:t>
            </a:r>
          </a:p>
          <a:p>
            <a:r>
              <a:rPr lang="es-ES_tradnl" sz="2000" b="1" dirty="0">
                <a:solidFill>
                  <a:srgbClr val="000000"/>
                </a:solidFill>
                <a:latin typeface="Helvetica Neue LT Std 55 Roman" charset="0"/>
                <a:ea typeface="Helvetica Neue LT Std 55 Roman" charset="0"/>
                <a:cs typeface="Helvetica Neue LT Std 55 Roman" charset="0"/>
              </a:rPr>
              <a:t>Asegúrese que la tarjeta sea completamente asegurada por FDIC </a:t>
            </a:r>
            <a:r>
              <a:rPr lang="es-ES_tradnl" sz="2000" dirty="0">
                <a:solidFill>
                  <a:srgbClr val="000000"/>
                </a:solidFill>
                <a:latin typeface="Helvetica Neue LT Std 55 Roman" charset="0"/>
                <a:ea typeface="Helvetica Neue LT Std 55 Roman" charset="0"/>
                <a:cs typeface="Helvetica Neue LT Std 55 Roman" charset="0"/>
              </a:rPr>
              <a:t>y ofrece protección de Regulación E. </a:t>
            </a:r>
          </a:p>
          <a:p>
            <a:r>
              <a:rPr lang="es-ES_tradnl" sz="2000" b="1" dirty="0">
                <a:solidFill>
                  <a:srgbClr val="000000"/>
                </a:solidFill>
                <a:latin typeface="Helvetica Neue LT Std 55 Roman" charset="0"/>
                <a:ea typeface="Helvetica Neue LT Std 55 Roman" charset="0"/>
                <a:cs typeface="Helvetica Neue LT Std 55 Roman" charset="0"/>
              </a:rPr>
              <a:t>Escoger una cuenta corriente </a:t>
            </a:r>
            <a:r>
              <a:rPr lang="es-ES_tradnl" sz="2000" dirty="0">
                <a:solidFill>
                  <a:srgbClr val="000000"/>
                </a:solidFill>
                <a:latin typeface="Helvetica Neue LT Std 55 Roman" charset="0"/>
                <a:ea typeface="Helvetica Neue LT Std 55 Roman" charset="0"/>
                <a:cs typeface="Helvetica Neue LT Std 55 Roman" charset="0"/>
              </a:rPr>
              <a:t>en lugar de una tarjeta </a:t>
            </a:r>
            <a:r>
              <a:rPr lang="es-ES_tradnl" sz="2000" dirty="0" err="1">
                <a:solidFill>
                  <a:srgbClr val="000000"/>
                </a:solidFill>
                <a:latin typeface="Helvetica Neue LT Std 55 Roman" charset="0"/>
                <a:ea typeface="Helvetica Neue LT Std 55 Roman" charset="0"/>
                <a:cs typeface="Helvetica Neue LT Std 55 Roman" charset="0"/>
              </a:rPr>
              <a:t>prepagada</a:t>
            </a:r>
            <a:r>
              <a:rPr lang="es-ES_tradnl" sz="2000" dirty="0">
                <a:solidFill>
                  <a:srgbClr val="000000"/>
                </a:solidFill>
                <a:latin typeface="Helvetica Neue LT Std 55 Roman" charset="0"/>
                <a:ea typeface="Helvetica Neue LT Std 55 Roman" charset="0"/>
                <a:cs typeface="Helvetica Neue LT Std 55 Roman" charset="0"/>
              </a:rPr>
              <a:t> aun puede ser un mejor negocio.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7"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10"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1" name="Rectangle 10"/>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428802" y="765357"/>
            <a:ext cx="84865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err="1">
                <a:solidFill>
                  <a:srgbClr val="284B23"/>
                </a:solidFill>
                <a:latin typeface="Helvetica Neue LT Std 75" charset="0"/>
                <a:ea typeface="Helvetica Neue LT Std 75" charset="0"/>
                <a:cs typeface="Helvetica Neue LT Std 75" charset="0"/>
              </a:rPr>
              <a:t>Tiendas</a:t>
            </a:r>
            <a:r>
              <a:rPr lang="en-US" sz="2800" b="1" dirty="0">
                <a:solidFill>
                  <a:srgbClr val="284B23"/>
                </a:solidFill>
                <a:latin typeface="Helvetica Neue LT Std 75" charset="0"/>
                <a:ea typeface="Helvetica Neue LT Std 75" charset="0"/>
                <a:cs typeface="Helvetica Neue LT Std 75" charset="0"/>
              </a:rPr>
              <a:t> de </a:t>
            </a:r>
            <a:r>
              <a:rPr lang="en-US" sz="2800" b="1" dirty="0" err="1">
                <a:solidFill>
                  <a:srgbClr val="284B23"/>
                </a:solidFill>
                <a:latin typeface="Helvetica Neue LT Std 75" charset="0"/>
                <a:ea typeface="Helvetica Neue LT Std 75" charset="0"/>
                <a:cs typeface="Helvetica Neue LT Std 75" charset="0"/>
              </a:rPr>
              <a:t>Cambio</a:t>
            </a:r>
            <a:r>
              <a:rPr lang="en-US" sz="2800" b="1" dirty="0">
                <a:solidFill>
                  <a:srgbClr val="284B23"/>
                </a:solidFill>
                <a:latin typeface="Helvetica Neue LT Std 75" charset="0"/>
                <a:ea typeface="Helvetica Neue LT Std 75" charset="0"/>
                <a:cs typeface="Helvetica Neue LT Std 75" charset="0"/>
              </a:rPr>
              <a:t> de </a:t>
            </a:r>
            <a:r>
              <a:rPr lang="en-US" sz="2800" b="1" dirty="0" err="1">
                <a:solidFill>
                  <a:srgbClr val="284B23"/>
                </a:solidFill>
                <a:latin typeface="Helvetica Neue LT Std 75" charset="0"/>
                <a:ea typeface="Helvetica Neue LT Std 75" charset="0"/>
                <a:cs typeface="Helvetica Neue LT Std 75" charset="0"/>
              </a:rPr>
              <a:t>Cheques</a:t>
            </a:r>
            <a:endParaRPr lang="en-US" sz="2800" b="1" kern="0" dirty="0">
              <a:solidFill>
                <a:srgbClr val="284B23"/>
              </a:solidFill>
              <a:latin typeface="Helvetica Neue LT Std 55 Roman" charset="0"/>
              <a:ea typeface="Helvetica Neue LT Std 55 Roman" charset="0"/>
              <a:cs typeface="Helvetica Neue LT Std 55 Roman" charset="0"/>
            </a:endParaRPr>
          </a:p>
        </p:txBody>
      </p:sp>
      <p:sp>
        <p:nvSpPr>
          <p:cNvPr id="13" name="Rectangle 12"/>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5" name="Straight Connector 14"/>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7" name="Content Placeholder 2"/>
          <p:cNvSpPr txBox="1">
            <a:spLocks/>
          </p:cNvSpPr>
          <p:nvPr/>
        </p:nvSpPr>
        <p:spPr bwMode="auto">
          <a:xfrm>
            <a:off x="417917" y="2079171"/>
            <a:ext cx="8116483"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s-ES_tradnl" sz="2000" b="1" dirty="0">
                <a:latin typeface="Helvetica Neue LT Std 55 Roman" charset="0"/>
                <a:ea typeface="Helvetica Neue LT Std 55 Roman" charset="0"/>
                <a:cs typeface="Helvetica Neue LT Std 55 Roman" charset="0"/>
              </a:rPr>
              <a:t>Deben tener licencia del Departamento de Servicios Financieros del Estado de Nueva </a:t>
            </a:r>
            <a:r>
              <a:rPr lang="es-ES_tradnl" sz="2000" b="1" dirty="0" smtClean="0">
                <a:latin typeface="Helvetica Neue LT Std 55 Roman" charset="0"/>
                <a:ea typeface="Helvetica Neue LT Std 55 Roman" charset="0"/>
                <a:cs typeface="Helvetica Neue LT Std 55 Roman" charset="0"/>
              </a:rPr>
              <a:t>York </a:t>
            </a:r>
            <a:r>
              <a:rPr lang="es-ES_tradnl" sz="2000" dirty="0" smtClean="0">
                <a:latin typeface="Helvetica Neue LT Std 55 Roman" charset="0"/>
                <a:ea typeface="Helvetica Neue LT Std 55 Roman" charset="0"/>
                <a:cs typeface="Helvetica Neue LT Std 55 Roman" charset="0"/>
              </a:rPr>
              <a:t>– </a:t>
            </a:r>
            <a:r>
              <a:rPr lang="es-ES_tradnl" sz="2000" dirty="0">
                <a:latin typeface="Helvetica Neue LT Std 55 Roman" charset="0"/>
                <a:ea typeface="Helvetica Neue LT Std 55 Roman" charset="0"/>
                <a:cs typeface="Helvetica Neue LT Std 55 Roman" charset="0"/>
              </a:rPr>
              <a:t>sus empleados inscritos</a:t>
            </a:r>
            <a:r>
              <a:rPr lang="es-ES_tradnl" sz="2000" dirty="0" smtClean="0">
                <a:latin typeface="Helvetica Neue LT Std 55 Roman" charset="0"/>
                <a:ea typeface="Helvetica Neue LT Std 55 Roman" charset="0"/>
                <a:cs typeface="Helvetica Neue LT Std 55 Roman" charset="0"/>
              </a:rPr>
              <a:t>.</a:t>
            </a:r>
          </a:p>
          <a:p>
            <a:endParaRPr lang="es-ES_tradnl" sz="2000" dirty="0">
              <a:latin typeface="Helvetica Neue LT Std 55 Roman" charset="0"/>
              <a:ea typeface="Helvetica Neue LT Std 55 Roman" charset="0"/>
              <a:cs typeface="Helvetica Neue LT Std 55 Roman" charset="0"/>
            </a:endParaRPr>
          </a:p>
          <a:p>
            <a:r>
              <a:rPr lang="es-ES_tradnl" sz="2000" b="1" dirty="0">
                <a:latin typeface="Helvetica Neue LT Std 55 Roman" charset="0"/>
                <a:ea typeface="Helvetica Neue LT Std 55 Roman" charset="0"/>
                <a:cs typeface="Helvetica Neue LT Std 55 Roman" charset="0"/>
              </a:rPr>
              <a:t>Cobran un porcentaje de la cantidad del cheque a cobrar/cambiar</a:t>
            </a:r>
          </a:p>
          <a:p>
            <a:pPr lvl="1">
              <a:buFont typeface="Courier New" charset="0"/>
              <a:buChar char="o"/>
            </a:pPr>
            <a:r>
              <a:rPr lang="es-ES_tradnl" sz="2000" dirty="0">
                <a:latin typeface="Helvetica Neue LT Std 55 Roman" charset="0"/>
                <a:ea typeface="Helvetica Neue LT Std 55 Roman" charset="0"/>
                <a:cs typeface="Helvetica Neue LT Std 55 Roman" charset="0"/>
              </a:rPr>
              <a:t>Tasa de interés más alta permitida: 2.01% del cheque a cambiar</a:t>
            </a:r>
            <a:r>
              <a:rPr lang="es-ES_tradnl" sz="2000" dirty="0" smtClean="0">
                <a:latin typeface="Helvetica Neue LT Std 55 Roman" charset="0"/>
                <a:ea typeface="Helvetica Neue LT Std 55 Roman" charset="0"/>
                <a:cs typeface="Helvetica Neue LT Std 55 Roman" charset="0"/>
              </a:rPr>
              <a:t>.</a:t>
            </a:r>
          </a:p>
          <a:p>
            <a:pPr lvl="1">
              <a:buFont typeface="Courier New" charset="0"/>
              <a:buChar char="o"/>
            </a:pPr>
            <a:endParaRPr lang="es-ES_tradnl" sz="2000" dirty="0">
              <a:latin typeface="Helvetica Neue LT Std 55 Roman" charset="0"/>
              <a:ea typeface="Helvetica Neue LT Std 55 Roman" charset="0"/>
              <a:cs typeface="Helvetica Neue LT Std 55 Roman" charset="0"/>
            </a:endParaRPr>
          </a:p>
          <a:p>
            <a:r>
              <a:rPr lang="es-ES_tradnl" sz="2000" b="1" dirty="0" smtClean="0">
                <a:latin typeface="Helvetica Neue LT Std 55 Roman" charset="0"/>
                <a:ea typeface="Helvetica Neue LT Std 55 Roman" charset="0"/>
                <a:cs typeface="Helvetica Neue LT Std 55 Roman" charset="0"/>
              </a:rPr>
              <a:t>Acepta depósito </a:t>
            </a:r>
            <a:r>
              <a:rPr lang="es-ES_tradnl" sz="2000" b="1" dirty="0">
                <a:latin typeface="Helvetica Neue LT Std 55 Roman" charset="0"/>
                <a:ea typeface="Helvetica Neue LT Std 55 Roman" charset="0"/>
                <a:cs typeface="Helvetica Neue LT Std 55 Roman" charset="0"/>
              </a:rPr>
              <a:t>directo del gobierno</a:t>
            </a:r>
            <a:r>
              <a:rPr lang="es-ES_tradnl" sz="2000" dirty="0">
                <a:latin typeface="Helvetica Neue LT Std 55 Roman" charset="0"/>
                <a:ea typeface="Helvetica Neue LT Std 55 Roman" charset="0"/>
                <a:cs typeface="Helvetica Neue LT Std 55 Roman" charset="0"/>
              </a:rPr>
              <a:t> y otros fondos como EBT y salario – puede ser conectada con una tarjeta de débito.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7"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10"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1" name="Rectangle 10"/>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428802" y="765357"/>
            <a:ext cx="84865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dirty="0">
                <a:solidFill>
                  <a:srgbClr val="284B23"/>
                </a:solidFill>
                <a:latin typeface="Helvetica Neue LT Std 75" charset="0"/>
                <a:ea typeface="Helvetica Neue LT Std 75" charset="0"/>
                <a:cs typeface="Helvetica Neue LT Std 75" charset="0"/>
              </a:rPr>
              <a:t>Giros Postales (Ordenes de Pago)</a:t>
            </a:r>
            <a:endParaRPr lang="en-US" sz="2800" b="1" kern="0" dirty="0">
              <a:solidFill>
                <a:srgbClr val="284B23"/>
              </a:solidFill>
              <a:latin typeface="Helvetica Neue LT Std 55 Roman" charset="0"/>
              <a:ea typeface="Helvetica Neue LT Std 55 Roman" charset="0"/>
              <a:cs typeface="Helvetica Neue LT Std 55 Roman" charset="0"/>
            </a:endParaRPr>
          </a:p>
        </p:txBody>
      </p:sp>
      <p:sp>
        <p:nvSpPr>
          <p:cNvPr id="13" name="Rectangle 12"/>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5" name="Straight Connector 14"/>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8" name="Content Placeholder 2"/>
          <p:cNvSpPr txBox="1">
            <a:spLocks/>
          </p:cNvSpPr>
          <p:nvPr/>
        </p:nvSpPr>
        <p:spPr bwMode="auto">
          <a:xfrm>
            <a:off x="417917" y="2057400"/>
            <a:ext cx="8116483"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s-ES_tradnl" sz="2000" b="1" dirty="0">
                <a:solidFill>
                  <a:srgbClr val="000000"/>
                </a:solidFill>
              </a:rPr>
              <a:t>Emitidos por varias instituciones </a:t>
            </a:r>
            <a:r>
              <a:rPr lang="es-ES_tradnl" sz="2000" dirty="0">
                <a:solidFill>
                  <a:srgbClr val="000000"/>
                </a:solidFill>
              </a:rPr>
              <a:t>incluyendo la Oficina de Correo de los Estados Unidos, bancos e instituciones financieras alternativas</a:t>
            </a:r>
            <a:r>
              <a:rPr lang="es-ES_tradnl" sz="2000" dirty="0" smtClean="0">
                <a:solidFill>
                  <a:srgbClr val="000000"/>
                </a:solidFill>
              </a:rPr>
              <a:t>.</a:t>
            </a:r>
          </a:p>
          <a:p>
            <a:endParaRPr lang="es-ES_tradnl" sz="2000" dirty="0">
              <a:solidFill>
                <a:srgbClr val="000000"/>
              </a:solidFill>
            </a:endParaRPr>
          </a:p>
          <a:p>
            <a:r>
              <a:rPr lang="es-ES_tradnl" sz="2000" b="1" dirty="0">
                <a:solidFill>
                  <a:srgbClr val="000000"/>
                </a:solidFill>
              </a:rPr>
              <a:t>Costo por giro postal varía, </a:t>
            </a:r>
            <a:r>
              <a:rPr lang="es-ES_tradnl" sz="2000" dirty="0">
                <a:solidFill>
                  <a:srgbClr val="000000"/>
                </a:solidFill>
              </a:rPr>
              <a:t>y la cantidad por giro postal generalmente es restringida</a:t>
            </a:r>
            <a:r>
              <a:rPr lang="es-ES_tradnl" sz="2000" dirty="0" smtClean="0">
                <a:solidFill>
                  <a:srgbClr val="000000"/>
                </a:solidFill>
              </a:rPr>
              <a:t>.</a:t>
            </a:r>
          </a:p>
          <a:p>
            <a:endParaRPr lang="es-ES_tradnl" sz="2000" dirty="0">
              <a:solidFill>
                <a:srgbClr val="000000"/>
              </a:solidFill>
            </a:endParaRPr>
          </a:p>
          <a:p>
            <a:r>
              <a:rPr lang="es-ES_tradnl" sz="2000" b="1" dirty="0">
                <a:solidFill>
                  <a:srgbClr val="000000"/>
                </a:solidFill>
              </a:rPr>
              <a:t>Ejemplos:</a:t>
            </a:r>
          </a:p>
          <a:p>
            <a:pPr lvl="1">
              <a:buFont typeface="Courier New" charset="0"/>
              <a:buChar char="o"/>
            </a:pPr>
            <a:r>
              <a:rPr lang="es-ES_tradnl" sz="2000" dirty="0">
                <a:solidFill>
                  <a:srgbClr val="000000"/>
                </a:solidFill>
              </a:rPr>
              <a:t>Banco comercial: $5.00 por hasta $1,000.</a:t>
            </a:r>
          </a:p>
          <a:p>
            <a:pPr lvl="1">
              <a:buFont typeface="Courier New" charset="0"/>
              <a:buChar char="o"/>
            </a:pPr>
            <a:r>
              <a:rPr lang="es-ES_tradnl" sz="2000" dirty="0">
                <a:solidFill>
                  <a:srgbClr val="000000"/>
                </a:solidFill>
              </a:rPr>
              <a:t>Oficina de Correo:  $1.25 por hasta $500; $1.65 por $500.01 hasta $1,000.</a:t>
            </a:r>
          </a:p>
          <a:p>
            <a:pPr lvl="1">
              <a:buFont typeface="Courier New" charset="0"/>
              <a:buChar char="o"/>
            </a:pPr>
            <a:r>
              <a:rPr lang="es-ES_tradnl" sz="2000" dirty="0">
                <a:solidFill>
                  <a:srgbClr val="000000"/>
                </a:solidFill>
              </a:rPr>
              <a:t>CVS: $0.70 por hasta $500.</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7"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p:spPr>
      </p:pic>
      <p:pic>
        <p:nvPicPr>
          <p:cNvPr id="9"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10"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11" name="Rectangle 10"/>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428802" y="765357"/>
            <a:ext cx="84865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err="1" smtClean="0">
                <a:solidFill>
                  <a:srgbClr val="284B23"/>
                </a:solidFill>
                <a:latin typeface="Helvetica Neue LT Std 55 Roman" charset="0"/>
                <a:ea typeface="Helvetica Neue LT Std 55 Roman" charset="0"/>
                <a:cs typeface="Helvetica Neue LT Std 55 Roman" charset="0"/>
              </a:rPr>
              <a:t>Resumen</a:t>
            </a:r>
            <a:endParaRPr lang="en-US" sz="2800" b="1" kern="0" dirty="0">
              <a:solidFill>
                <a:srgbClr val="284B23"/>
              </a:solidFill>
              <a:latin typeface="Helvetica Neue LT Std 55 Roman" charset="0"/>
              <a:ea typeface="Helvetica Neue LT Std 55 Roman" charset="0"/>
              <a:cs typeface="Helvetica Neue LT Std 55 Roman" charset="0"/>
            </a:endParaRPr>
          </a:p>
        </p:txBody>
      </p:sp>
      <p:sp>
        <p:nvSpPr>
          <p:cNvPr id="13" name="Rectangle 12"/>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_OFE"/>
          <p:cNvPicPr>
            <a:picLocks noChangeAspect="1" noChangeArrowheads="1"/>
          </p:cNvPicPr>
          <p:nvPr/>
        </p:nvPicPr>
        <p:blipFill>
          <a:blip r:embed="rId2" cstate="print"/>
          <a:srcRect/>
          <a:stretch>
            <a:fillRect/>
          </a:stretch>
        </p:blipFill>
        <p:spPr bwMode="auto">
          <a:xfrm>
            <a:off x="533400" y="160909"/>
            <a:ext cx="1371600" cy="170481"/>
          </a:xfrm>
          <a:prstGeom prst="rect">
            <a:avLst/>
          </a:prstGeom>
          <a:noFill/>
          <a:ln w="9525">
            <a:noFill/>
            <a:miter lim="800000"/>
            <a:headEnd/>
            <a:tailEnd/>
          </a:ln>
        </p:spPr>
      </p:pic>
      <p:cxnSp>
        <p:nvCxnSpPr>
          <p:cNvPr id="15" name="Straight Connector 14"/>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7" name="Content Placeholder 2"/>
          <p:cNvSpPr txBox="1">
            <a:spLocks/>
          </p:cNvSpPr>
          <p:nvPr/>
        </p:nvSpPr>
        <p:spPr bwMode="auto">
          <a:xfrm>
            <a:off x="304800" y="2057400"/>
            <a:ext cx="8268883"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65125" indent="-255588">
              <a:buClr>
                <a:schemeClr val="tx1"/>
              </a:buClr>
              <a:buFont typeface="Arial" pitchFamily="34" charset="0"/>
              <a:buChar char="•"/>
            </a:pPr>
            <a:r>
              <a:rPr lang="es-ES_tradnl" sz="1900" b="1" dirty="0">
                <a:latin typeface="Helvetica Neue LT Std 55 Roman" charset="0"/>
                <a:ea typeface="Helvetica Neue LT Std 55 Roman" charset="0"/>
                <a:cs typeface="Helvetica Neue LT Std 55 Roman" charset="0"/>
              </a:rPr>
              <a:t>Actividades bancarias con una institución financiera pueden disminuir el costo de transacciones financieras </a:t>
            </a:r>
            <a:r>
              <a:rPr lang="es-ES_tradnl" sz="1900" dirty="0">
                <a:latin typeface="Helvetica Neue LT Std 55 Roman" charset="0"/>
                <a:ea typeface="Helvetica Neue LT Std 55 Roman" charset="0"/>
                <a:cs typeface="Helvetica Neue LT Std 55 Roman" charset="0"/>
              </a:rPr>
              <a:t>y facilita la acumulación de bienes.</a:t>
            </a:r>
          </a:p>
          <a:p>
            <a:pPr marL="365125" indent="-255588">
              <a:buClr>
                <a:schemeClr val="tx1"/>
              </a:buClr>
              <a:buFont typeface="Arial" pitchFamily="34" charset="0"/>
              <a:buChar char="•"/>
            </a:pPr>
            <a:r>
              <a:rPr lang="es-ES_tradnl" sz="1900" b="1" dirty="0">
                <a:latin typeface="Helvetica Neue LT Std 55 Roman" charset="0"/>
                <a:ea typeface="Helvetica Neue LT Std 55 Roman" charset="0"/>
                <a:cs typeface="Helvetica Neue LT Std 55 Roman" charset="0"/>
              </a:rPr>
              <a:t>Bancos son instituciones financieras con fines de </a:t>
            </a:r>
            <a:r>
              <a:rPr lang="es-ES_tradnl" sz="1900" b="1" dirty="0" smtClean="0">
                <a:latin typeface="Helvetica Neue LT Std 55 Roman" charset="0"/>
                <a:ea typeface="Helvetica Neue LT Std 55 Roman" charset="0"/>
                <a:cs typeface="Helvetica Neue LT Std 55 Roman" charset="0"/>
              </a:rPr>
              <a:t>lucro </a:t>
            </a:r>
            <a:r>
              <a:rPr lang="es-ES_tradnl" sz="1900" dirty="0" smtClean="0">
                <a:latin typeface="Helvetica Neue LT Std 55 Roman" charset="0"/>
                <a:ea typeface="Helvetica Neue LT Std 55 Roman" charset="0"/>
                <a:cs typeface="Helvetica Neue LT Std 55 Roman" charset="0"/>
              </a:rPr>
              <a:t>– </a:t>
            </a:r>
            <a:r>
              <a:rPr lang="es-ES_tradnl" sz="1900" dirty="0">
                <a:latin typeface="Helvetica Neue LT Std 55 Roman" charset="0"/>
                <a:ea typeface="Helvetica Neue LT Std 55 Roman" charset="0"/>
                <a:cs typeface="Helvetica Neue LT Std 55 Roman" charset="0"/>
              </a:rPr>
              <a:t>esté al tanto de tarifas y costos, y compare.</a:t>
            </a:r>
          </a:p>
          <a:p>
            <a:pPr marL="365125" indent="-255588">
              <a:buClr>
                <a:schemeClr val="tx1"/>
              </a:buClr>
            </a:pPr>
            <a:r>
              <a:rPr lang="es-ES_tradnl" sz="1900" b="1" dirty="0">
                <a:latin typeface="Helvetica Neue LT Std 55 Roman" charset="0"/>
                <a:ea typeface="Helvetica Neue LT Std 55 Roman" charset="0"/>
                <a:cs typeface="Helvetica Neue LT Std 55 Roman" charset="0"/>
              </a:rPr>
              <a:t>Uniones de Crédito son instituciones financieras sin fines de </a:t>
            </a:r>
            <a:r>
              <a:rPr lang="es-ES_tradnl" sz="1900" b="1" dirty="0" smtClean="0">
                <a:latin typeface="Helvetica Neue LT Std 55 Roman" charset="0"/>
                <a:ea typeface="Helvetica Neue LT Std 55 Roman" charset="0"/>
                <a:cs typeface="Helvetica Neue LT Std 55 Roman" charset="0"/>
              </a:rPr>
              <a:t>lucro </a:t>
            </a:r>
            <a:r>
              <a:rPr lang="es-ES_tradnl" sz="1900" dirty="0" smtClean="0">
                <a:latin typeface="Helvetica Neue LT Std 55 Roman" charset="0"/>
                <a:ea typeface="Helvetica Neue LT Std 55 Roman" charset="0"/>
                <a:cs typeface="Helvetica Neue LT Std 55 Roman" charset="0"/>
              </a:rPr>
              <a:t>– </a:t>
            </a:r>
            <a:r>
              <a:rPr lang="es-ES_tradnl" sz="1900" dirty="0">
                <a:latin typeface="Helvetica Neue LT Std 55 Roman" charset="0"/>
                <a:ea typeface="Helvetica Neue LT Std 55 Roman" charset="0"/>
                <a:cs typeface="Helvetica Neue LT Std 55 Roman" charset="0"/>
              </a:rPr>
              <a:t>pueden desear tomar más riesgos por sus miembros, pero los costos pueden ser más altos.</a:t>
            </a:r>
          </a:p>
          <a:p>
            <a:pPr marL="365125" indent="-255588">
              <a:buClr>
                <a:schemeClr val="tx1"/>
              </a:buClr>
            </a:pPr>
            <a:r>
              <a:rPr lang="es-ES_tradnl" sz="1900" b="1" dirty="0">
                <a:latin typeface="Helvetica Neue LT Std 55 Roman" charset="0"/>
                <a:ea typeface="Helvetica Neue LT Std 55 Roman" charset="0"/>
                <a:cs typeface="Helvetica Neue LT Std 55 Roman" charset="0"/>
              </a:rPr>
              <a:t>Cuentas Corrientes </a:t>
            </a:r>
            <a:r>
              <a:rPr lang="es-ES_tradnl" sz="1900" dirty="0">
                <a:latin typeface="Helvetica Neue LT Std 55 Roman" charset="0"/>
                <a:ea typeface="Helvetica Neue LT Std 55 Roman" charset="0"/>
                <a:cs typeface="Helvetica Neue LT Std 55 Roman" charset="0"/>
              </a:rPr>
              <a:t>– maximiza tasa de interés si hay disponible, minimiza las tarifas, por ejemplo, tarifas de sobregiro, costo del uso excesivo de los ATM de terceras partes, etc. </a:t>
            </a:r>
          </a:p>
          <a:p>
            <a:pPr marL="365125" indent="-255588">
              <a:buClr>
                <a:schemeClr val="tx1"/>
              </a:buClr>
            </a:pPr>
            <a:r>
              <a:rPr lang="es-ES_tradnl" sz="1900" b="1" dirty="0">
                <a:latin typeface="Helvetica Neue LT Std 55 Roman" charset="0"/>
                <a:ea typeface="Helvetica Neue LT Std 55 Roman" charset="0"/>
                <a:cs typeface="Helvetica Neue LT Std 55 Roman" charset="0"/>
              </a:rPr>
              <a:t>Ahorros (corto plazo) vs. Inversiones (largo plazo)</a:t>
            </a:r>
          </a:p>
          <a:p>
            <a:pPr marL="365125" indent="-255588">
              <a:buClr>
                <a:schemeClr val="tx1"/>
              </a:buClr>
            </a:pPr>
            <a:r>
              <a:rPr lang="es-ES_tradnl" sz="1900" b="1" dirty="0" err="1">
                <a:latin typeface="Helvetica Neue LT Std 55 Roman" charset="0"/>
                <a:ea typeface="Helvetica Neue LT Std 55 Roman" charset="0"/>
                <a:cs typeface="Helvetica Neue LT Std 55 Roman" charset="0"/>
              </a:rPr>
              <a:t>CDs</a:t>
            </a:r>
            <a:r>
              <a:rPr lang="es-ES_tradnl" sz="1900" b="1" dirty="0">
                <a:latin typeface="Helvetica Neue LT Std 55 Roman" charset="0"/>
                <a:ea typeface="Helvetica Neue LT Std 55 Roman" charset="0"/>
                <a:cs typeface="Helvetica Neue LT Std 55 Roman" charset="0"/>
              </a:rPr>
              <a:t> </a:t>
            </a:r>
            <a:r>
              <a:rPr lang="es-ES_tradnl" sz="1900" dirty="0">
                <a:latin typeface="Helvetica Neue LT Std 55 Roman" charset="0"/>
                <a:ea typeface="Helvetica Neue LT Std 55 Roman" charset="0"/>
                <a:cs typeface="Helvetica Neue LT Std 55 Roman" charset="0"/>
              </a:rPr>
              <a:t>(entienda las características)</a:t>
            </a:r>
          </a:p>
          <a:p>
            <a:pPr marL="365125" indent="-255588">
              <a:buClr>
                <a:schemeClr val="tx1"/>
              </a:buClr>
            </a:pPr>
            <a:r>
              <a:rPr lang="es-ES_tradnl" sz="1900" b="1" dirty="0">
                <a:latin typeface="Helvetica Neue LT Std 55 Roman" charset="0"/>
                <a:ea typeface="Helvetica Neue LT Std 55 Roman" charset="0"/>
                <a:cs typeface="Helvetica Neue LT Std 55 Roman" charset="0"/>
              </a:rPr>
              <a:t>Considere necesidades futuras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9" name="Picture 8"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p:spPr>
      </p:pic>
      <p:pic>
        <p:nvPicPr>
          <p:cNvPr id="10"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11" name="Picture 10"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12" name="Rectangle 11"/>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bwMode="auto">
          <a:xfrm>
            <a:off x="428802" y="765357"/>
            <a:ext cx="84865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Summary</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4" name="Rectangle 13"/>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white_OFE"/>
          <p:cNvPicPr>
            <a:picLocks noChangeAspect="1" noChangeArrowheads="1"/>
          </p:cNvPicPr>
          <p:nvPr/>
        </p:nvPicPr>
        <p:blipFill>
          <a:blip r:embed="rId2" cstate="print"/>
          <a:srcRect/>
          <a:stretch>
            <a:fillRect/>
          </a:stretch>
        </p:blipFill>
        <p:spPr bwMode="auto">
          <a:xfrm>
            <a:off x="533400" y="160909"/>
            <a:ext cx="1371600" cy="170481"/>
          </a:xfrm>
          <a:prstGeom prst="rect">
            <a:avLst/>
          </a:prstGeom>
          <a:noFill/>
          <a:ln w="9525">
            <a:noFill/>
            <a:miter lim="800000"/>
            <a:headEnd/>
            <a:tailEnd/>
          </a:ln>
        </p:spPr>
      </p:pic>
      <p:cxnSp>
        <p:nvCxnSpPr>
          <p:cNvPr id="16" name="Straight Connector 15"/>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8" name="Content Placeholder 2"/>
          <p:cNvSpPr txBox="1">
            <a:spLocks/>
          </p:cNvSpPr>
          <p:nvPr/>
        </p:nvSpPr>
        <p:spPr bwMode="auto">
          <a:xfrm>
            <a:off x="417917" y="2057400"/>
            <a:ext cx="8268883"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1500"/>
              </a:spcBef>
            </a:pPr>
            <a:r>
              <a:rPr lang="es-ES_tradnl" sz="2000" b="1" dirty="0">
                <a:latin typeface="Helvetica Neue LT Std 55 Roman" charset="0"/>
                <a:ea typeface="Helvetica Neue LT Std 55 Roman" charset="0"/>
                <a:cs typeface="Helvetica Neue LT Std 55 Roman" charset="0"/>
              </a:rPr>
              <a:t>Cuentas Corrientes </a:t>
            </a:r>
            <a:r>
              <a:rPr lang="es-ES_tradnl" sz="2000" dirty="0">
                <a:latin typeface="Helvetica Neue LT Std 55 Roman" charset="0"/>
                <a:ea typeface="Helvetica Neue LT Std 55 Roman" charset="0"/>
                <a:cs typeface="Helvetica Neue LT Std 55 Roman" charset="0"/>
              </a:rPr>
              <a:t>– Necesarias para transacciones diarias de pagar facturas de servicios, y fondos acumulados centralmente antes de asignarlos para los gastos y ahorros</a:t>
            </a:r>
            <a:r>
              <a:rPr lang="es-ES_tradnl" sz="2000" dirty="0" smtClean="0">
                <a:latin typeface="Helvetica Neue LT Std 55 Roman" charset="0"/>
                <a:ea typeface="Helvetica Neue LT Std 55 Roman" charset="0"/>
                <a:cs typeface="Helvetica Neue LT Std 55 Roman" charset="0"/>
              </a:rPr>
              <a:t>.</a:t>
            </a:r>
          </a:p>
          <a:p>
            <a:pPr>
              <a:spcBef>
                <a:spcPts val="1500"/>
              </a:spcBef>
            </a:pPr>
            <a:endParaRPr lang="es-ES_tradnl" sz="2000" dirty="0">
              <a:latin typeface="Helvetica Neue LT Std 55 Roman" charset="0"/>
              <a:ea typeface="Helvetica Neue LT Std 55 Roman" charset="0"/>
              <a:cs typeface="Helvetica Neue LT Std 55 Roman" charset="0"/>
            </a:endParaRPr>
          </a:p>
          <a:p>
            <a:pPr>
              <a:spcBef>
                <a:spcPts val="1500"/>
              </a:spcBef>
            </a:pPr>
            <a:r>
              <a:rPr lang="es-ES_tradnl" sz="2000" b="1" dirty="0">
                <a:latin typeface="Helvetica Neue LT Std 55 Roman" charset="0"/>
                <a:ea typeface="Helvetica Neue LT Std 55 Roman" charset="0"/>
                <a:cs typeface="Helvetica Neue LT Std 55 Roman" charset="0"/>
              </a:rPr>
              <a:t>Cuentas de </a:t>
            </a:r>
            <a:r>
              <a:rPr lang="es-ES_tradnl" sz="2000" b="1" dirty="0" smtClean="0">
                <a:latin typeface="Helvetica Neue LT Std 55 Roman" charset="0"/>
                <a:ea typeface="Helvetica Neue LT Std 55 Roman" charset="0"/>
                <a:cs typeface="Helvetica Neue LT Std 55 Roman" charset="0"/>
              </a:rPr>
              <a:t>Ahorros </a:t>
            </a:r>
            <a:r>
              <a:rPr lang="es-ES_tradnl" sz="2000" dirty="0" smtClean="0">
                <a:latin typeface="Helvetica Neue LT Std 55 Roman" charset="0"/>
                <a:ea typeface="Helvetica Neue LT Std 55 Roman" charset="0"/>
                <a:cs typeface="Helvetica Neue LT Std 55 Roman" charset="0"/>
              </a:rPr>
              <a:t>– </a:t>
            </a:r>
            <a:r>
              <a:rPr lang="es-ES_tradnl" sz="2000" dirty="0">
                <a:latin typeface="Helvetica Neue LT Std 55 Roman" charset="0"/>
                <a:ea typeface="Helvetica Neue LT Std 55 Roman" charset="0"/>
                <a:cs typeface="Helvetica Neue LT Std 55 Roman" charset="0"/>
              </a:rPr>
              <a:t>Poner fondos aparte para metas de corto plazo con algún interés ganado</a:t>
            </a:r>
            <a:r>
              <a:rPr lang="es-ES_tradnl" sz="2000" dirty="0" smtClean="0">
                <a:latin typeface="Helvetica Neue LT Std 55 Roman" charset="0"/>
                <a:ea typeface="Helvetica Neue LT Std 55 Roman" charset="0"/>
                <a:cs typeface="Helvetica Neue LT Std 55 Roman" charset="0"/>
              </a:rPr>
              <a:t>.</a:t>
            </a:r>
          </a:p>
          <a:p>
            <a:pPr>
              <a:spcBef>
                <a:spcPts val="1500"/>
              </a:spcBef>
            </a:pPr>
            <a:endParaRPr lang="es-ES_tradnl" sz="2000" dirty="0">
              <a:latin typeface="Helvetica Neue LT Std 55 Roman" charset="0"/>
              <a:ea typeface="Helvetica Neue LT Std 55 Roman" charset="0"/>
              <a:cs typeface="Helvetica Neue LT Std 55 Roman" charset="0"/>
            </a:endParaRPr>
          </a:p>
          <a:p>
            <a:pPr>
              <a:spcBef>
                <a:spcPts val="1500"/>
              </a:spcBef>
            </a:pPr>
            <a:r>
              <a:rPr lang="es-ES_tradnl" sz="2000" b="1" dirty="0">
                <a:latin typeface="Helvetica Neue LT Std 55 Roman" charset="0"/>
                <a:ea typeface="Helvetica Neue LT Std 55 Roman" charset="0"/>
                <a:cs typeface="Helvetica Neue LT Std 55 Roman" charset="0"/>
              </a:rPr>
              <a:t>Certificados de </a:t>
            </a:r>
            <a:r>
              <a:rPr lang="es-ES_tradnl" sz="2000" b="1" dirty="0" smtClean="0">
                <a:latin typeface="Helvetica Neue LT Std 55 Roman" charset="0"/>
                <a:ea typeface="Helvetica Neue LT Std 55 Roman" charset="0"/>
                <a:cs typeface="Helvetica Neue LT Std 55 Roman" charset="0"/>
              </a:rPr>
              <a:t>Depósito </a:t>
            </a:r>
            <a:r>
              <a:rPr lang="es-ES_tradnl" sz="2000" dirty="0" smtClean="0">
                <a:latin typeface="Helvetica Neue LT Std 55 Roman" charset="0"/>
                <a:ea typeface="Helvetica Neue LT Std 55 Roman" charset="0"/>
                <a:cs typeface="Helvetica Neue LT Std 55 Roman" charset="0"/>
              </a:rPr>
              <a:t>– </a:t>
            </a:r>
            <a:r>
              <a:rPr lang="es-ES_tradnl" sz="2000" dirty="0">
                <a:latin typeface="Helvetica Neue LT Std 55 Roman" charset="0"/>
                <a:ea typeface="Helvetica Neue LT Std 55 Roman" charset="0"/>
                <a:cs typeface="Helvetica Neue LT Std 55 Roman" charset="0"/>
              </a:rPr>
              <a:t>Metas a corto plazo, no necesita acceso inmediato a los fondos, baja tolerancia de riesgo (en comparación con acciones de la bolsa de valores) buscando por retorno predecible más alto que los de la cuenta de ahorro regular.</a:t>
            </a:r>
          </a:p>
        </p:txBody>
      </p:sp>
      <p:sp>
        <p:nvSpPr>
          <p:cNvPr id="19" name="TextBox 18"/>
          <p:cNvSpPr txBox="1"/>
          <p:nvPr/>
        </p:nvSpPr>
        <p:spPr>
          <a:xfrm>
            <a:off x="838200" y="6248400"/>
            <a:ext cx="5410200" cy="523220"/>
          </a:xfrm>
          <a:prstGeom prst="rect">
            <a:avLst/>
          </a:prstGeom>
          <a:noFill/>
        </p:spPr>
        <p:txBody>
          <a:bodyPr wrap="square" rtlCol="0">
            <a:spAutoFit/>
          </a:bodyPr>
          <a:lstStyle/>
          <a:p>
            <a:r>
              <a:rPr lang="en-US" sz="1000" dirty="0">
                <a:latin typeface="Helvetica Neue LT Std 55 Roman"/>
              </a:rPr>
              <a:t>© June 2017. New York City Department of Consumer Affairs. All rights reserved.</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dirty="0" smtClean="0">
                <a:solidFill>
                  <a:srgbClr val="284B23"/>
                </a:solidFill>
                <a:latin typeface="Helvetica Neue LT Std 75" charset="0"/>
                <a:ea typeface="Helvetica Neue LT Std 75" charset="0"/>
                <a:cs typeface="Helvetica Neue LT Std 75" charset="0"/>
              </a:rPr>
              <a:t>Escogiendo una Institución</a:t>
            </a:r>
            <a:endParaRPr lang="es-ES_tradnl" sz="2800" b="1" kern="0" dirty="0">
              <a:solidFill>
                <a:srgbClr val="284B23"/>
              </a:solidFill>
              <a:latin typeface="Helvetica Neue LT Std 75" charset="0"/>
              <a:ea typeface="Helvetica Neue LT Std 75" charset="0"/>
              <a:cs typeface="Helvetica Neue LT Std 75" charset="0"/>
            </a:endParaRPr>
          </a:p>
        </p:txBody>
      </p:sp>
      <p:sp>
        <p:nvSpPr>
          <p:cNvPr id="9" name="Rectangle 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5" name="Straight Connector 14"/>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7" name="Content Placeholder 2"/>
          <p:cNvSpPr txBox="1">
            <a:spLocks/>
          </p:cNvSpPr>
          <p:nvPr/>
        </p:nvSpPr>
        <p:spPr bwMode="auto">
          <a:xfrm>
            <a:off x="428803" y="1676400"/>
            <a:ext cx="8229600" cy="4931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31825" indent="-631825">
              <a:buFont typeface="Calibri" pitchFamily="34" charset="0"/>
              <a:buAutoNum type="arabicPeriod"/>
            </a:pPr>
            <a:r>
              <a:rPr lang="es-ES_tradnl" sz="1600" b="1" dirty="0">
                <a:latin typeface="Helvetica Neue LT Std 55 Roman" charset="0"/>
                <a:ea typeface="Helvetica Neue LT Std 55 Roman" charset="0"/>
                <a:cs typeface="Helvetica Neue LT Std 55 Roman" charset="0"/>
              </a:rPr>
              <a:t>Bancos</a:t>
            </a:r>
          </a:p>
          <a:p>
            <a:pPr marL="1030288" lvl="1" indent="-284163">
              <a:buFontTx/>
              <a:buChar char="•"/>
            </a:pPr>
            <a:r>
              <a:rPr lang="es-ES_tradnl" sz="1600" dirty="0">
                <a:latin typeface="Helvetica Neue LT Std 55 Roman" charset="0"/>
                <a:ea typeface="Helvetica Neue LT Std 55 Roman" charset="0"/>
                <a:cs typeface="Helvetica Neue LT Std 55 Roman" charset="0"/>
              </a:rPr>
              <a:t>Con fines de lucro.</a:t>
            </a:r>
          </a:p>
          <a:p>
            <a:pPr marL="1030288" lvl="1" indent="-284163">
              <a:buFontTx/>
              <a:buChar char="•"/>
            </a:pPr>
            <a:r>
              <a:rPr lang="es-ES_tradnl" sz="1600" dirty="0">
                <a:latin typeface="Helvetica Neue LT Std 55 Roman" charset="0"/>
                <a:ea typeface="Helvetica Neue LT Std 55 Roman" charset="0"/>
                <a:cs typeface="Helvetica Neue LT Std 55 Roman" charset="0"/>
              </a:rPr>
              <a:t>Depósitos asegurados por la Corporación Federal de Seguros de Depósitos (FDIC por sus siglas en inglés) hasta $250,000 por depositante.</a:t>
            </a:r>
          </a:p>
          <a:p>
            <a:pPr marL="1030288" lvl="1" indent="-284163">
              <a:buFontTx/>
              <a:buChar char="•"/>
            </a:pPr>
            <a:r>
              <a:rPr lang="es-ES_tradnl" sz="1600" dirty="0">
                <a:latin typeface="Helvetica Neue LT Std 55 Roman" charset="0"/>
                <a:ea typeface="Helvetica Neue LT Std 55 Roman" charset="0"/>
                <a:cs typeface="Helvetica Neue LT Std 55 Roman" charset="0"/>
              </a:rPr>
              <a:t>Los propietarios son inversionistas/accionistas.</a:t>
            </a:r>
          </a:p>
          <a:p>
            <a:pPr marL="1030288" lvl="1" indent="-284163">
              <a:buFontTx/>
              <a:buChar char="•"/>
            </a:pPr>
            <a:r>
              <a:rPr lang="es-ES_tradnl" sz="1600" dirty="0">
                <a:latin typeface="Helvetica Neue LT Std 55 Roman" charset="0"/>
                <a:ea typeface="Helvetica Neue LT Std 55 Roman" charset="0"/>
                <a:cs typeface="Helvetica Neue LT Std 55 Roman" charset="0"/>
              </a:rPr>
              <a:t>Ganancias pagadas a los inversionistas</a:t>
            </a:r>
            <a:r>
              <a:rPr lang="es-ES_tradnl" sz="1600" dirty="0" smtClean="0">
                <a:latin typeface="Helvetica Neue LT Std 55 Roman" charset="0"/>
                <a:ea typeface="Helvetica Neue LT Std 55 Roman" charset="0"/>
                <a:cs typeface="Helvetica Neue LT Std 55 Roman" charset="0"/>
              </a:rPr>
              <a:t>.</a:t>
            </a:r>
            <a:br>
              <a:rPr lang="es-ES_tradnl" sz="1600" dirty="0" smtClean="0">
                <a:latin typeface="Helvetica Neue LT Std 55 Roman" charset="0"/>
                <a:ea typeface="Helvetica Neue LT Std 55 Roman" charset="0"/>
                <a:cs typeface="Helvetica Neue LT Std 55 Roman" charset="0"/>
              </a:rPr>
            </a:br>
            <a:endParaRPr lang="es-ES_tradnl" sz="1600" dirty="0">
              <a:latin typeface="Helvetica Neue LT Std 55 Roman" charset="0"/>
              <a:ea typeface="Helvetica Neue LT Std 55 Roman" charset="0"/>
              <a:cs typeface="Helvetica Neue LT Std 55 Roman" charset="0"/>
            </a:endParaRPr>
          </a:p>
          <a:p>
            <a:pPr marL="631825" indent="-631825">
              <a:buFontTx/>
              <a:buAutoNum type="arabicPeriod"/>
            </a:pPr>
            <a:r>
              <a:rPr lang="es-ES_tradnl" sz="1600" b="1" dirty="0">
                <a:latin typeface="Helvetica Neue LT Std 55 Roman" charset="0"/>
                <a:ea typeface="Helvetica Neue LT Std 55 Roman" charset="0"/>
                <a:cs typeface="Helvetica Neue LT Std 55 Roman" charset="0"/>
              </a:rPr>
              <a:t>Unión de Créditos </a:t>
            </a:r>
          </a:p>
          <a:p>
            <a:pPr marL="1030288" lvl="1" indent="-284163">
              <a:buFontTx/>
              <a:buChar char="•"/>
            </a:pPr>
            <a:r>
              <a:rPr lang="es-ES_tradnl" sz="1600" dirty="0">
                <a:latin typeface="Helvetica Neue LT Std 55 Roman" charset="0"/>
                <a:ea typeface="Helvetica Neue LT Std 55 Roman" charset="0"/>
                <a:cs typeface="Helvetica Neue LT Std 55 Roman" charset="0"/>
              </a:rPr>
              <a:t>Sin fines de lucro.</a:t>
            </a:r>
          </a:p>
          <a:p>
            <a:pPr marL="1030288" lvl="1" indent="-284163">
              <a:buFontTx/>
              <a:buChar char="•"/>
            </a:pPr>
            <a:r>
              <a:rPr lang="es-ES_tradnl" sz="1600" dirty="0">
                <a:latin typeface="Helvetica Neue LT Std 55 Roman" charset="0"/>
                <a:ea typeface="Helvetica Neue LT Std 55 Roman" charset="0"/>
                <a:cs typeface="Helvetica Neue LT Std 55 Roman" charset="0"/>
              </a:rPr>
              <a:t>Miembros de la cooperativa son los dueños.</a:t>
            </a:r>
          </a:p>
          <a:p>
            <a:pPr marL="1030288" lvl="1" indent="-284163">
              <a:buFontTx/>
              <a:buChar char="•"/>
            </a:pPr>
            <a:r>
              <a:rPr lang="es-ES_tradnl" sz="1600" dirty="0">
                <a:latin typeface="Helvetica Neue LT Std 55 Roman" charset="0"/>
                <a:ea typeface="Helvetica Neue LT Std 55 Roman" charset="0"/>
                <a:cs typeface="Helvetica Neue LT Std 55 Roman" charset="0"/>
              </a:rPr>
              <a:t>Depósitos asegurados hasta $250,000 por el Fundo Compartido Asegurado de la Unión de Crédito Nacional (NCUSIF por sus siglas en inglés).</a:t>
            </a:r>
          </a:p>
          <a:p>
            <a:pPr marL="1030288" lvl="1" indent="-284163">
              <a:buFontTx/>
              <a:buChar char="•"/>
            </a:pPr>
            <a:r>
              <a:rPr lang="es-ES_tradnl" sz="1600" dirty="0">
                <a:latin typeface="Helvetica Neue LT Std 55 Roman" charset="0"/>
                <a:ea typeface="Helvetica Neue LT Std 55 Roman" charset="0"/>
                <a:cs typeface="Helvetica Neue LT Std 55 Roman" charset="0"/>
              </a:rPr>
              <a:t>Las ganancias normalmente son usadas para reducir tarifas, tasa de interés</a:t>
            </a:r>
            <a:r>
              <a:rPr lang="es-ES_tradnl" sz="1600" dirty="0" smtClean="0">
                <a:latin typeface="Helvetica Neue LT Std 55 Roman" charset="0"/>
                <a:ea typeface="Helvetica Neue LT Std 55 Roman" charset="0"/>
                <a:cs typeface="Helvetica Neue LT Std 55 Roman" charset="0"/>
              </a:rPr>
              <a:t>.</a:t>
            </a:r>
            <a:br>
              <a:rPr lang="es-ES_tradnl" sz="1600" dirty="0" smtClean="0">
                <a:latin typeface="Helvetica Neue LT Std 55 Roman" charset="0"/>
                <a:ea typeface="Helvetica Neue LT Std 55 Roman" charset="0"/>
                <a:cs typeface="Helvetica Neue LT Std 55 Roman" charset="0"/>
              </a:rPr>
            </a:br>
            <a:endParaRPr lang="es-ES_tradnl" sz="1600" dirty="0">
              <a:latin typeface="Helvetica Neue LT Std 55 Roman" charset="0"/>
              <a:ea typeface="Helvetica Neue LT Std 55 Roman" charset="0"/>
              <a:cs typeface="Helvetica Neue LT Std 55 Roman" charset="0"/>
            </a:endParaRPr>
          </a:p>
          <a:p>
            <a:pPr marL="631825" indent="-631825">
              <a:buFontTx/>
              <a:buAutoNum type="arabicPeriod"/>
            </a:pPr>
            <a:r>
              <a:rPr lang="es-ES_tradnl" sz="1600" b="1" dirty="0">
                <a:latin typeface="Helvetica Neue LT Std 55 Roman" charset="0"/>
                <a:ea typeface="Helvetica Neue LT Std 55 Roman" charset="0"/>
                <a:cs typeface="Helvetica Neue LT Std 55 Roman" charset="0"/>
              </a:rPr>
              <a:t>Para escoger bien, compare tarifas, tasa de retorno, servicios ofrecidos</a:t>
            </a:r>
            <a:r>
              <a:rPr lang="es-ES_tradnl" sz="1600" b="1" dirty="0" smtClean="0">
                <a:latin typeface="Helvetica Neue LT Std 55 Roman" charset="0"/>
                <a:ea typeface="Helvetica Neue LT Std 55 Roman" charset="0"/>
                <a:cs typeface="Helvetica Neue LT Std 55 Roman" charset="0"/>
              </a:rPr>
              <a:t>.</a:t>
            </a:r>
            <a:br>
              <a:rPr lang="es-ES_tradnl" sz="1600" b="1" dirty="0" smtClean="0">
                <a:latin typeface="Helvetica Neue LT Std 55 Roman" charset="0"/>
                <a:ea typeface="Helvetica Neue LT Std 55 Roman" charset="0"/>
                <a:cs typeface="Helvetica Neue LT Std 55 Roman" charset="0"/>
              </a:rPr>
            </a:br>
            <a:endParaRPr lang="es-ES_tradnl" sz="1600" b="1" dirty="0">
              <a:latin typeface="Helvetica Neue LT Std 55 Roman" charset="0"/>
              <a:ea typeface="Helvetica Neue LT Std 55 Roman" charset="0"/>
              <a:cs typeface="Helvetica Neue LT Std 55 Roman" charset="0"/>
            </a:endParaRPr>
          </a:p>
          <a:p>
            <a:pPr marL="631825" indent="-631825">
              <a:buFontTx/>
              <a:buAutoNum type="arabicPeriod"/>
            </a:pPr>
            <a:r>
              <a:rPr lang="es-ES_tradnl" sz="1600" b="1" dirty="0">
                <a:latin typeface="Helvetica Neue LT Std 55 Roman" charset="0"/>
                <a:ea typeface="Helvetica Neue LT Std 55 Roman" charset="0"/>
                <a:cs typeface="Helvetica Neue LT Std 55 Roman" charset="0"/>
              </a:rPr>
              <a:t>Establezca relaciones con sus necesidades futuras en mente: préstamos hipotecarios, préstamos de vehículos, cuentas y préstamos para negocios.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4294967295"/>
          </p:nvPr>
        </p:nvSpPr>
        <p:spPr>
          <a:xfrm>
            <a:off x="428803" y="2133600"/>
            <a:ext cx="8001000" cy="4495800"/>
          </a:xfrm>
          <a:prstGeom prst="rect">
            <a:avLst/>
          </a:prstGeom>
        </p:spPr>
        <p:txBody>
          <a:bodyPr/>
          <a:lstStyle/>
          <a:p>
            <a:pPr marL="642938" indent="-642938">
              <a:buNone/>
            </a:pPr>
            <a:r>
              <a:rPr lang="es-ES_tradnl" sz="2000" b="1" dirty="0" smtClean="0">
                <a:latin typeface="Helvetica Neue LT Std 55 Roman" charset="0"/>
                <a:ea typeface="Helvetica Neue LT Std 55 Roman" charset="0"/>
                <a:cs typeface="Helvetica Neue LT Std 55 Roman" charset="0"/>
              </a:rPr>
              <a:t>Acta Patriótica de los USA – Conozca sus reglas al consumidor</a:t>
            </a:r>
            <a:endParaRPr lang="es-ES_tradnl" sz="2000" dirty="0" smtClean="0">
              <a:latin typeface="Helvetica Neue LT Std 55 Roman" charset="0"/>
              <a:ea typeface="Helvetica Neue LT Std 55 Roman" charset="0"/>
              <a:cs typeface="Helvetica Neue LT Std 55 Roman" charset="0"/>
            </a:endParaRPr>
          </a:p>
          <a:p>
            <a:pPr marL="914400" lvl="1" indent="-514350">
              <a:buFont typeface="Arial" charset="0"/>
              <a:buChar char="•"/>
            </a:pPr>
            <a:r>
              <a:rPr lang="es-ES_tradnl" sz="2000" dirty="0" smtClean="0">
                <a:latin typeface="Helvetica Neue LT Std 55 Roman" charset="0"/>
                <a:ea typeface="Helvetica Neue LT Std 55 Roman" charset="0"/>
                <a:cs typeface="Helvetica Neue LT Std 55 Roman" charset="0"/>
              </a:rPr>
              <a:t>Bancos requieren verificar la identidad del propietario de la cuenta.</a:t>
            </a:r>
          </a:p>
          <a:p>
            <a:pPr marL="914400" lvl="1" indent="-514350">
              <a:buFont typeface="Arial" charset="0"/>
              <a:buChar char="•"/>
            </a:pPr>
            <a:r>
              <a:rPr lang="es-ES_tradnl" sz="2000" dirty="0" smtClean="0">
                <a:latin typeface="Helvetica Neue LT Std 55 Roman" charset="0"/>
                <a:ea typeface="Helvetica Neue LT Std 55 Roman" charset="0"/>
                <a:cs typeface="Helvetica Neue LT Std 55 Roman" charset="0"/>
              </a:rPr>
              <a:t>Como se hace esto varía de institución a institución.</a:t>
            </a:r>
          </a:p>
          <a:p>
            <a:pPr marL="642938" indent="-642938">
              <a:buNone/>
            </a:pPr>
            <a:endParaRPr lang="es-ES_tradnl" sz="2000" dirty="0" smtClean="0">
              <a:latin typeface="Helvetica Neue LT Std 55 Roman" charset="0"/>
              <a:ea typeface="Helvetica Neue LT Std 55 Roman" charset="0"/>
              <a:cs typeface="Helvetica Neue LT Std 55 Roman" charset="0"/>
            </a:endParaRPr>
          </a:p>
          <a:p>
            <a:pPr marL="642938" indent="-642938">
              <a:buNone/>
            </a:pPr>
            <a:r>
              <a:rPr lang="es-ES_tradnl" sz="2000" b="1" dirty="0" smtClean="0">
                <a:latin typeface="Helvetica Neue LT Std 55 Roman" charset="0"/>
                <a:ea typeface="Helvetica Neue LT Std 55 Roman" charset="0"/>
                <a:cs typeface="Helvetica Neue LT Std 55 Roman" charset="0"/>
              </a:rPr>
              <a:t>Documentos requeridos</a:t>
            </a:r>
            <a:endParaRPr lang="es-ES_tradnl" sz="2000" dirty="0" smtClean="0">
              <a:latin typeface="Helvetica Neue LT Std 55 Roman" charset="0"/>
              <a:ea typeface="Helvetica Neue LT Std 55 Roman" charset="0"/>
              <a:cs typeface="Helvetica Neue LT Std 55 Roman" charset="0"/>
            </a:endParaRPr>
          </a:p>
          <a:p>
            <a:pPr marL="914400" lvl="1" indent="-514350">
              <a:buClr>
                <a:schemeClr val="tx1"/>
              </a:buClr>
              <a:buFont typeface="Arial" charset="0"/>
              <a:buChar char="•"/>
            </a:pPr>
            <a:r>
              <a:rPr lang="es-ES_tradnl" sz="2000" dirty="0" smtClean="0">
                <a:latin typeface="Helvetica Neue LT Std 55 Roman" charset="0"/>
                <a:ea typeface="Helvetica Neue LT Std 55 Roman" charset="0"/>
                <a:cs typeface="Helvetica Neue LT Std 55 Roman" charset="0"/>
              </a:rPr>
              <a:t>Identificación emitida por el gobierno – por lo menos una</a:t>
            </a:r>
            <a:br>
              <a:rPr lang="es-ES_tradnl" sz="2000" dirty="0" smtClean="0">
                <a:latin typeface="Helvetica Neue LT Std 55 Roman" charset="0"/>
                <a:ea typeface="Helvetica Neue LT Std 55 Roman" charset="0"/>
                <a:cs typeface="Helvetica Neue LT Std 55 Roman" charset="0"/>
              </a:rPr>
            </a:br>
            <a:r>
              <a:rPr lang="es-ES_tradnl" sz="1400" dirty="0" smtClean="0">
                <a:latin typeface="Helvetica Neue LT Std 55 Roman" charset="0"/>
                <a:ea typeface="Helvetica Neue LT Std 55 Roman" charset="0"/>
                <a:cs typeface="Helvetica Neue LT Std 55 Roman" charset="0"/>
              </a:rPr>
              <a:t>(pasaporte de los Estados Unidos o extranjero, licencia de conducir, matrícula consular emitida por el consulado mexicano, algunas instituciones aceptan la identificación de la Ciudad de Nueva York (NYC ID). Varía por institución financiera—algunas requieren 2 tipos de identificaciones emitidas por el gobierno.</a:t>
            </a:r>
          </a:p>
          <a:p>
            <a:pPr marL="914400" lvl="1" indent="-514350">
              <a:buClr>
                <a:schemeClr val="tx1"/>
              </a:buClr>
              <a:buFont typeface="Arial" charset="0"/>
              <a:buChar char="•"/>
            </a:pPr>
            <a:r>
              <a:rPr lang="es-ES_tradnl" sz="2000" dirty="0" smtClean="0">
                <a:latin typeface="Helvetica Neue LT Std 55 Roman" charset="0"/>
                <a:ea typeface="Helvetica Neue LT Std 55 Roman" charset="0"/>
                <a:cs typeface="Helvetica Neue LT Std 55 Roman" charset="0"/>
              </a:rPr>
              <a:t>Número de Identificación de Impuesto – SSN o ITIN por sus siglas en inglés.</a:t>
            </a:r>
          </a:p>
          <a:p>
            <a:pPr marL="914400" lvl="1" indent="-514350">
              <a:buClr>
                <a:schemeClr val="tx1"/>
              </a:buClr>
              <a:buFont typeface="Arial" charset="0"/>
              <a:buChar char="•"/>
            </a:pPr>
            <a:r>
              <a:rPr lang="es-ES_tradnl" sz="2000" dirty="0" smtClean="0">
                <a:latin typeface="Helvetica Neue LT Std 55 Roman" charset="0"/>
                <a:ea typeface="Helvetica Neue LT Std 55 Roman" charset="0"/>
                <a:cs typeface="Helvetica Neue LT Std 55 Roman" charset="0"/>
              </a:rPr>
              <a:t>Prueba de dirección.</a:t>
            </a:r>
            <a:endParaRPr lang="es-ES_tradnl" sz="2000" dirty="0">
              <a:latin typeface="Helvetica Neue LT Std 55 Roman" charset="0"/>
              <a:ea typeface="Helvetica Neue LT Std 55 Roman" charset="0"/>
              <a:cs typeface="Helvetica Neue LT Std 55 Roman" charset="0"/>
            </a:endParaRPr>
          </a:p>
        </p:txBody>
      </p:sp>
      <p:sp>
        <p:nvSpPr>
          <p:cNvPr id="7" name="Rectangle 6"/>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dirty="0">
                <a:solidFill>
                  <a:srgbClr val="284B23"/>
                </a:solidFill>
              </a:rPr>
              <a:t>Abriendo una Cuenta Individual </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9" name="Rectangle 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1" name="Straight Connector 10"/>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381000" y="1943100"/>
            <a:ext cx="5867400" cy="4914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s-ES_tradnl" sz="2000" b="1" dirty="0">
                <a:latin typeface="Helvetica Neue LT Std 55 Roman" charset="0"/>
                <a:ea typeface="Helvetica Neue LT Std 55 Roman" charset="0"/>
                <a:cs typeface="Helvetica Neue LT Std 55 Roman" charset="0"/>
              </a:rPr>
              <a:t>Las siguientes instituciones aceptan la </a:t>
            </a:r>
            <a:r>
              <a:rPr lang="es-ES_tradnl" sz="2000" b="1" smtClean="0">
                <a:latin typeface="Helvetica Neue LT Std 55 Roman" charset="0"/>
                <a:ea typeface="Helvetica Neue LT Std 55 Roman" charset="0"/>
                <a:cs typeface="Helvetica Neue LT Std 55 Roman" charset="0"/>
              </a:rPr>
              <a:t>IDNYC para </a:t>
            </a:r>
            <a:r>
              <a:rPr lang="es-ES_tradnl" sz="2000" b="1" dirty="0">
                <a:latin typeface="Helvetica Neue LT Std 55 Roman" charset="0"/>
                <a:ea typeface="Helvetica Neue LT Std 55 Roman" charset="0"/>
                <a:cs typeface="Helvetica Neue LT Std 55 Roman" charset="0"/>
              </a:rPr>
              <a:t>abrir una cuenta bancaria</a:t>
            </a:r>
            <a:r>
              <a:rPr lang="es-ES_tradnl" sz="2000" b="1" dirty="0" smtClean="0">
                <a:latin typeface="Helvetica Neue LT Std 55 Roman" charset="0"/>
                <a:ea typeface="Helvetica Neue LT Std 55 Roman" charset="0"/>
                <a:cs typeface="Helvetica Neue LT Std 55 Roman" charset="0"/>
              </a:rPr>
              <a:t>:</a:t>
            </a:r>
          </a:p>
          <a:p>
            <a:pPr marL="642938" indent="-642938">
              <a:buNone/>
            </a:pPr>
            <a:endParaRPr lang="es-ES_tradnl" sz="2000" b="1" dirty="0">
              <a:latin typeface="Helvetica Neue LT Std 55 Roman" charset="0"/>
              <a:ea typeface="Helvetica Neue LT Std 55 Roman" charset="0"/>
              <a:cs typeface="Helvetica Neue LT Std 55 Roman" charset="0"/>
            </a:endParaRPr>
          </a:p>
          <a:p>
            <a:pPr marL="642938" indent="-642938"/>
            <a:r>
              <a:rPr lang="es-ES_tradnl" sz="1600" dirty="0" err="1">
                <a:latin typeface="Helvetica Neue LT Std 55 Roman" charset="0"/>
                <a:ea typeface="Helvetica Neue LT Std 55 Roman" charset="0"/>
                <a:cs typeface="Helvetica Neue LT Std 55 Roman" charset="0"/>
              </a:rPr>
              <a:t>Amalgamated</a:t>
            </a:r>
            <a:r>
              <a:rPr lang="es-ES_tradnl" sz="1600" dirty="0">
                <a:latin typeface="Helvetica Neue LT Std 55 Roman" charset="0"/>
                <a:ea typeface="Helvetica Neue LT Std 55 Roman" charset="0"/>
                <a:cs typeface="Helvetica Neue LT Std 55 Roman" charset="0"/>
              </a:rPr>
              <a:t> Bank</a:t>
            </a:r>
          </a:p>
          <a:p>
            <a:pPr marL="642938" indent="-642938"/>
            <a:r>
              <a:rPr lang="es-ES_tradnl" sz="1600" dirty="0">
                <a:latin typeface="Helvetica Neue LT Std 55 Roman" charset="0"/>
                <a:ea typeface="Helvetica Neue LT Std 55 Roman" charset="0"/>
                <a:cs typeface="Helvetica Neue LT Std 55 Roman" charset="0"/>
              </a:rPr>
              <a:t>US Alliance</a:t>
            </a:r>
          </a:p>
          <a:p>
            <a:pPr marL="642938" indent="-642938"/>
            <a:r>
              <a:rPr lang="es-ES_tradnl" sz="1600" dirty="0">
                <a:latin typeface="Helvetica Neue LT Std 55 Roman" charset="0"/>
                <a:ea typeface="Helvetica Neue LT Std 55 Roman" charset="0"/>
                <a:cs typeface="Helvetica Neue LT Std 55 Roman" charset="0"/>
              </a:rPr>
              <a:t>Brooklyn </a:t>
            </a:r>
            <a:r>
              <a:rPr lang="es-ES_tradnl" sz="1600" dirty="0" err="1">
                <a:latin typeface="Helvetica Neue LT Std 55 Roman" charset="0"/>
                <a:ea typeface="Helvetica Neue LT Std 55 Roman" charset="0"/>
                <a:cs typeface="Helvetica Neue LT Std 55 Roman" charset="0"/>
              </a:rPr>
              <a:t>Cooperative</a:t>
            </a:r>
            <a:r>
              <a:rPr lang="es-ES_tradnl" sz="1600" dirty="0">
                <a:latin typeface="Helvetica Neue LT Std 55 Roman" charset="0"/>
                <a:ea typeface="Helvetica Neue LT Std 55 Roman" charset="0"/>
                <a:cs typeface="Helvetica Neue LT Std 55 Roman" charset="0"/>
              </a:rPr>
              <a:t> Federal </a:t>
            </a:r>
            <a:r>
              <a:rPr lang="es-ES_tradnl" sz="1600" dirty="0" err="1">
                <a:latin typeface="Helvetica Neue LT Std 55 Roman" charset="0"/>
                <a:ea typeface="Helvetica Neue LT Std 55 Roman" charset="0"/>
                <a:cs typeface="Helvetica Neue LT Std 55 Roman" charset="0"/>
              </a:rPr>
              <a:t>Credit</a:t>
            </a:r>
            <a:r>
              <a:rPr lang="es-ES_tradnl" sz="1600" dirty="0">
                <a:latin typeface="Helvetica Neue LT Std 55 Roman" charset="0"/>
                <a:ea typeface="Helvetica Neue LT Std 55 Roman" charset="0"/>
                <a:cs typeface="Helvetica Neue LT Std 55 Roman" charset="0"/>
              </a:rPr>
              <a:t> </a:t>
            </a:r>
            <a:r>
              <a:rPr lang="es-ES_tradnl" sz="1600" dirty="0" err="1">
                <a:latin typeface="Helvetica Neue LT Std 55 Roman" charset="0"/>
                <a:ea typeface="Helvetica Neue LT Std 55 Roman" charset="0"/>
                <a:cs typeface="Helvetica Neue LT Std 55 Roman" charset="0"/>
              </a:rPr>
              <a:t>Union</a:t>
            </a:r>
            <a:endParaRPr lang="es-ES_tradnl" sz="1600" dirty="0">
              <a:latin typeface="Helvetica Neue LT Std 55 Roman" charset="0"/>
              <a:ea typeface="Helvetica Neue LT Std 55 Roman" charset="0"/>
              <a:cs typeface="Helvetica Neue LT Std 55 Roman" charset="0"/>
            </a:endParaRPr>
          </a:p>
          <a:p>
            <a:pPr marL="642938" indent="-642938"/>
            <a:r>
              <a:rPr lang="es-ES_tradnl" sz="1600" dirty="0" err="1">
                <a:latin typeface="Helvetica Neue LT Std 55 Roman" charset="0"/>
                <a:ea typeface="Helvetica Neue LT Std 55 Roman" charset="0"/>
                <a:cs typeface="Helvetica Neue LT Std 55 Roman" charset="0"/>
              </a:rPr>
              <a:t>Carver</a:t>
            </a:r>
            <a:r>
              <a:rPr lang="es-ES_tradnl" sz="1600" dirty="0">
                <a:latin typeface="Helvetica Neue LT Std 55 Roman" charset="0"/>
                <a:ea typeface="Helvetica Neue LT Std 55 Roman" charset="0"/>
                <a:cs typeface="Helvetica Neue LT Std 55 Roman" charset="0"/>
              </a:rPr>
              <a:t> Federal </a:t>
            </a:r>
            <a:r>
              <a:rPr lang="es-ES_tradnl" sz="1600" dirty="0" err="1">
                <a:latin typeface="Helvetica Neue LT Std 55 Roman" charset="0"/>
                <a:ea typeface="Helvetica Neue LT Std 55 Roman" charset="0"/>
                <a:cs typeface="Helvetica Neue LT Std 55 Roman" charset="0"/>
              </a:rPr>
              <a:t>Savings</a:t>
            </a:r>
            <a:r>
              <a:rPr lang="es-ES_tradnl" sz="1600" dirty="0">
                <a:latin typeface="Helvetica Neue LT Std 55 Roman" charset="0"/>
                <a:ea typeface="Helvetica Neue LT Std 55 Roman" charset="0"/>
                <a:cs typeface="Helvetica Neue LT Std 55 Roman" charset="0"/>
              </a:rPr>
              <a:t> Bank</a:t>
            </a:r>
          </a:p>
          <a:p>
            <a:pPr marL="642938" indent="-642938"/>
            <a:r>
              <a:rPr lang="es-ES_tradnl" sz="1600" dirty="0">
                <a:latin typeface="Helvetica Neue LT Std 55 Roman" charset="0"/>
                <a:ea typeface="Helvetica Neue LT Std 55 Roman" charset="0"/>
                <a:cs typeface="Helvetica Neue LT Std 55 Roman" charset="0"/>
              </a:rPr>
              <a:t>East West Bank</a:t>
            </a:r>
          </a:p>
          <a:p>
            <a:pPr marL="642938" indent="-642938"/>
            <a:r>
              <a:rPr lang="es-ES_tradnl" sz="1600" dirty="0" err="1">
                <a:latin typeface="Helvetica Neue LT Std 55 Roman" charset="0"/>
                <a:ea typeface="Helvetica Neue LT Std 55 Roman" charset="0"/>
                <a:cs typeface="Helvetica Neue LT Std 55 Roman" charset="0"/>
              </a:rPr>
              <a:t>First</a:t>
            </a:r>
            <a:r>
              <a:rPr lang="es-ES_tradnl" sz="1600" dirty="0">
                <a:latin typeface="Helvetica Neue LT Std 55 Roman" charset="0"/>
                <a:ea typeface="Helvetica Neue LT Std 55 Roman" charset="0"/>
                <a:cs typeface="Helvetica Neue LT Std 55 Roman" charset="0"/>
              </a:rPr>
              <a:t> </a:t>
            </a:r>
            <a:r>
              <a:rPr lang="es-ES_tradnl" sz="1600" dirty="0" err="1">
                <a:latin typeface="Helvetica Neue LT Std 55 Roman" charset="0"/>
                <a:ea typeface="Helvetica Neue LT Std 55 Roman" charset="0"/>
                <a:cs typeface="Helvetica Neue LT Std 55 Roman" charset="0"/>
              </a:rPr>
              <a:t>Republic</a:t>
            </a:r>
            <a:r>
              <a:rPr lang="es-ES_tradnl" sz="1600" dirty="0">
                <a:latin typeface="Helvetica Neue LT Std 55 Roman" charset="0"/>
                <a:ea typeface="Helvetica Neue LT Std 55 Roman" charset="0"/>
                <a:cs typeface="Helvetica Neue LT Std 55 Roman" charset="0"/>
              </a:rPr>
              <a:t> Bank</a:t>
            </a:r>
          </a:p>
          <a:p>
            <a:pPr marL="642938" indent="-642938"/>
            <a:r>
              <a:rPr lang="es-ES_tradnl" sz="1600" dirty="0" err="1">
                <a:latin typeface="Helvetica Neue LT Std 55 Roman" charset="0"/>
                <a:ea typeface="Helvetica Neue LT Std 55 Roman" charset="0"/>
                <a:cs typeface="Helvetica Neue LT Std 55 Roman" charset="0"/>
              </a:rPr>
              <a:t>Lower</a:t>
            </a:r>
            <a:r>
              <a:rPr lang="es-ES_tradnl" sz="1600" dirty="0">
                <a:latin typeface="Helvetica Neue LT Std 55 Roman" charset="0"/>
                <a:ea typeface="Helvetica Neue LT Std 55 Roman" charset="0"/>
                <a:cs typeface="Helvetica Neue LT Std 55 Roman" charset="0"/>
              </a:rPr>
              <a:t> East </a:t>
            </a:r>
            <a:r>
              <a:rPr lang="es-ES_tradnl" sz="1600" dirty="0" err="1">
                <a:latin typeface="Helvetica Neue LT Std 55 Roman" charset="0"/>
                <a:ea typeface="Helvetica Neue LT Std 55 Roman" charset="0"/>
                <a:cs typeface="Helvetica Neue LT Std 55 Roman" charset="0"/>
              </a:rPr>
              <a:t>Side</a:t>
            </a:r>
            <a:r>
              <a:rPr lang="es-ES_tradnl" sz="1600" dirty="0">
                <a:latin typeface="Helvetica Neue LT Std 55 Roman" charset="0"/>
                <a:ea typeface="Helvetica Neue LT Std 55 Roman" charset="0"/>
                <a:cs typeface="Helvetica Neue LT Std 55 Roman" charset="0"/>
              </a:rPr>
              <a:t> </a:t>
            </a:r>
            <a:r>
              <a:rPr lang="es-ES_tradnl" sz="1600" dirty="0" err="1">
                <a:latin typeface="Helvetica Neue LT Std 55 Roman" charset="0"/>
                <a:ea typeface="Helvetica Neue LT Std 55 Roman" charset="0"/>
                <a:cs typeface="Helvetica Neue LT Std 55 Roman" charset="0"/>
              </a:rPr>
              <a:t>People’s</a:t>
            </a:r>
            <a:r>
              <a:rPr lang="es-ES_tradnl" sz="1600" dirty="0">
                <a:latin typeface="Helvetica Neue LT Std 55 Roman" charset="0"/>
                <a:ea typeface="Helvetica Neue LT Std 55 Roman" charset="0"/>
                <a:cs typeface="Helvetica Neue LT Std 55 Roman" charset="0"/>
              </a:rPr>
              <a:t> Federal </a:t>
            </a:r>
            <a:r>
              <a:rPr lang="es-ES_tradnl" sz="1600" dirty="0" err="1">
                <a:latin typeface="Helvetica Neue LT Std 55 Roman" charset="0"/>
                <a:ea typeface="Helvetica Neue LT Std 55 Roman" charset="0"/>
                <a:cs typeface="Helvetica Neue LT Std 55 Roman" charset="0"/>
              </a:rPr>
              <a:t>Credit</a:t>
            </a:r>
            <a:r>
              <a:rPr lang="es-ES_tradnl" sz="1600" dirty="0">
                <a:latin typeface="Helvetica Neue LT Std 55 Roman" charset="0"/>
                <a:ea typeface="Helvetica Neue LT Std 55 Roman" charset="0"/>
                <a:cs typeface="Helvetica Neue LT Std 55 Roman" charset="0"/>
              </a:rPr>
              <a:t> </a:t>
            </a:r>
            <a:r>
              <a:rPr lang="es-ES_tradnl" sz="1600" dirty="0" err="1">
                <a:latin typeface="Helvetica Neue LT Std 55 Roman" charset="0"/>
                <a:ea typeface="Helvetica Neue LT Std 55 Roman" charset="0"/>
                <a:cs typeface="Helvetica Neue LT Std 55 Roman" charset="0"/>
              </a:rPr>
              <a:t>Union</a:t>
            </a:r>
            <a:endParaRPr lang="es-ES_tradnl" sz="1600" dirty="0">
              <a:latin typeface="Helvetica Neue LT Std 55 Roman" charset="0"/>
              <a:ea typeface="Helvetica Neue LT Std 55 Roman" charset="0"/>
              <a:cs typeface="Helvetica Neue LT Std 55 Roman" charset="0"/>
            </a:endParaRPr>
          </a:p>
          <a:p>
            <a:pPr marL="642938" indent="-642938"/>
            <a:r>
              <a:rPr lang="es-ES_tradnl" sz="1600" dirty="0" err="1">
                <a:latin typeface="Helvetica Neue LT Std 55 Roman" charset="0"/>
                <a:ea typeface="Helvetica Neue LT Std 55 Roman" charset="0"/>
                <a:cs typeface="Helvetica Neue LT Std 55 Roman" charset="0"/>
              </a:rPr>
              <a:t>Melrose</a:t>
            </a:r>
            <a:r>
              <a:rPr lang="es-ES_tradnl" sz="1600" dirty="0">
                <a:latin typeface="Helvetica Neue LT Std 55 Roman" charset="0"/>
                <a:ea typeface="Helvetica Neue LT Std 55 Roman" charset="0"/>
                <a:cs typeface="Helvetica Neue LT Std 55 Roman" charset="0"/>
              </a:rPr>
              <a:t> </a:t>
            </a:r>
            <a:r>
              <a:rPr lang="es-ES_tradnl" sz="1600" dirty="0" err="1">
                <a:latin typeface="Helvetica Neue LT Std 55 Roman" charset="0"/>
                <a:ea typeface="Helvetica Neue LT Std 55 Roman" charset="0"/>
                <a:cs typeface="Helvetica Neue LT Std 55 Roman" charset="0"/>
              </a:rPr>
              <a:t>Credit</a:t>
            </a:r>
            <a:r>
              <a:rPr lang="es-ES_tradnl" sz="1600" dirty="0">
                <a:latin typeface="Helvetica Neue LT Std 55 Roman" charset="0"/>
                <a:ea typeface="Helvetica Neue LT Std 55 Roman" charset="0"/>
                <a:cs typeface="Helvetica Neue LT Std 55 Roman" charset="0"/>
              </a:rPr>
              <a:t> </a:t>
            </a:r>
            <a:r>
              <a:rPr lang="es-ES_tradnl" sz="1600" dirty="0" err="1">
                <a:latin typeface="Helvetica Neue LT Std 55 Roman" charset="0"/>
                <a:ea typeface="Helvetica Neue LT Std 55 Roman" charset="0"/>
                <a:cs typeface="Helvetica Neue LT Std 55 Roman" charset="0"/>
              </a:rPr>
              <a:t>Union</a:t>
            </a:r>
            <a:endParaRPr lang="es-ES_tradnl" sz="1600" dirty="0">
              <a:latin typeface="Helvetica Neue LT Std 55 Roman" charset="0"/>
              <a:ea typeface="Helvetica Neue LT Std 55 Roman" charset="0"/>
              <a:cs typeface="Helvetica Neue LT Std 55 Roman" charset="0"/>
            </a:endParaRPr>
          </a:p>
          <a:p>
            <a:pPr marL="642938" indent="-642938"/>
            <a:r>
              <a:rPr lang="es-ES_tradnl" sz="1600" dirty="0" err="1">
                <a:latin typeface="Helvetica Neue LT Std 55 Roman" charset="0"/>
                <a:ea typeface="Helvetica Neue LT Std 55 Roman" charset="0"/>
                <a:cs typeface="Helvetica Neue LT Std 55 Roman" charset="0"/>
              </a:rPr>
              <a:t>Neighborhood</a:t>
            </a:r>
            <a:r>
              <a:rPr lang="es-ES_tradnl" sz="1600" dirty="0">
                <a:latin typeface="Helvetica Neue LT Std 55 Roman" charset="0"/>
                <a:ea typeface="Helvetica Neue LT Std 55 Roman" charset="0"/>
                <a:cs typeface="Helvetica Neue LT Std 55 Roman" charset="0"/>
              </a:rPr>
              <a:t> Trust Federal </a:t>
            </a:r>
            <a:r>
              <a:rPr lang="es-ES_tradnl" sz="1600" dirty="0" err="1">
                <a:latin typeface="Helvetica Neue LT Std 55 Roman" charset="0"/>
                <a:ea typeface="Helvetica Neue LT Std 55 Roman" charset="0"/>
                <a:cs typeface="Helvetica Neue LT Std 55 Roman" charset="0"/>
              </a:rPr>
              <a:t>Credit</a:t>
            </a:r>
            <a:r>
              <a:rPr lang="es-ES_tradnl" sz="1600" dirty="0">
                <a:latin typeface="Helvetica Neue LT Std 55 Roman" charset="0"/>
                <a:ea typeface="Helvetica Neue LT Std 55 Roman" charset="0"/>
                <a:cs typeface="Helvetica Neue LT Std 55 Roman" charset="0"/>
              </a:rPr>
              <a:t> </a:t>
            </a:r>
            <a:r>
              <a:rPr lang="es-ES_tradnl" sz="1600" dirty="0" err="1">
                <a:latin typeface="Helvetica Neue LT Std 55 Roman" charset="0"/>
                <a:ea typeface="Helvetica Neue LT Std 55 Roman" charset="0"/>
                <a:cs typeface="Helvetica Neue LT Std 55 Roman" charset="0"/>
              </a:rPr>
              <a:t>Union</a:t>
            </a:r>
            <a:endParaRPr lang="es-ES_tradnl" sz="1600" dirty="0">
              <a:latin typeface="Helvetica Neue LT Std 55 Roman" charset="0"/>
              <a:ea typeface="Helvetica Neue LT Std 55 Roman" charset="0"/>
              <a:cs typeface="Helvetica Neue LT Std 55 Roman" charset="0"/>
            </a:endParaRPr>
          </a:p>
          <a:p>
            <a:pPr marL="642938" indent="-642938"/>
            <a:r>
              <a:rPr lang="es-ES_tradnl" sz="1600" dirty="0">
                <a:latin typeface="Helvetica Neue LT Std 55 Roman" charset="0"/>
                <a:ea typeface="Helvetica Neue LT Std 55 Roman" charset="0"/>
                <a:cs typeface="Helvetica Neue LT Std 55 Roman" charset="0"/>
              </a:rPr>
              <a:t>Spring Bank</a:t>
            </a:r>
          </a:p>
          <a:p>
            <a:pPr marL="642938" indent="-642938"/>
            <a:r>
              <a:rPr lang="es-ES_tradnl" sz="1600" dirty="0" err="1">
                <a:latin typeface="Helvetica Neue LT Std 55 Roman" charset="0"/>
                <a:ea typeface="Helvetica Neue LT Std 55 Roman" charset="0"/>
                <a:cs typeface="Helvetica Neue LT Std 55 Roman" charset="0"/>
              </a:rPr>
              <a:t>University</a:t>
            </a:r>
            <a:r>
              <a:rPr lang="es-ES_tradnl" sz="1600" dirty="0">
                <a:latin typeface="Helvetica Neue LT Std 55 Roman" charset="0"/>
                <a:ea typeface="Helvetica Neue LT Std 55 Roman" charset="0"/>
                <a:cs typeface="Helvetica Neue LT Std 55 Roman" charset="0"/>
              </a:rPr>
              <a:t> </a:t>
            </a:r>
            <a:r>
              <a:rPr lang="es-ES_tradnl" sz="1600" dirty="0" err="1">
                <a:latin typeface="Helvetica Neue LT Std 55 Roman" charset="0"/>
                <a:ea typeface="Helvetica Neue LT Std 55 Roman" charset="0"/>
                <a:cs typeface="Helvetica Neue LT Std 55 Roman" charset="0"/>
              </a:rPr>
              <a:t>Settlement</a:t>
            </a:r>
            <a:r>
              <a:rPr lang="es-ES_tradnl" sz="1600" dirty="0">
                <a:latin typeface="Helvetica Neue LT Std 55 Roman" charset="0"/>
                <a:ea typeface="Helvetica Neue LT Std 55 Roman" charset="0"/>
                <a:cs typeface="Helvetica Neue LT Std 55 Roman" charset="0"/>
              </a:rPr>
              <a:t> Federal </a:t>
            </a:r>
            <a:r>
              <a:rPr lang="es-ES_tradnl" sz="1600" dirty="0" err="1">
                <a:latin typeface="Helvetica Neue LT Std 55 Roman" charset="0"/>
                <a:ea typeface="Helvetica Neue LT Std 55 Roman" charset="0"/>
                <a:cs typeface="Helvetica Neue LT Std 55 Roman" charset="0"/>
              </a:rPr>
              <a:t>Credit</a:t>
            </a:r>
            <a:r>
              <a:rPr lang="es-ES_tradnl" sz="1600" dirty="0">
                <a:latin typeface="Helvetica Neue LT Std 55 Roman" charset="0"/>
                <a:ea typeface="Helvetica Neue LT Std 55 Roman" charset="0"/>
                <a:cs typeface="Helvetica Neue LT Std 55 Roman" charset="0"/>
              </a:rPr>
              <a:t> </a:t>
            </a:r>
            <a:r>
              <a:rPr lang="es-ES_tradnl" sz="1600" dirty="0" err="1">
                <a:latin typeface="Helvetica Neue LT Std 55 Roman" charset="0"/>
                <a:ea typeface="Helvetica Neue LT Std 55 Roman" charset="0"/>
                <a:cs typeface="Helvetica Neue LT Std 55 Roman" charset="0"/>
              </a:rPr>
              <a:t>Union</a:t>
            </a:r>
            <a:endParaRPr lang="es-ES_tradnl" sz="1600" dirty="0">
              <a:latin typeface="Helvetica Neue LT Std 55 Roman" charset="0"/>
              <a:ea typeface="Helvetica Neue LT Std 55 Roman" charset="0"/>
              <a:cs typeface="Helvetica Neue LT Std 55 Roman" charset="0"/>
            </a:endParaRPr>
          </a:p>
          <a:p>
            <a:pPr marL="642938" indent="-642938"/>
            <a:r>
              <a:rPr lang="es-ES_tradnl" sz="1600" dirty="0" err="1">
                <a:latin typeface="Helvetica Neue LT Std 55 Roman" charset="0"/>
                <a:ea typeface="Helvetica Neue LT Std 55 Roman" charset="0"/>
                <a:cs typeface="Helvetica Neue LT Std 55 Roman" charset="0"/>
              </a:rPr>
              <a:t>Urban</a:t>
            </a:r>
            <a:r>
              <a:rPr lang="es-ES_tradnl" sz="1600" dirty="0">
                <a:latin typeface="Helvetica Neue LT Std 55 Roman" charset="0"/>
                <a:ea typeface="Helvetica Neue LT Std 55 Roman" charset="0"/>
                <a:cs typeface="Helvetica Neue LT Std 55 Roman" charset="0"/>
              </a:rPr>
              <a:t> </a:t>
            </a:r>
            <a:r>
              <a:rPr lang="es-ES_tradnl" sz="1600" dirty="0" err="1">
                <a:latin typeface="Helvetica Neue LT Std 55 Roman" charset="0"/>
                <a:ea typeface="Helvetica Neue LT Std 55 Roman" charset="0"/>
                <a:cs typeface="Helvetica Neue LT Std 55 Roman" charset="0"/>
              </a:rPr>
              <a:t>Upbound</a:t>
            </a:r>
            <a:r>
              <a:rPr lang="es-ES_tradnl" sz="1600" dirty="0">
                <a:latin typeface="Helvetica Neue LT Std 55 Roman" charset="0"/>
                <a:ea typeface="Helvetica Neue LT Std 55 Roman" charset="0"/>
                <a:cs typeface="Helvetica Neue LT Std 55 Roman" charset="0"/>
              </a:rPr>
              <a:t> Federal </a:t>
            </a:r>
            <a:r>
              <a:rPr lang="es-ES_tradnl" sz="1600" dirty="0" err="1">
                <a:latin typeface="Helvetica Neue LT Std 55 Roman" charset="0"/>
                <a:ea typeface="Helvetica Neue LT Std 55 Roman" charset="0"/>
                <a:cs typeface="Helvetica Neue LT Std 55 Roman" charset="0"/>
              </a:rPr>
              <a:t>Credit</a:t>
            </a:r>
            <a:r>
              <a:rPr lang="es-ES_tradnl" sz="1600" dirty="0">
                <a:latin typeface="Helvetica Neue LT Std 55 Roman" charset="0"/>
                <a:ea typeface="Helvetica Neue LT Std 55 Roman" charset="0"/>
                <a:cs typeface="Helvetica Neue LT Std 55 Roman" charset="0"/>
              </a:rPr>
              <a:t> </a:t>
            </a:r>
            <a:r>
              <a:rPr lang="es-ES_tradnl" sz="1600" dirty="0" err="1">
                <a:latin typeface="Helvetica Neue LT Std 55 Roman" charset="0"/>
                <a:ea typeface="Helvetica Neue LT Std 55 Roman" charset="0"/>
                <a:cs typeface="Helvetica Neue LT Std 55 Roman" charset="0"/>
              </a:rPr>
              <a:t>Union</a:t>
            </a:r>
            <a:endParaRPr lang="es-ES_tradnl" sz="1600" dirty="0">
              <a:latin typeface="Helvetica Neue LT Std 55 Roman" charset="0"/>
              <a:ea typeface="Helvetica Neue LT Std 55 Roman" charset="0"/>
              <a:cs typeface="Helvetica Neue LT Std 55 Roman" charset="0"/>
            </a:endParaRPr>
          </a:p>
        </p:txBody>
      </p:sp>
      <p:sp>
        <p:nvSpPr>
          <p:cNvPr id="8" name="Rectangle 7"/>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Opening an Individual Account with a IDNYC</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0" name="Rectangle 9"/>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12" name="Straight Connector 11"/>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5" name="Rectangle 14"/>
          <p:cNvSpPr/>
          <p:nvPr/>
        </p:nvSpPr>
        <p:spPr>
          <a:xfrm>
            <a:off x="6553200" y="4572000"/>
            <a:ext cx="2137860" cy="182880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629400" y="4745079"/>
            <a:ext cx="1976940" cy="1569660"/>
          </a:xfrm>
          <a:prstGeom prst="rect">
            <a:avLst/>
          </a:prstGeom>
        </p:spPr>
        <p:txBody>
          <a:bodyPr wrap="square">
            <a:spAutoFit/>
          </a:bodyPr>
          <a:lstStyle/>
          <a:p>
            <a:pPr eaLnBrk="1" hangingPunct="1"/>
            <a:r>
              <a:rPr lang="en-US" sz="1200" b="1" dirty="0" err="1" smtClean="0">
                <a:solidFill>
                  <a:srgbClr val="284B23"/>
                </a:solidFill>
                <a:latin typeface="Helvetica Neue LT Std 55 Roman" charset="0"/>
                <a:ea typeface="Helvetica Neue LT Std 55 Roman" charset="0"/>
                <a:cs typeface="Helvetica Neue LT Std 55 Roman" charset="0"/>
              </a:rPr>
              <a:t>Veia</a:t>
            </a:r>
            <a:r>
              <a:rPr lang="en-US" sz="1200" b="1" dirty="0" smtClean="0">
                <a:solidFill>
                  <a:srgbClr val="284B23"/>
                </a:solidFill>
                <a:latin typeface="Helvetica Neue LT Std 55 Roman" charset="0"/>
                <a:ea typeface="Helvetica Neue LT Std 55 Roman" charset="0"/>
                <a:cs typeface="Helvetica Neue LT Std 55 Roman" charset="0"/>
              </a:rPr>
              <a:t/>
            </a:r>
            <a:br>
              <a:rPr lang="en-US" sz="1200" b="1" dirty="0" smtClean="0">
                <a:solidFill>
                  <a:srgbClr val="284B23"/>
                </a:solidFill>
                <a:latin typeface="Helvetica Neue LT Std 55 Roman" charset="0"/>
                <a:ea typeface="Helvetica Neue LT Std 55 Roman" charset="0"/>
                <a:cs typeface="Helvetica Neue LT Std 55 Roman" charset="0"/>
              </a:rPr>
            </a:br>
            <a:r>
              <a:rPr lang="en-US" sz="1200" b="1" dirty="0" smtClean="0">
                <a:solidFill>
                  <a:schemeClr val="bg1"/>
                </a:solidFill>
                <a:latin typeface="Helvetica Neue LT Std 55 Roman" charset="0"/>
                <a:ea typeface="Helvetica Neue LT Std 55 Roman" charset="0"/>
                <a:cs typeface="Helvetica Neue LT Std 55 Roman" charset="0"/>
                <a:hlinkClick r:id="rId4"/>
              </a:rPr>
              <a:t>http</a:t>
            </a:r>
            <a:r>
              <a:rPr lang="en-US" sz="1200" b="1" dirty="0">
                <a:solidFill>
                  <a:schemeClr val="bg1"/>
                </a:solidFill>
                <a:latin typeface="Helvetica Neue LT Std 55 Roman" charset="0"/>
                <a:ea typeface="Helvetica Neue LT Std 55 Roman" charset="0"/>
                <a:cs typeface="Helvetica Neue LT Std 55 Roman" charset="0"/>
                <a:hlinkClick r:id="rId4"/>
              </a:rPr>
              <a:t>://www1.nyc.gov/site/idnyc/benefits/banks-and-credit-unions.page</a:t>
            </a:r>
            <a:r>
              <a:rPr lang="en-US" sz="1200" b="1" dirty="0">
                <a:solidFill>
                  <a:schemeClr val="bg1"/>
                </a:solidFill>
                <a:latin typeface="Helvetica Neue LT Std 55 Roman" charset="0"/>
                <a:ea typeface="Helvetica Neue LT Std 55 Roman" charset="0"/>
                <a:cs typeface="Helvetica Neue LT Std 55 Roman" charset="0"/>
              </a:rPr>
              <a:t> </a:t>
            </a:r>
            <a:r>
              <a:rPr lang="es-ES_tradnl" sz="1200" dirty="0">
                <a:solidFill>
                  <a:srgbClr val="284B23"/>
                </a:solidFill>
                <a:latin typeface="Helvetica Neue LT Std 75" charset="0"/>
                <a:ea typeface="Helvetica Neue LT Std 75" charset="0"/>
                <a:cs typeface="Helvetica Neue LT Std 75" charset="0"/>
              </a:rPr>
              <a:t>para información acerca de las sucursales, otros documentos y depósitos mínimos.</a:t>
            </a:r>
            <a:endParaRPr lang="en-US" sz="1200" b="1" dirty="0">
              <a:solidFill>
                <a:srgbClr val="284B23"/>
              </a:solidFill>
              <a:latin typeface="Helvetica Neue LT Std 55 Roman" charset="0"/>
              <a:ea typeface="Helvetica Neue LT Std 55 Roman" charset="0"/>
              <a:cs typeface="Helvetica Neue LT Std 55 Roman"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err="1">
                <a:solidFill>
                  <a:srgbClr val="284B23"/>
                </a:solidFill>
                <a:latin typeface="Helvetica Neue LT Std 75" charset="0"/>
                <a:ea typeface="Helvetica Neue LT Std 75" charset="0"/>
                <a:cs typeface="Helvetica Neue LT Std 75" charset="0"/>
              </a:rPr>
              <a:t>Servicios</a:t>
            </a:r>
            <a:r>
              <a:rPr lang="en-US" sz="2800" b="1" dirty="0">
                <a:solidFill>
                  <a:srgbClr val="284B23"/>
                </a:solidFill>
                <a:latin typeface="Helvetica Neue LT Std 75" charset="0"/>
                <a:ea typeface="Helvetica Neue LT Std 75" charset="0"/>
                <a:cs typeface="Helvetica Neue LT Std 75" charset="0"/>
              </a:rPr>
              <a:t> y </a:t>
            </a:r>
            <a:r>
              <a:rPr lang="en-US" sz="2800" b="1" dirty="0" err="1">
                <a:solidFill>
                  <a:srgbClr val="284B23"/>
                </a:solidFill>
                <a:latin typeface="Helvetica Neue LT Std 75" charset="0"/>
                <a:ea typeface="Helvetica Neue LT Std 75" charset="0"/>
                <a:cs typeface="Helvetica Neue LT Std 75" charset="0"/>
              </a:rPr>
              <a:t>Productos</a:t>
            </a:r>
            <a:r>
              <a:rPr lang="en-US" sz="2800" b="1" dirty="0">
                <a:solidFill>
                  <a:srgbClr val="284B23"/>
                </a:solidFill>
                <a:latin typeface="Helvetica Neue LT Std 75" charset="0"/>
                <a:ea typeface="Helvetica Neue LT Std 75" charset="0"/>
                <a:cs typeface="Helvetica Neue LT Std 75" charset="0"/>
              </a:rPr>
              <a:t> </a:t>
            </a:r>
            <a:r>
              <a:rPr lang="en-US" sz="2800" b="1" dirty="0" err="1">
                <a:solidFill>
                  <a:srgbClr val="284B23"/>
                </a:solidFill>
                <a:latin typeface="Helvetica Neue LT Std 75" charset="0"/>
                <a:ea typeface="Helvetica Neue LT Std 75" charset="0"/>
                <a:cs typeface="Helvetica Neue LT Std 75" charset="0"/>
              </a:rPr>
              <a:t>Bancarios</a:t>
            </a:r>
            <a:r>
              <a:rPr lang="en-US" sz="2800" b="1" dirty="0">
                <a:solidFill>
                  <a:srgbClr val="284B23"/>
                </a:solidFill>
                <a:latin typeface="Helvetica Neue LT Std 75" charset="0"/>
                <a:ea typeface="Helvetica Neue LT Std 75" charset="0"/>
                <a:cs typeface="Helvetica Neue LT Std 75" charset="0"/>
              </a:rPr>
              <a:t> </a:t>
            </a:r>
            <a:r>
              <a:rPr lang="en-US" sz="2800" b="1" dirty="0" err="1">
                <a:solidFill>
                  <a:srgbClr val="284B23"/>
                </a:solidFill>
                <a:latin typeface="Helvetica Neue LT Std 75" charset="0"/>
                <a:ea typeface="Helvetica Neue LT Std 75" charset="0"/>
                <a:cs typeface="Helvetica Neue LT Std 75" charset="0"/>
              </a:rPr>
              <a:t>Básicos</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9" name="Rectangle 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11" name="Straight Connector 10"/>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3" name="Content Placeholder 2"/>
          <p:cNvSpPr txBox="1">
            <a:spLocks/>
          </p:cNvSpPr>
          <p:nvPr/>
        </p:nvSpPr>
        <p:spPr bwMode="auto">
          <a:xfrm>
            <a:off x="428803" y="2841197"/>
            <a:ext cx="80010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1500"/>
              </a:spcBef>
            </a:pPr>
            <a:r>
              <a:rPr lang="es-ES_tradnl" sz="2000" dirty="0">
                <a:latin typeface="Helvetica Neue LT Std 55 Roman" charset="0"/>
                <a:ea typeface="Helvetica Neue LT Std 55 Roman" charset="0"/>
                <a:cs typeface="Helvetica Neue LT Std 55 Roman" charset="0"/>
              </a:rPr>
              <a:t>Cuentas de Principiante Básica </a:t>
            </a:r>
          </a:p>
          <a:p>
            <a:pPr>
              <a:spcBef>
                <a:spcPts val="1500"/>
              </a:spcBef>
            </a:pPr>
            <a:r>
              <a:rPr lang="es-ES_tradnl" sz="2000" dirty="0">
                <a:latin typeface="Helvetica Neue LT Std 55 Roman" charset="0"/>
                <a:ea typeface="Helvetica Neue LT Std 55 Roman" charset="0"/>
                <a:cs typeface="Helvetica Neue LT Std 55 Roman" charset="0"/>
              </a:rPr>
              <a:t>Cuenta Corriente</a:t>
            </a:r>
          </a:p>
          <a:p>
            <a:pPr>
              <a:spcBef>
                <a:spcPts val="1500"/>
              </a:spcBef>
            </a:pPr>
            <a:r>
              <a:rPr lang="es-ES_tradnl" sz="2000" dirty="0">
                <a:latin typeface="Helvetica Neue LT Std 55 Roman" charset="0"/>
                <a:ea typeface="Helvetica Neue LT Std 55 Roman" charset="0"/>
                <a:cs typeface="Helvetica Neue LT Std 55 Roman" charset="0"/>
              </a:rPr>
              <a:t>Cuenta de Ahorros</a:t>
            </a:r>
          </a:p>
          <a:p>
            <a:pPr>
              <a:spcBef>
                <a:spcPts val="1500"/>
              </a:spcBef>
            </a:pPr>
            <a:r>
              <a:rPr lang="es-ES_tradnl" sz="2000" dirty="0">
                <a:latin typeface="Helvetica Neue LT Std 55 Roman" charset="0"/>
                <a:ea typeface="Helvetica Neue LT Std 55 Roman" charset="0"/>
                <a:cs typeface="Helvetica Neue LT Std 55 Roman" charset="0"/>
              </a:rPr>
              <a:t>Certificados de Depósito</a:t>
            </a:r>
          </a:p>
        </p:txBody>
      </p:sp>
      <p:sp>
        <p:nvSpPr>
          <p:cNvPr id="14" name="Title 1"/>
          <p:cNvSpPr txBox="1">
            <a:spLocks/>
          </p:cNvSpPr>
          <p:nvPr/>
        </p:nvSpPr>
        <p:spPr bwMode="auto">
          <a:xfrm>
            <a:off x="428803" y="1774397"/>
            <a:ext cx="71149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spcBef>
                <a:spcPts val="1500"/>
              </a:spcBef>
              <a:buNone/>
            </a:pPr>
            <a:r>
              <a:rPr lang="es-ES_tradnl" sz="2400" dirty="0">
                <a:latin typeface="Helvetica Neue LT Std 75" charset="0"/>
                <a:ea typeface="Helvetica Neue LT Std 75" charset="0"/>
                <a:cs typeface="Helvetica Neue LT Std 75" charset="0"/>
              </a:rPr>
              <a:t>Tipos de Cuentas Bancarias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74038" y="-74613"/>
            <a:ext cx="762000" cy="366713"/>
          </a:xfrm>
          <a:prstGeom prst="rect">
            <a:avLst/>
          </a:prstGeom>
        </p:spPr>
        <p:txBody>
          <a:bodyPr anchor="b"/>
          <a:lstStyle/>
          <a:p>
            <a:pPr fontAlgn="auto">
              <a:spcBef>
                <a:spcPts val="0"/>
              </a:spcBef>
              <a:spcAft>
                <a:spcPts val="0"/>
              </a:spcAft>
              <a:defRPr/>
            </a:pPr>
            <a:fld id="{7A00DADF-A096-4A9A-8C91-5F7D7EF61658}" type="slidenum">
              <a:rPr lang="en-US" sz="1800">
                <a:solidFill>
                  <a:srgbClr val="FFFFFF"/>
                </a:solidFill>
                <a:latin typeface="+mn-lt"/>
              </a:rPr>
              <a:pPr fontAlgn="auto">
                <a:spcBef>
                  <a:spcPts val="0"/>
                </a:spcBef>
                <a:spcAft>
                  <a:spcPts val="0"/>
                </a:spcAft>
                <a:defRPr/>
              </a:pPr>
              <a:t>8</a:t>
            </a:fld>
            <a:endParaRPr lang="en-US" sz="1800">
              <a:solidFill>
                <a:srgbClr val="FFFFFF"/>
              </a:solidFill>
              <a:latin typeface="+mn-lt"/>
            </a:endParaRPr>
          </a:p>
        </p:txBody>
      </p:sp>
      <p:pic>
        <p:nvPicPr>
          <p:cNvPr id="71686"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71687" name="AutoShape 10"/>
          <p:cNvSpPr>
            <a:spLocks noChangeArrowheads="1"/>
          </p:cNvSpPr>
          <p:nvPr/>
        </p:nvSpPr>
        <p:spPr bwMode="auto">
          <a:xfrm rot="-5400000">
            <a:off x="8724900" y="723900"/>
            <a:ext cx="457200" cy="381000"/>
          </a:xfrm>
          <a:prstGeom prst="rtTriangle">
            <a:avLst/>
          </a:prstGeom>
          <a:solidFill>
            <a:schemeClr val="bg1"/>
          </a:solidFill>
          <a:ln w="9525">
            <a:solidFill>
              <a:schemeClr val="bg1"/>
            </a:solidFill>
            <a:miter lim="800000"/>
            <a:headEnd/>
            <a:tailEnd/>
          </a:ln>
        </p:spPr>
        <p:txBody>
          <a:bodyPr wrap="none" anchor="ctr"/>
          <a:lstStyle/>
          <a:p>
            <a:endParaRPr lang="en-US"/>
          </a:p>
        </p:txBody>
      </p:sp>
      <p:sp>
        <p:nvSpPr>
          <p:cNvPr id="7" name="Rectangle 6"/>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000" b="1" dirty="0" err="1">
                <a:solidFill>
                  <a:srgbClr val="284B23"/>
                </a:solidFill>
              </a:rPr>
              <a:t>Preguntas</a:t>
            </a:r>
            <a:r>
              <a:rPr lang="en-US" sz="2000" b="1" dirty="0">
                <a:solidFill>
                  <a:srgbClr val="284B23"/>
                </a:solidFill>
              </a:rPr>
              <a:t> </a:t>
            </a:r>
            <a:r>
              <a:rPr lang="en-US" sz="2000" b="1" dirty="0" err="1">
                <a:solidFill>
                  <a:srgbClr val="284B23"/>
                </a:solidFill>
              </a:rPr>
              <a:t>que</a:t>
            </a:r>
            <a:r>
              <a:rPr lang="en-US" sz="2000" b="1" dirty="0">
                <a:solidFill>
                  <a:srgbClr val="284B23"/>
                </a:solidFill>
              </a:rPr>
              <a:t> </a:t>
            </a:r>
            <a:r>
              <a:rPr lang="en-US" sz="2000" b="1" dirty="0" err="1">
                <a:solidFill>
                  <a:srgbClr val="284B23"/>
                </a:solidFill>
              </a:rPr>
              <a:t>Hacer</a:t>
            </a:r>
            <a:r>
              <a:rPr lang="en-US" sz="2000" b="1" dirty="0">
                <a:solidFill>
                  <a:srgbClr val="284B23"/>
                </a:solidFill>
              </a:rPr>
              <a:t> Para </a:t>
            </a:r>
            <a:r>
              <a:rPr lang="en-US" sz="2000" b="1" dirty="0" err="1">
                <a:solidFill>
                  <a:srgbClr val="284B23"/>
                </a:solidFill>
              </a:rPr>
              <a:t>Escoger</a:t>
            </a:r>
            <a:r>
              <a:rPr lang="en-US" sz="2000" b="1" dirty="0">
                <a:solidFill>
                  <a:srgbClr val="284B23"/>
                </a:solidFill>
              </a:rPr>
              <a:t> </a:t>
            </a:r>
            <a:r>
              <a:rPr lang="en-US" sz="2000" b="1" dirty="0" err="1">
                <a:solidFill>
                  <a:srgbClr val="284B23"/>
                </a:solidFill>
              </a:rPr>
              <a:t>una</a:t>
            </a:r>
            <a:r>
              <a:rPr lang="en-US" sz="2000" b="1" dirty="0">
                <a:solidFill>
                  <a:srgbClr val="284B23"/>
                </a:solidFill>
              </a:rPr>
              <a:t> </a:t>
            </a:r>
            <a:r>
              <a:rPr lang="en-US" sz="2000" b="1" dirty="0" err="1">
                <a:solidFill>
                  <a:srgbClr val="284B23"/>
                </a:solidFill>
              </a:rPr>
              <a:t>Cuenta</a:t>
            </a:r>
            <a:r>
              <a:rPr lang="en-US" sz="2000" b="1" dirty="0">
                <a:solidFill>
                  <a:srgbClr val="284B23"/>
                </a:solidFill>
              </a:rPr>
              <a:t> </a:t>
            </a:r>
            <a:r>
              <a:rPr lang="en-US" sz="2000" b="1" dirty="0" err="1">
                <a:solidFill>
                  <a:srgbClr val="284B23"/>
                </a:solidFill>
              </a:rPr>
              <a:t>Bancaria</a:t>
            </a:r>
            <a:endParaRPr lang="en-US" sz="2000" b="1" kern="0" dirty="0">
              <a:solidFill>
                <a:srgbClr val="284B23"/>
              </a:solidFill>
              <a:latin typeface="Helvetica Neue LT Std 75" charset="0"/>
              <a:ea typeface="Helvetica Neue LT Std 75" charset="0"/>
              <a:cs typeface="Helvetica Neue LT Std 75" charset="0"/>
            </a:endParaRPr>
          </a:p>
        </p:txBody>
      </p:sp>
      <p:sp>
        <p:nvSpPr>
          <p:cNvPr id="9" name="Rectangle 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11" name="Straight Connector 10"/>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3" name="Content Placeholder 2"/>
          <p:cNvSpPr txBox="1">
            <a:spLocks/>
          </p:cNvSpPr>
          <p:nvPr/>
        </p:nvSpPr>
        <p:spPr bwMode="auto">
          <a:xfrm>
            <a:off x="428802" y="1981200"/>
            <a:ext cx="850723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buFontTx/>
              <a:buAutoNum type="arabicPeriod"/>
            </a:pPr>
            <a:r>
              <a:rPr lang="es-ES_tradnl" sz="1800" b="1" dirty="0" smtClean="0">
                <a:latin typeface="Helvetica Neue LT Std 55 Roman" charset="0"/>
                <a:ea typeface="Helvetica Neue LT Std 55 Roman" charset="0"/>
                <a:cs typeface="Helvetica Neue LT Std 55 Roman" charset="0"/>
              </a:rPr>
              <a:t>¿Qué tarifas cobran </a:t>
            </a:r>
            <a:r>
              <a:rPr lang="es-ES_tradnl" sz="1800" dirty="0" smtClean="0">
                <a:latin typeface="Helvetica Neue LT Std 55 Roman" charset="0"/>
                <a:ea typeface="Helvetica Neue LT Std 55 Roman" charset="0"/>
                <a:cs typeface="Helvetica Neue LT Std 55 Roman" charset="0"/>
              </a:rPr>
              <a:t>por mantener y usar la cuenta? </a:t>
            </a:r>
          </a:p>
          <a:p>
            <a:pPr marL="514350" indent="-514350">
              <a:buFontTx/>
              <a:buAutoNum type="arabicPeriod"/>
            </a:pPr>
            <a:r>
              <a:rPr lang="es-ES_tradnl" sz="1800" b="1" dirty="0" smtClean="0">
                <a:latin typeface="Helvetica Neue LT Std 55 Roman" charset="0"/>
                <a:ea typeface="Helvetica Neue LT Std 55 Roman" charset="0"/>
                <a:cs typeface="Helvetica Neue LT Std 55 Roman" charset="0"/>
              </a:rPr>
              <a:t>¿Cuántas transacciones son permitidas </a:t>
            </a:r>
            <a:r>
              <a:rPr lang="es-ES_tradnl" sz="1800" dirty="0" smtClean="0">
                <a:latin typeface="Helvetica Neue LT Std 55 Roman" charset="0"/>
                <a:ea typeface="Helvetica Neue LT Std 55 Roman" charset="0"/>
                <a:cs typeface="Helvetica Neue LT Std 55 Roman" charset="0"/>
              </a:rPr>
              <a:t>cada mes? ¿Cuál es el costo por transacciones adicionales?</a:t>
            </a:r>
          </a:p>
          <a:p>
            <a:pPr marL="514350" indent="-514350">
              <a:buFontTx/>
              <a:buAutoNum type="arabicPeriod"/>
            </a:pPr>
            <a:r>
              <a:rPr lang="es-ES_tradnl" sz="1800" b="1" dirty="0" smtClean="0">
                <a:latin typeface="Helvetica Neue LT Std 55 Roman" charset="0"/>
                <a:ea typeface="Helvetica Neue LT Std 55 Roman" charset="0"/>
                <a:cs typeface="Helvetica Neue LT Std 55 Roman" charset="0"/>
              </a:rPr>
              <a:t>¿Hay un balance o saldo mínimo requerido?</a:t>
            </a:r>
            <a:endParaRPr lang="es-ES_tradnl" sz="1800" dirty="0" smtClean="0">
              <a:latin typeface="Helvetica Neue LT Std 55 Roman" charset="0"/>
              <a:ea typeface="Helvetica Neue LT Std 55 Roman" charset="0"/>
              <a:cs typeface="Helvetica Neue LT Std 55 Roman" charset="0"/>
            </a:endParaRPr>
          </a:p>
          <a:p>
            <a:pPr marL="514350" indent="-514350">
              <a:buFontTx/>
              <a:buAutoNum type="arabicPeriod"/>
            </a:pPr>
            <a:r>
              <a:rPr lang="es-ES_tradnl" sz="1800" b="1" dirty="0" smtClean="0">
                <a:latin typeface="Helvetica Neue LT Std 55 Roman" charset="0"/>
                <a:ea typeface="Helvetica Neue LT Std 55 Roman" charset="0"/>
                <a:cs typeface="Helvetica Neue LT Std 55 Roman" charset="0"/>
              </a:rPr>
              <a:t>¿Los depósitos están asegurados </a:t>
            </a:r>
            <a:r>
              <a:rPr lang="es-ES_tradnl" sz="1800" dirty="0" smtClean="0">
                <a:latin typeface="Helvetica Neue LT Std 55 Roman" charset="0"/>
                <a:ea typeface="Helvetica Neue LT Std 55 Roman" charset="0"/>
                <a:cs typeface="Helvetica Neue LT Std 55 Roman" charset="0"/>
              </a:rPr>
              <a:t>y hasta que cantidad?</a:t>
            </a:r>
          </a:p>
          <a:p>
            <a:pPr marL="514350" indent="-514350">
              <a:buFontTx/>
              <a:buAutoNum type="arabicPeriod"/>
            </a:pPr>
            <a:r>
              <a:rPr lang="es-ES_tradnl" sz="1800" b="1" dirty="0" smtClean="0">
                <a:latin typeface="Helvetica Neue LT Std 55 Roman" charset="0"/>
                <a:ea typeface="Helvetica Neue LT Std 55 Roman" charset="0"/>
                <a:cs typeface="Helvetica Neue LT Std 55 Roman" charset="0"/>
              </a:rPr>
              <a:t>¿Esta cuenta gana intereses?</a:t>
            </a:r>
            <a:endParaRPr lang="es-ES_tradnl" sz="1800" dirty="0" smtClean="0">
              <a:latin typeface="Helvetica Neue LT Std 55 Roman" charset="0"/>
              <a:ea typeface="Helvetica Neue LT Std 55 Roman" charset="0"/>
              <a:cs typeface="Helvetica Neue LT Std 55 Roman" charset="0"/>
            </a:endParaRPr>
          </a:p>
          <a:p>
            <a:pPr marL="514350" indent="-514350">
              <a:buFontTx/>
              <a:buAutoNum type="arabicPeriod"/>
            </a:pPr>
            <a:r>
              <a:rPr lang="es-ES_tradnl" sz="1800" b="1" dirty="0" smtClean="0">
                <a:latin typeface="Helvetica Neue LT Std 55 Roman" charset="0"/>
                <a:ea typeface="Helvetica Neue LT Std 55 Roman" charset="0"/>
                <a:cs typeface="Helvetica Neue LT Std 55 Roman" charset="0"/>
              </a:rPr>
              <a:t>¿Hay cargos adiciones </a:t>
            </a:r>
            <a:r>
              <a:rPr lang="es-ES_tradnl" sz="1800" dirty="0" smtClean="0">
                <a:latin typeface="Helvetica Neue LT Std 55 Roman" charset="0"/>
                <a:ea typeface="Helvetica Neue LT Std 55 Roman" charset="0"/>
                <a:cs typeface="Helvetica Neue LT Std 55 Roman" charset="0"/>
              </a:rPr>
              <a:t>(por ejemplo, imprimir cheques, parar pagos de cheques, usar cajeros automáticos (ATM), recibir ayuda en persona o por teléfono?</a:t>
            </a:r>
          </a:p>
          <a:p>
            <a:pPr marL="514350" indent="-514350">
              <a:buFontTx/>
              <a:buAutoNum type="arabicPeriod"/>
            </a:pPr>
            <a:r>
              <a:rPr lang="es-ES_tradnl" sz="1800" b="1" dirty="0" smtClean="0">
                <a:latin typeface="Helvetica Neue LT Std 55 Roman" charset="0"/>
                <a:ea typeface="Helvetica Neue LT Std 55 Roman" charset="0"/>
                <a:cs typeface="Helvetica Neue LT Std 55 Roman" charset="0"/>
              </a:rPr>
              <a:t>¿Hay tarifas escondidas? </a:t>
            </a:r>
          </a:p>
          <a:p>
            <a:pPr marL="514350" indent="-514350">
              <a:buFontTx/>
              <a:buAutoNum type="arabicPeriod"/>
            </a:pPr>
            <a:r>
              <a:rPr lang="es-ES_tradnl" sz="1800" b="1" dirty="0" smtClean="0">
                <a:latin typeface="Helvetica Neue LT Std 55 Roman" charset="0"/>
                <a:ea typeface="Helvetica Neue LT Std 55 Roman" charset="0"/>
                <a:cs typeface="Helvetica Neue LT Std 55 Roman" charset="0"/>
              </a:rPr>
              <a:t>¿Como se comparan estas tarifas </a:t>
            </a:r>
            <a:r>
              <a:rPr lang="es-ES_tradnl" sz="1800" dirty="0" smtClean="0">
                <a:latin typeface="Helvetica Neue LT Std 55 Roman" charset="0"/>
                <a:ea typeface="Helvetica Neue LT Std 55 Roman" charset="0"/>
                <a:cs typeface="Helvetica Neue LT Std 55 Roman" charset="0"/>
              </a:rPr>
              <a:t>con lo que se paga actualmente por los servicios bancarios/cambios de cheques?</a:t>
            </a:r>
          </a:p>
          <a:p>
            <a:pPr marL="514350" indent="-514350">
              <a:buFontTx/>
              <a:buAutoNum type="arabicPeriod"/>
            </a:pPr>
            <a:r>
              <a:rPr lang="es-ES_tradnl" sz="1800" b="1" dirty="0" smtClean="0">
                <a:latin typeface="Helvetica Neue LT Std 55 Roman" charset="0"/>
                <a:ea typeface="Helvetica Neue LT Std 55 Roman" charset="0"/>
                <a:cs typeface="Helvetica Neue LT Std 55 Roman" charset="0"/>
              </a:rPr>
              <a:t>¿Puedo establecer una relación </a:t>
            </a:r>
            <a:r>
              <a:rPr lang="es-ES_tradnl" sz="1800" dirty="0" smtClean="0">
                <a:latin typeface="Helvetica Neue LT Std 55 Roman" charset="0"/>
                <a:ea typeface="Helvetica Neue LT Std 55 Roman" charset="0"/>
                <a:cs typeface="Helvetica Neue LT Std 55 Roman" charset="0"/>
              </a:rPr>
              <a:t>de largo plazo para necesidades futuras?</a:t>
            </a:r>
            <a:endParaRPr lang="es-ES_tradnl" sz="1800" dirty="0">
              <a:latin typeface="Helvetica Neue LT Std 55 Roman" charset="0"/>
              <a:ea typeface="Helvetica Neue LT Std 55 Roman" charset="0"/>
              <a:cs typeface="Helvetica Neue LT Std 55 Roman"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a:solidFill>
                  <a:srgbClr val="284B23"/>
                </a:solidFill>
                <a:latin typeface="Helvetica Neue LT Std 75" charset="0"/>
                <a:ea typeface="Helvetica Neue LT Std 75" charset="0"/>
                <a:cs typeface="Helvetica Neue LT Std 75" charset="0"/>
              </a:rPr>
              <a:t>NYC </a:t>
            </a:r>
            <a:r>
              <a:rPr lang="en-US" sz="2800" b="1" dirty="0" err="1">
                <a:solidFill>
                  <a:srgbClr val="284B23"/>
                </a:solidFill>
                <a:latin typeface="Helvetica Neue LT Std 75" charset="0"/>
                <a:ea typeface="Helvetica Neue LT Std 75" charset="0"/>
                <a:cs typeface="Helvetica Neue LT Std 75" charset="0"/>
              </a:rPr>
              <a:t>Cuenta</a:t>
            </a:r>
            <a:r>
              <a:rPr lang="en-US" sz="2800" b="1" dirty="0">
                <a:solidFill>
                  <a:srgbClr val="284B23"/>
                </a:solidFill>
                <a:latin typeface="Helvetica Neue LT Std 75" charset="0"/>
                <a:ea typeface="Helvetica Neue LT Std 75" charset="0"/>
                <a:cs typeface="Helvetica Neue LT Std 75" charset="0"/>
              </a:rPr>
              <a:t> Segura para </a:t>
            </a:r>
            <a:r>
              <a:rPr lang="en-US" sz="2800" b="1" dirty="0" err="1">
                <a:solidFill>
                  <a:srgbClr val="284B23"/>
                </a:solidFill>
                <a:latin typeface="Helvetica Neue LT Std 75" charset="0"/>
                <a:ea typeface="Helvetica Neue LT Std 75" charset="0"/>
                <a:cs typeface="Helvetica Neue LT Std 75" charset="0"/>
              </a:rPr>
              <a:t>Comenzar</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0"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11" name="Straight Connector 10"/>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3" name="Content Placeholder 2"/>
          <p:cNvSpPr txBox="1">
            <a:spLocks/>
          </p:cNvSpPr>
          <p:nvPr/>
        </p:nvSpPr>
        <p:spPr bwMode="auto">
          <a:xfrm>
            <a:off x="380999" y="1828800"/>
            <a:ext cx="8277403"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31775" indent="-231775"/>
            <a:r>
              <a:rPr lang="es-ES_tradnl" sz="1800" dirty="0">
                <a:latin typeface="Helvetica Neue LT Std 55 Roman" charset="0"/>
                <a:ea typeface="Helvetica Neue LT Std 55 Roman" charset="0"/>
                <a:cs typeface="Helvetica Neue LT Std 55 Roman" charset="0"/>
              </a:rPr>
              <a:t>NYC Cuenta Segura para comenzar (</a:t>
            </a:r>
            <a:r>
              <a:rPr lang="es-ES_tradnl" sz="1800" dirty="0" err="1">
                <a:latin typeface="Helvetica Neue LT Std 55 Roman" charset="0"/>
                <a:ea typeface="Helvetica Neue LT Std 55 Roman" charset="0"/>
                <a:cs typeface="Helvetica Neue LT Std 55 Roman" charset="0"/>
              </a:rPr>
              <a:t>SafeStart</a:t>
            </a:r>
            <a:r>
              <a:rPr lang="es-ES_tradnl" sz="1800" dirty="0">
                <a:latin typeface="Helvetica Neue LT Std 55 Roman" charset="0"/>
                <a:ea typeface="Helvetica Neue LT Std 55 Roman" charset="0"/>
                <a:cs typeface="Helvetica Neue LT Std 55 Roman" charset="0"/>
              </a:rPr>
              <a:t> </a:t>
            </a:r>
            <a:r>
              <a:rPr lang="es-ES_tradnl" sz="1800" dirty="0" err="1">
                <a:latin typeface="Helvetica Neue LT Std 55 Roman" charset="0"/>
                <a:ea typeface="Helvetica Neue LT Std 55 Roman" charset="0"/>
                <a:cs typeface="Helvetica Neue LT Std 55 Roman" charset="0"/>
              </a:rPr>
              <a:t>Account</a:t>
            </a:r>
            <a:r>
              <a:rPr lang="es-ES_tradnl" sz="1800" dirty="0">
                <a:latin typeface="Helvetica Neue LT Std 55 Roman" charset="0"/>
                <a:ea typeface="Helvetica Neue LT Std 55 Roman" charset="0"/>
                <a:cs typeface="Helvetica Neue LT Std 55 Roman" charset="0"/>
              </a:rPr>
              <a:t>) es una cuenta de </a:t>
            </a:r>
            <a:r>
              <a:rPr lang="es-ES_tradnl" sz="1800" u="sng" dirty="0">
                <a:latin typeface="Helvetica Neue LT Std 55 Roman" charset="0"/>
                <a:ea typeface="Helvetica Neue LT Std 55 Roman" charset="0"/>
                <a:cs typeface="Helvetica Neue LT Std 55 Roman" charset="0"/>
              </a:rPr>
              <a:t>ahorros</a:t>
            </a:r>
            <a:r>
              <a:rPr lang="es-ES_tradnl" sz="1800" dirty="0">
                <a:latin typeface="Helvetica Neue LT Std 55 Roman" charset="0"/>
                <a:ea typeface="Helvetica Neue LT Std 55 Roman" charset="0"/>
                <a:cs typeface="Helvetica Neue LT Std 55 Roman" charset="0"/>
              </a:rPr>
              <a:t> para “empezar” – (no es una cuenta transaccional).</a:t>
            </a:r>
          </a:p>
          <a:p>
            <a:pPr marL="231775" indent="-231775">
              <a:buFont typeface="Wingdings" pitchFamily="2" charset="2"/>
              <a:buChar char="§"/>
            </a:pPr>
            <a:endParaRPr lang="es-ES_tradnl" sz="1800" dirty="0">
              <a:latin typeface="Helvetica Neue LT Std 55 Roman" charset="0"/>
              <a:ea typeface="Helvetica Neue LT Std 55 Roman" charset="0"/>
              <a:cs typeface="Helvetica Neue LT Std 55 Roman" charset="0"/>
            </a:endParaRPr>
          </a:p>
          <a:p>
            <a:pPr marL="231775" indent="-231775"/>
            <a:r>
              <a:rPr lang="es-ES_tradnl" sz="1800" dirty="0">
                <a:latin typeface="Helvetica Neue LT Std 55 Roman" charset="0"/>
                <a:ea typeface="Helvetica Neue LT Std 55 Roman" charset="0"/>
                <a:cs typeface="Helvetica Neue LT Std 55 Roman" charset="0"/>
              </a:rPr>
              <a:t>La Ciudad de Nueva York se asoció con ciertos bancos y uniones de crédito en NYC para ofrecer esta cuenta especial para personas nuevas en las actividades bancarias o quienes no usan los bancos porque han tenido problemas en el pasado manejando sus cuentas. Para bancos y localidades, </a:t>
            </a:r>
            <a:r>
              <a:rPr lang="es-ES_tradnl" sz="1800" dirty="0" smtClean="0">
                <a:latin typeface="Helvetica Neue LT Std 55 Roman" charset="0"/>
                <a:ea typeface="Helvetica Neue LT Std 55 Roman" charset="0"/>
                <a:cs typeface="Helvetica Neue LT Std 55 Roman" charset="0"/>
              </a:rPr>
              <a:t>vea: </a:t>
            </a:r>
            <a:r>
              <a:rPr lang="en-US" sz="1800" dirty="0" smtClean="0">
                <a:solidFill>
                  <a:srgbClr val="284B23"/>
                </a:solidFill>
                <a:latin typeface="Helvetica Neue LT Std 55 Roman" charset="0"/>
                <a:ea typeface="Helvetica Neue LT Std 55 Roman" charset="0"/>
                <a:cs typeface="Helvetica Neue LT Std 55 Roman" charset="0"/>
                <a:hlinkClick r:id="rId4"/>
              </a:rPr>
              <a:t>http</a:t>
            </a:r>
            <a:r>
              <a:rPr lang="en-US" sz="1800" dirty="0">
                <a:solidFill>
                  <a:srgbClr val="284B23"/>
                </a:solidFill>
                <a:latin typeface="Helvetica Neue LT Std 55 Roman" charset="0"/>
                <a:ea typeface="Helvetica Neue LT Std 55 Roman" charset="0"/>
                <a:cs typeface="Helvetica Neue LT Std 55 Roman" charset="0"/>
                <a:hlinkClick r:id="rId4"/>
              </a:rPr>
              <a:t>://</a:t>
            </a:r>
            <a:r>
              <a:rPr lang="en-US" sz="1800" dirty="0" smtClean="0">
                <a:solidFill>
                  <a:srgbClr val="284B23"/>
                </a:solidFill>
                <a:latin typeface="Helvetica Neue LT Std 55 Roman" charset="0"/>
                <a:ea typeface="Helvetica Neue LT Std 55 Roman" charset="0"/>
                <a:cs typeface="Helvetica Neue LT Std 55 Roman" charset="0"/>
                <a:hlinkClick r:id="rId4"/>
              </a:rPr>
              <a:t>www1.nyc.gov/site/dca/consumers/open-savings-account.page</a:t>
            </a:r>
            <a:r>
              <a:rPr lang="en-US" sz="1800" dirty="0" smtClean="0">
                <a:latin typeface="Helvetica Neue LT Std 55 Roman" charset="0"/>
                <a:ea typeface="Helvetica Neue LT Std 55 Roman" charset="0"/>
                <a:cs typeface="Helvetica Neue LT Std 55 Roman" charset="0"/>
              </a:rPr>
              <a:t/>
            </a:r>
            <a:br>
              <a:rPr lang="en-US" sz="1800" dirty="0" smtClean="0">
                <a:latin typeface="Helvetica Neue LT Std 55 Roman" charset="0"/>
                <a:ea typeface="Helvetica Neue LT Std 55 Roman" charset="0"/>
                <a:cs typeface="Helvetica Neue LT Std 55 Roman" charset="0"/>
              </a:rPr>
            </a:br>
            <a:endParaRPr lang="en-US" sz="1800" dirty="0">
              <a:latin typeface="Helvetica Neue LT Std 55 Roman" charset="0"/>
              <a:ea typeface="Helvetica Neue LT Std 55 Roman" charset="0"/>
              <a:cs typeface="Helvetica Neue LT Std 55 Roman" charset="0"/>
            </a:endParaRPr>
          </a:p>
          <a:p>
            <a:pPr marL="231775" indent="-231775"/>
            <a:r>
              <a:rPr lang="es-ES_tradnl" sz="1800" dirty="0">
                <a:latin typeface="Helvetica Neue LT Std 55 Roman" charset="0"/>
                <a:ea typeface="Helvetica Neue LT Std 55 Roman" charset="0"/>
                <a:cs typeface="Helvetica Neue LT Std 55 Roman" charset="0"/>
              </a:rPr>
              <a:t>Características especiales incluyen:</a:t>
            </a:r>
          </a:p>
          <a:p>
            <a:pPr lvl="1">
              <a:buFont typeface="Courier New" charset="0"/>
              <a:buChar char="o"/>
            </a:pPr>
            <a:r>
              <a:rPr lang="es-ES_tradnl" sz="1800" dirty="0">
                <a:latin typeface="Helvetica Neue LT Std 55 Roman" charset="0"/>
                <a:ea typeface="Helvetica Neue LT Std 55 Roman" charset="0"/>
                <a:cs typeface="Helvetica Neue LT Std 55 Roman" charset="0"/>
              </a:rPr>
              <a:t> Sin tarifas mensuales, si se mantiene el saldo mínimo  </a:t>
            </a:r>
          </a:p>
          <a:p>
            <a:pPr lvl="1">
              <a:buFont typeface="Courier New" charset="0"/>
              <a:buChar char="o"/>
            </a:pPr>
            <a:r>
              <a:rPr lang="es-ES_tradnl" sz="1800" dirty="0">
                <a:latin typeface="Helvetica Neue LT Std 55 Roman" charset="0"/>
                <a:ea typeface="Helvetica Neue LT Std 55 Roman" charset="0"/>
                <a:cs typeface="Helvetica Neue LT Std 55 Roman" charset="0"/>
              </a:rPr>
              <a:t> Balance mínimo requerido $25 (o menos)</a:t>
            </a:r>
          </a:p>
          <a:p>
            <a:pPr lvl="1">
              <a:buFont typeface="Courier New" charset="0"/>
              <a:buChar char="o"/>
            </a:pPr>
            <a:r>
              <a:rPr lang="es-ES_tradnl" sz="1800" dirty="0">
                <a:latin typeface="Helvetica Neue LT Std 55 Roman" charset="0"/>
                <a:ea typeface="Helvetica Neue LT Std 55 Roman" charset="0"/>
                <a:cs typeface="Helvetica Neue LT Std 55 Roman" charset="0"/>
              </a:rPr>
              <a:t> Tarjeta para el cajero automático, (No tarjeta de débito)</a:t>
            </a:r>
          </a:p>
          <a:p>
            <a:pPr lvl="1">
              <a:buFont typeface="Courier New" charset="0"/>
              <a:buChar char="o"/>
            </a:pPr>
            <a:r>
              <a:rPr lang="es-ES_tradnl" sz="1800" dirty="0">
                <a:latin typeface="Helvetica Neue LT Std 55 Roman" charset="0"/>
                <a:ea typeface="Helvetica Neue LT Std 55 Roman" charset="0"/>
                <a:cs typeface="Helvetica Neue LT Std 55 Roman" charset="0"/>
              </a:rPr>
              <a:t> Tolerancia con </a:t>
            </a:r>
            <a:r>
              <a:rPr lang="es-ES_tradnl" sz="1800" dirty="0" err="1">
                <a:latin typeface="Helvetica Neue LT Std 55 Roman" charset="0"/>
                <a:ea typeface="Helvetica Neue LT Std 55 Roman" charset="0"/>
                <a:cs typeface="Helvetica Neue LT Std 55 Roman" charset="0"/>
              </a:rPr>
              <a:t>ChexSystems</a:t>
            </a:r>
            <a:endParaRPr lang="es-ES_tradnl" sz="1800" dirty="0">
              <a:latin typeface="Helvetica Neue LT Std 55 Roman" charset="0"/>
              <a:ea typeface="Helvetica Neue LT Std 55 Roman" charset="0"/>
              <a:cs typeface="Helvetica Neue LT Std 55 Roman" charset="0"/>
            </a:endParaRPr>
          </a:p>
          <a:p>
            <a:pPr lvl="1">
              <a:buFont typeface="Courier New" charset="0"/>
              <a:buChar char="o"/>
            </a:pPr>
            <a:r>
              <a:rPr lang="es-ES_tradnl" sz="1800" dirty="0">
                <a:latin typeface="Helvetica Neue LT Std 55 Roman" charset="0"/>
                <a:ea typeface="Helvetica Neue LT Std 55 Roman" charset="0"/>
                <a:cs typeface="Helvetica Neue LT Std 55 Roman" charset="0"/>
              </a:rPr>
              <a:t> Sin tarifas de sobrecargos (no se provee servicios de sobrecargos)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305&quot;/&gt;&lt;/object&gt;&lt;object type=&quot;3&quot; unique_id=&quot;10004&quot;&gt;&lt;property id=&quot;20148&quot; value=&quot;5&quot;/&gt;&lt;property id=&quot;20300&quot; value=&quot;Slide 2&quot;/&gt;&lt;property id=&quot;20307&quot; value=&quot;300&quot;/&gt;&lt;/object&gt;&lt;object type=&quot;3&quot; unique_id=&quot;10005&quot;&gt;&lt;property id=&quot;20148&quot; value=&quot;5&quot;/&gt;&lt;property id=&quot;20300&quot; value=&quot;Slide 3&quot;/&gt;&lt;property id=&quot;20307&quot; value=&quot;257&quot;/&gt;&lt;/object&gt;&lt;object type=&quot;3&quot; unique_id=&quot;10006&quot;&gt;&lt;property id=&quot;20148&quot; value=&quot;5&quot;/&gt;&lt;property id=&quot;20300&quot; value=&quot;Slide 4 - &amp;quot;Opening an Individual Account  &amp;quot;&quot;/&gt;&lt;property id=&quot;20307&quot; value=&quot;265&quot;/&gt;&lt;/object&gt;&lt;object type=&quot;3&quot; unique_id=&quot;10007&quot;&gt;&lt;property id=&quot;20148&quot; value=&quot;5&quot;/&gt;&lt;property id=&quot;20300&quot; value=&quot;Slide 7&quot;/&gt;&lt;property id=&quot;20307&quot; value=&quot;272&quot;/&gt;&lt;/object&gt;&lt;object type=&quot;3&quot; unique_id=&quot;10008&quot;&gt;&lt;property id=&quot;20148&quot; value=&quot;5&quot;/&gt;&lt;property id=&quot;20300&quot; value=&quot;Slide 6&quot;/&gt;&lt;property id=&quot;20307&quot; value=&quot;301&quot;/&gt;&lt;/object&gt;&lt;object type=&quot;3&quot; unique_id=&quot;10009&quot;&gt;&lt;property id=&quot;20148&quot; value=&quot;5&quot;/&gt;&lt;property id=&quot;20300&quot; value=&quot;Slide 8&quot;/&gt;&lt;property id=&quot;20307&quot; value=&quot;323&quot;/&gt;&lt;/object&gt;&lt;object type=&quot;3&quot; unique_id=&quot;10010&quot;&gt;&lt;property id=&quot;20148&quot; value=&quot;5&quot;/&gt;&lt;property id=&quot;20300&quot; value=&quot;Slide 9&quot;/&gt;&lt;property id=&quot;20307&quot; value=&quot;324&quot;/&gt;&lt;/object&gt;&lt;object type=&quot;3&quot; unique_id=&quot;10011&quot;&gt;&lt;property id=&quot;20148&quot; value=&quot;5&quot;/&gt;&lt;property id=&quot;20300&quot; value=&quot;Slide 10 - &amp;quot;Checking Account&amp;quot;&quot;/&gt;&lt;property id=&quot;20307&quot; value=&quot;325&quot;/&gt;&lt;/object&gt;&lt;object type=&quot;3&quot; unique_id=&quot;10012&quot;&gt;&lt;property id=&quot;20148&quot; value=&quot;5&quot;/&gt;&lt;property id=&quot;20300&quot; value=&quot;Slide 11&quot;/&gt;&lt;property id=&quot;20307&quot; value=&quot;326&quot;/&gt;&lt;/object&gt;&lt;object type=&quot;3&quot; unique_id=&quot;10013&quot;&gt;&lt;property id=&quot;20148&quot; value=&quot;5&quot;/&gt;&lt;property id=&quot;20300&quot; value=&quot;Slide 12&quot;/&gt;&lt;property id=&quot;20307&quot; value=&quot;336&quot;/&gt;&lt;/object&gt;&lt;object type=&quot;3&quot; unique_id=&quot;10014&quot;&gt;&lt;property id=&quot;20148&quot; value=&quot;5&quot;/&gt;&lt;property id=&quot;20300&quot; value=&quot;Slide 13&quot;/&gt;&lt;property id=&quot;20307&quot; value=&quot;337&quot;/&gt;&lt;/object&gt;&lt;object type=&quot;3&quot; unique_id=&quot;10016&quot;&gt;&lt;property id=&quot;20148&quot; value=&quot;5&quot;/&gt;&lt;property id=&quot;20300&quot; value=&quot;Slide 14&quot;/&gt;&lt;property id=&quot;20307&quot; value=&quot;338&quot;/&gt;&lt;/object&gt;&lt;object type=&quot;3&quot; unique_id=&quot;10017&quot;&gt;&lt;property id=&quot;20148&quot; value=&quot;5&quot;/&gt;&lt;property id=&quot;20300&quot; value=&quot;Slide 15&quot;/&gt;&lt;property id=&quot;20307&quot; value=&quot;329&quot;/&gt;&lt;/object&gt;&lt;object type=&quot;3&quot; unique_id=&quot;10018&quot;&gt;&lt;property id=&quot;20148&quot; value=&quot;5&quot;/&gt;&lt;property id=&quot;20300&quot; value=&quot;Slide 16 - &amp;quot;Checking Account: Alternatives to Fee-Based Overdraft&amp;quot;&quot;/&gt;&lt;property id=&quot;20307&quot; value=&quot;331&quot;/&gt;&lt;/object&gt;&lt;object type=&quot;3&quot; unique_id=&quot;10019&quot;&gt;&lt;property id=&quot;20148&quot; value=&quot;5&quot;/&gt;&lt;property id=&quot;20300&quot; value=&quot;Slide 17 - &amp;quot;Overdraft Regulations&amp;quot;&quot;/&gt;&lt;property id=&quot;20307&quot; value=&quot;330&quot;/&gt;&lt;/object&gt;&lt;object type=&quot;3&quot; unique_id=&quot;10021&quot;&gt;&lt;property id=&quot;20148&quot; value=&quot;5&quot;/&gt;&lt;property id=&quot;20300&quot; value=&quot;Slide 18 - &amp;quot;Avoiding Overdrafts&amp;quot;&quot;/&gt;&lt;property id=&quot;20307&quot; value=&quot;333&quot;/&gt;&lt;/object&gt;&lt;object type=&quot;3&quot; unique_id=&quot;10022&quot;&gt;&lt;property id=&quot;20148&quot; value=&quot;5&quot;/&gt;&lt;property id=&quot;20300&quot; value=&quot;Slide 20 - &amp;quot;Savings vs. Investments&amp;quot;&quot;/&gt;&lt;property id=&quot;20307&quot; value=&quot;315&quot;/&gt;&lt;/object&gt;&lt;object type=&quot;3&quot; unique_id=&quot;10023&quot;&gt;&lt;property id=&quot;20148&quot; value=&quot;5&quot;/&gt;&lt;property id=&quot;20300&quot; value=&quot;Slide 21&quot;/&gt;&lt;property id=&quot;20307&quot; value=&quot;316&quot;/&gt;&lt;/object&gt;&lt;object type=&quot;3&quot; unique_id=&quot;10024&quot;&gt;&lt;property id=&quot;20148&quot; value=&quot;5&quot;/&gt;&lt;property id=&quot;20300&quot; value=&quot;Slide 22&quot;/&gt;&lt;property id=&quot;20307&quot; value=&quot;317&quot;/&gt;&lt;/object&gt;&lt;object type=&quot;3&quot; unique_id=&quot;10025&quot;&gt;&lt;property id=&quot;20148&quot; value=&quot;5&quot;/&gt;&lt;property id=&quot;20300&quot; value=&quot;Slide 23&quot;/&gt;&lt;property id=&quot;20307&quot; value=&quot;318&quot;/&gt;&lt;/object&gt;&lt;object type=&quot;3&quot; unique_id=&quot;10026&quot;&gt;&lt;property id=&quot;20148&quot; value=&quot;5&quot;/&gt;&lt;property id=&quot;20300&quot; value=&quot;Slide 24&quot;/&gt;&lt;property id=&quot;20307&quot; value=&quot;319&quot;/&gt;&lt;/object&gt;&lt;object type=&quot;3&quot; unique_id=&quot;10027&quot;&gt;&lt;property id=&quot;20148&quot; value=&quot;5&quot;/&gt;&lt;property id=&quot;20300&quot; value=&quot;Slide 25 - &amp;quot;Time – The Advantage of Starting NOW&amp;quot;&quot;/&gt;&lt;property id=&quot;20307&quot; value=&quot;320&quot;/&gt;&lt;/object&gt;&lt;object type=&quot;3&quot; unique_id=&quot;10028&quot;&gt;&lt;property id=&quot;20148&quot; value=&quot;5&quot;/&gt;&lt;property id=&quot;20300&quot; value=&quot;Slide 26&quot;/&gt;&lt;property id=&quot;20307&quot; value=&quot;321&quot;/&gt;&lt;/object&gt;&lt;object type=&quot;3&quot; unique_id=&quot;10030&quot;&gt;&lt;property id=&quot;20148&quot; value=&quot;5&quot;/&gt;&lt;property id=&quot;20300&quot; value=&quot;Slide 27 - &amp;quot;Certificate of Deposit&amp;quot;&quot;/&gt;&lt;property id=&quot;20307&quot; value=&quot;334&quot;/&gt;&lt;/object&gt;&lt;object type=&quot;3&quot; unique_id=&quot;10032&quot;&gt;&lt;property id=&quot;20148&quot; value=&quot;5&quot;/&gt;&lt;property id=&quot;20300&quot; value=&quot;Slide 33 - &amp;quot;Summary&amp;quot;&quot;/&gt;&lt;property id=&quot;20307&quot; value=&quot;298&quot;/&gt;&lt;/object&gt;&lt;object type=&quot;3&quot; unique_id=&quot;10034&quot;&gt;&lt;property id=&quot;20148&quot; value=&quot;5&quot;/&gt;&lt;property id=&quot;20300&quot; value=&quot;Slide 32&quot;/&gt;&lt;property id=&quot;20307&quot; value=&quot;302&quot;/&gt;&lt;/object&gt;&lt;object type=&quot;3&quot; unique_id=&quot;10660&quot;&gt;&lt;property id=&quot;20148&quot; value=&quot;5&quot;/&gt;&lt;property id=&quot;20300&quot; value=&quot;Slide 19 - &amp;quot;Savings Account&amp;quot;&quot;/&gt;&lt;property id=&quot;20307&quot; value=&quot;339&quot;/&gt;&lt;/object&gt;&lt;object type=&quot;3&quot; unique_id=&quot;10943&quot;&gt;&lt;property id=&quot;20148&quot; value=&quot;5&quot;/&gt;&lt;property id=&quot;20300&quot; value=&quot;Slide 28 - &amp;quot;Fringe and Alternative Financial Services&amp;quot;&quot;/&gt;&lt;property id=&quot;20307&quot; value=&quot;340&quot;/&gt;&lt;/object&gt;&lt;object type=&quot;3&quot; unique_id=&quot;10944&quot;&gt;&lt;property id=&quot;20148&quot; value=&quot;5&quot;/&gt;&lt;property id=&quot;20300&quot; value=&quot;Slide 29 - &amp;quot;Reloadable Prepaid Debit Cards&amp;quot;&quot;/&gt;&lt;property id=&quot;20307&quot; value=&quot;341&quot;/&gt;&lt;/object&gt;&lt;object type=&quot;3&quot; unique_id=&quot;11090&quot;&gt;&lt;property id=&quot;20148&quot; value=&quot;5&quot;/&gt;&lt;property id=&quot;20300&quot; value=&quot;Slide 30 - &amp;quot;Check Cashing Stores&amp;quot;&quot;/&gt;&lt;property id=&quot;20307&quot; value=&quot;342&quot;/&gt;&lt;/object&gt;&lt;object type=&quot;3&quot; unique_id=&quot;11091&quot;&gt;&lt;property id=&quot;20148&quot; value=&quot;5&quot;/&gt;&lt;property id=&quot;20300&quot; value=&quot;Slide 31 - &amp;quot;Money Orders&amp;quot;&quot;/&gt;&lt;property id=&quot;20307&quot; value=&quot;343&quot;/&gt;&lt;/object&gt;&lt;object type=&quot;3&quot; unique_id=&quot;41500&quot;&gt;&lt;property id=&quot;20148&quot; value=&quot;5&quot;/&gt;&lt;property id=&quot;20300&quot; value=&quot;Slide 5 - &amp;quot;Opening an Individual Account with a NYC ID  &amp;quot;&quot;/&gt;&lt;property id=&quot;20307&quot; value=&quot;344&quot;/&gt;&lt;/object&gt;&lt;/object&gt;&lt;object type=&quot;8&quot; unique_id=&quot;10070&quot;&gt;&lt;/object&gt;&lt;/object&gt;&lt;/database&gt;"/>
  <p:tag name="SECTOMILLISECCONVERTED" val="1"/>
</p:tagLst>
</file>

<file path=ppt/theme/theme1.xml><?xml version="1.0" encoding="utf-8"?>
<a:theme xmlns:a="http://schemas.openxmlformats.org/drawingml/2006/main" name="Inner Slides">
  <a:themeElements>
    <a:clrScheme name="NYC_DCA">
      <a:dk1>
        <a:srgbClr val="000000"/>
      </a:dk1>
      <a:lt1>
        <a:srgbClr val="FFFFFF"/>
      </a:lt1>
      <a:dk2>
        <a:srgbClr val="000000"/>
      </a:dk2>
      <a:lt2>
        <a:srgbClr val="808080"/>
      </a:lt2>
      <a:accent1>
        <a:srgbClr val="94C93C"/>
      </a:accent1>
      <a:accent2>
        <a:srgbClr val="284B23"/>
      </a:accent2>
      <a:accent3>
        <a:srgbClr val="FFFFFF"/>
      </a:accent3>
      <a:accent4>
        <a:srgbClr val="000000"/>
      </a:accent4>
      <a:accent5>
        <a:srgbClr val="284B23"/>
      </a:accent5>
      <a:accent6>
        <a:srgbClr val="284B23"/>
      </a:accent6>
      <a:hlink>
        <a:srgbClr val="284B23"/>
      </a:hlink>
      <a:folHlink>
        <a:srgbClr val="FF6A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NYC DCA">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12584</TotalTime>
  <Words>3700</Words>
  <Application>Microsoft Office PowerPoint</Application>
  <PresentationFormat>On-screen Show (4:3)</PresentationFormat>
  <Paragraphs>389</Paragraphs>
  <Slides>35</Slides>
  <Notes>24</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Inner Slides</vt:lpstr>
      <vt:lpstr>Cover Slide</vt:lpstr>
      <vt:lpstr>NYC DCA</vt:lpstr>
      <vt:lpstr>Educación Financiera para Miembros de Cooperativas de Trabajadores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AAARI</dc:creator>
  <cp:lastModifiedBy>rinehartj</cp:lastModifiedBy>
  <cp:revision>484</cp:revision>
  <cp:lastPrinted>2016-03-29T14:47:00Z</cp:lastPrinted>
  <dcterms:created xsi:type="dcterms:W3CDTF">2009-04-18T16:44:38Z</dcterms:created>
  <dcterms:modified xsi:type="dcterms:W3CDTF">2017-06-07T21:30:55Z</dcterms:modified>
</cp:coreProperties>
</file>