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0" r:id="rId3"/>
  </p:sldMasterIdLst>
  <p:notesMasterIdLst>
    <p:notesMasterId r:id="rId31"/>
  </p:notesMasterIdLst>
  <p:handoutMasterIdLst>
    <p:handoutMasterId r:id="rId32"/>
  </p:handoutMasterIdLst>
  <p:sldIdLst>
    <p:sldId id="325" r:id="rId4"/>
    <p:sldId id="326" r:id="rId5"/>
    <p:sldId id="284" r:id="rId6"/>
    <p:sldId id="304" r:id="rId7"/>
    <p:sldId id="287" r:id="rId8"/>
    <p:sldId id="288" r:id="rId9"/>
    <p:sldId id="301" r:id="rId10"/>
    <p:sldId id="303" r:id="rId11"/>
    <p:sldId id="302" r:id="rId12"/>
    <p:sldId id="292" r:id="rId13"/>
    <p:sldId id="323" r:id="rId14"/>
    <p:sldId id="307" r:id="rId15"/>
    <p:sldId id="308" r:id="rId16"/>
    <p:sldId id="309" r:id="rId17"/>
    <p:sldId id="311" r:id="rId18"/>
    <p:sldId id="312" r:id="rId19"/>
    <p:sldId id="313" r:id="rId20"/>
    <p:sldId id="314" r:id="rId21"/>
    <p:sldId id="315" r:id="rId22"/>
    <p:sldId id="322" r:id="rId23"/>
    <p:sldId id="316" r:id="rId24"/>
    <p:sldId id="317" r:id="rId25"/>
    <p:sldId id="327" r:id="rId26"/>
    <p:sldId id="319" r:id="rId27"/>
    <p:sldId id="320" r:id="rId28"/>
    <p:sldId id="321" r:id="rId29"/>
    <p:sldId id="324" r:id="rId30"/>
  </p:sldIdLst>
  <p:sldSz cx="9144000" cy="6858000" type="screen4x3"/>
  <p:notesSz cx="7315200" cy="96012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B23"/>
    <a:srgbClr val="D1DE49"/>
    <a:srgbClr val="FFFF66"/>
    <a:srgbClr val="005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2" autoAdjust="0"/>
    <p:restoredTop sz="94762" autoAdjust="0"/>
  </p:normalViewPr>
  <p:slideViewPr>
    <p:cSldViewPr>
      <p:cViewPr>
        <p:scale>
          <a:sx n="90" d="100"/>
          <a:sy n="90" d="100"/>
        </p:scale>
        <p:origin x="-582"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C:\Users\David\Documents\Co-ops%20General\Internal%20Capital%20Accou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51931269158"/>
          <c:y val="0.14557049118860099"/>
          <c:w val="0.82466185476815401"/>
          <c:h val="0.65994994375702998"/>
        </c:manualLayout>
      </c:layout>
      <c:barChart>
        <c:barDir val="col"/>
        <c:grouping val="clustered"/>
        <c:varyColors val="0"/>
        <c:ser>
          <c:idx val="1"/>
          <c:order val="1"/>
          <c:tx>
            <c:strRef>
              <c:f>Sheet2!$N$4</c:f>
              <c:strCache>
                <c:ptCount val="1"/>
                <c:pt idx="0">
                  <c:v>Contributions</c:v>
                </c:pt>
              </c:strCache>
            </c:strRef>
          </c:tx>
          <c:spPr>
            <a:pattFill prst="narHorz">
              <a:fgClr>
                <a:schemeClr val="accent1"/>
              </a:fgClr>
              <a:bgClr>
                <a:schemeClr val="bg1"/>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Sheet2!$M$5:$M$34</c:f>
              <c:strCache>
                <c:ptCount val="30"/>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pt idx="15">
                  <c:v>Year 16</c:v>
                </c:pt>
                <c:pt idx="16">
                  <c:v>Year 17</c:v>
                </c:pt>
                <c:pt idx="17">
                  <c:v>Year 18</c:v>
                </c:pt>
                <c:pt idx="18">
                  <c:v>Year 19</c:v>
                </c:pt>
                <c:pt idx="19">
                  <c:v>Year 20</c:v>
                </c:pt>
                <c:pt idx="20">
                  <c:v>Year 21</c:v>
                </c:pt>
                <c:pt idx="21">
                  <c:v>Year 22</c:v>
                </c:pt>
                <c:pt idx="22">
                  <c:v>Year 23</c:v>
                </c:pt>
                <c:pt idx="23">
                  <c:v>Year 24</c:v>
                </c:pt>
                <c:pt idx="24">
                  <c:v>Year 25</c:v>
                </c:pt>
                <c:pt idx="25">
                  <c:v>Year 26</c:v>
                </c:pt>
                <c:pt idx="26">
                  <c:v>Year 27</c:v>
                </c:pt>
                <c:pt idx="27">
                  <c:v>Year 28</c:v>
                </c:pt>
                <c:pt idx="28">
                  <c:v>Year 29</c:v>
                </c:pt>
                <c:pt idx="29">
                  <c:v>Year 30</c:v>
                </c:pt>
              </c:strCache>
            </c:strRef>
          </c:cat>
          <c:val>
            <c:numRef>
              <c:f>Sheet2!$N$5:$N$24</c:f>
              <c:numCache>
                <c:formatCode>_(* #,##0_);_(* \(#,##0\);_(* "-"??_);_(@_)</c:formatCode>
                <c:ptCount val="20"/>
                <c:pt idx="0">
                  <c:v>-750</c:v>
                </c:pt>
                <c:pt idx="1">
                  <c:v>-1670.55</c:v>
                </c:pt>
                <c:pt idx="2">
                  <c:v>-2527.0500000000002</c:v>
                </c:pt>
                <c:pt idx="3">
                  <c:v>3160.65</c:v>
                </c:pt>
                <c:pt idx="4">
                  <c:v>4659.1500000000024</c:v>
                </c:pt>
                <c:pt idx="5">
                  <c:v>5074.9500000000007</c:v>
                </c:pt>
                <c:pt idx="6">
                  <c:v>7935</c:v>
                </c:pt>
                <c:pt idx="7">
                  <c:v>10920.3</c:v>
                </c:pt>
                <c:pt idx="8">
                  <c:v>10487.55</c:v>
                </c:pt>
                <c:pt idx="9">
                  <c:v>7334.4000000000005</c:v>
                </c:pt>
                <c:pt idx="10">
                  <c:v>3210.9</c:v>
                </c:pt>
                <c:pt idx="11">
                  <c:v>-503.1</c:v>
                </c:pt>
                <c:pt idx="12">
                  <c:v>-1815.75</c:v>
                </c:pt>
                <c:pt idx="13">
                  <c:v>-357.15000000000032</c:v>
                </c:pt>
                <c:pt idx="14">
                  <c:v>9442.9499999999825</c:v>
                </c:pt>
                <c:pt idx="15">
                  <c:v>5522.25</c:v>
                </c:pt>
                <c:pt idx="16">
                  <c:v>6751.35</c:v>
                </c:pt>
                <c:pt idx="17">
                  <c:v>13989.75</c:v>
                </c:pt>
                <c:pt idx="18">
                  <c:v>7573.9500000000007</c:v>
                </c:pt>
                <c:pt idx="19">
                  <c:v>6005.7000000000007</c:v>
                </c:pt>
              </c:numCache>
            </c:numRef>
          </c:val>
        </c:ser>
        <c:dLbls>
          <c:showLegendKey val="0"/>
          <c:showVal val="0"/>
          <c:showCatName val="0"/>
          <c:showSerName val="0"/>
          <c:showPercent val="0"/>
          <c:showBubbleSize val="0"/>
        </c:dLbls>
        <c:gapWidth val="150"/>
        <c:axId val="72495872"/>
        <c:axId val="72561408"/>
      </c:barChart>
      <c:lineChart>
        <c:grouping val="standard"/>
        <c:varyColors val="0"/>
        <c:ser>
          <c:idx val="0"/>
          <c:order val="0"/>
          <c:tx>
            <c:strRef>
              <c:f>Sheet2!$P$4</c:f>
              <c:strCache>
                <c:ptCount val="1"/>
                <c:pt idx="0">
                  <c:v>Balance</c:v>
                </c:pt>
              </c:strCache>
            </c:strRef>
          </c:tx>
          <c:spPr>
            <a:ln w="28575" cap="rnd">
              <a:solidFill>
                <a:schemeClr val="accent1"/>
              </a:solidFill>
              <a:round/>
            </a:ln>
            <a:effectLst/>
          </c:spPr>
          <c:marker>
            <c:symbol val="circle"/>
            <c:size val="7"/>
            <c:spPr>
              <a:solidFill>
                <a:schemeClr val="accent1"/>
              </a:solidFill>
              <a:ln w="19050">
                <a:solidFill>
                  <a:schemeClr val="accent1">
                    <a:lumMod val="20000"/>
                    <a:lumOff val="80000"/>
                  </a:schemeClr>
                </a:solidFill>
              </a:ln>
              <a:effectLst/>
            </c:spPr>
          </c:marker>
          <c:cat>
            <c:strRef>
              <c:f>Sheet2!$M$5:$M$34</c:f>
              <c:strCache>
                <c:ptCount val="30"/>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pt idx="15">
                  <c:v>Year 16</c:v>
                </c:pt>
                <c:pt idx="16">
                  <c:v>Year 17</c:v>
                </c:pt>
                <c:pt idx="17">
                  <c:v>Year 18</c:v>
                </c:pt>
                <c:pt idx="18">
                  <c:v>Year 19</c:v>
                </c:pt>
                <c:pt idx="19">
                  <c:v>Year 20</c:v>
                </c:pt>
                <c:pt idx="20">
                  <c:v>Year 21</c:v>
                </c:pt>
                <c:pt idx="21">
                  <c:v>Year 22</c:v>
                </c:pt>
                <c:pt idx="22">
                  <c:v>Year 23</c:v>
                </c:pt>
                <c:pt idx="23">
                  <c:v>Year 24</c:v>
                </c:pt>
                <c:pt idx="24">
                  <c:v>Year 25</c:v>
                </c:pt>
                <c:pt idx="25">
                  <c:v>Year 26</c:v>
                </c:pt>
                <c:pt idx="26">
                  <c:v>Year 27</c:v>
                </c:pt>
                <c:pt idx="27">
                  <c:v>Year 28</c:v>
                </c:pt>
                <c:pt idx="28">
                  <c:v>Year 29</c:v>
                </c:pt>
                <c:pt idx="29">
                  <c:v>Year 30</c:v>
                </c:pt>
              </c:strCache>
            </c:strRef>
          </c:cat>
          <c:val>
            <c:numRef>
              <c:f>Sheet2!$R$5:$R$24</c:f>
              <c:numCache>
                <c:formatCode>_(* #,##0_);_(* \(#,##0\);_(* "-"??_);_(@_)</c:formatCode>
                <c:ptCount val="20"/>
                <c:pt idx="0">
                  <c:v>-750</c:v>
                </c:pt>
                <c:pt idx="1">
                  <c:v>-2420.5500000000002</c:v>
                </c:pt>
                <c:pt idx="2">
                  <c:v>-4947.6000000000004</c:v>
                </c:pt>
                <c:pt idx="3">
                  <c:v>-1786.95</c:v>
                </c:pt>
                <c:pt idx="4">
                  <c:v>2872.2</c:v>
                </c:pt>
                <c:pt idx="5">
                  <c:v>7947.1500000000024</c:v>
                </c:pt>
                <c:pt idx="6">
                  <c:v>15882.15</c:v>
                </c:pt>
                <c:pt idx="7">
                  <c:v>26802.45</c:v>
                </c:pt>
                <c:pt idx="8">
                  <c:v>37290.000000000007</c:v>
                </c:pt>
                <c:pt idx="9">
                  <c:v>44624.400000000009</c:v>
                </c:pt>
                <c:pt idx="10">
                  <c:v>47835.30000000001</c:v>
                </c:pt>
                <c:pt idx="11">
                  <c:v>47332.2</c:v>
                </c:pt>
                <c:pt idx="12">
                  <c:v>45516.450000000012</c:v>
                </c:pt>
                <c:pt idx="13">
                  <c:v>45159.30000000001</c:v>
                </c:pt>
                <c:pt idx="14">
                  <c:v>54602.250000000007</c:v>
                </c:pt>
                <c:pt idx="15">
                  <c:v>60124.500000000007</c:v>
                </c:pt>
                <c:pt idx="16">
                  <c:v>66875.85000000002</c:v>
                </c:pt>
                <c:pt idx="17">
                  <c:v>80865.60000000002</c:v>
                </c:pt>
                <c:pt idx="18">
                  <c:v>88439.55</c:v>
                </c:pt>
                <c:pt idx="19">
                  <c:v>94445.250000000015</c:v>
                </c:pt>
              </c:numCache>
            </c:numRef>
          </c:val>
          <c:smooth val="0"/>
        </c:ser>
        <c:dLbls>
          <c:showLegendKey val="0"/>
          <c:showVal val="0"/>
          <c:showCatName val="0"/>
          <c:showSerName val="0"/>
          <c:showPercent val="0"/>
          <c:showBubbleSize val="0"/>
        </c:dLbls>
        <c:marker val="1"/>
        <c:smooth val="0"/>
        <c:axId val="72495872"/>
        <c:axId val="72561408"/>
      </c:lineChart>
      <c:catAx>
        <c:axId val="72495872"/>
        <c:scaling>
          <c:orientation val="minMax"/>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561408"/>
        <c:crosses val="autoZero"/>
        <c:auto val="1"/>
        <c:lblAlgn val="ctr"/>
        <c:lblOffset val="100"/>
        <c:noMultiLvlLbl val="0"/>
      </c:catAx>
      <c:valAx>
        <c:axId val="72561408"/>
        <c:scaling>
          <c:orientation val="minMax"/>
        </c:scaling>
        <c:delete val="0"/>
        <c:axPos val="l"/>
        <c:majorGridlines>
          <c:spPr>
            <a:ln>
              <a:solidFill>
                <a:schemeClr val="tx1">
                  <a:lumMod val="15000"/>
                  <a:lumOff val="85000"/>
                </a:schemeClr>
              </a:solidFill>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495872"/>
        <c:crosses val="autoZero"/>
        <c:crossBetween val="between"/>
      </c:valAx>
      <c:spPr>
        <a:noFill/>
        <a:ln>
          <a:noFill/>
        </a:ln>
        <a:effectLst/>
      </c:spPr>
    </c:plotArea>
    <c:legend>
      <c:legendPos val="b"/>
      <c:layout>
        <c:manualLayout>
          <c:xMode val="edge"/>
          <c:yMode val="edge"/>
          <c:x val="4.7898689052338697E-2"/>
          <c:y val="0.93809273840769902"/>
          <c:w val="0.327018005747089"/>
          <c:h val="5.955980039532089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48" tIns="48325" rIns="96648" bIns="48325" numCol="1" anchor="t" anchorCtr="0" compatLnSpc="1">
            <a:prstTxWarp prst="textNoShape">
              <a:avLst/>
            </a:prstTxWarp>
          </a:bodyPr>
          <a:lstStyle>
            <a:lvl1pPr defTabSz="966788">
              <a:defRPr sz="1200"/>
            </a:lvl1pPr>
          </a:lstStyle>
          <a:p>
            <a:pPr>
              <a:defRPr/>
            </a:pPr>
            <a:endParaRPr lang="en-US"/>
          </a:p>
        </p:txBody>
      </p:sp>
      <p:sp>
        <p:nvSpPr>
          <p:cNvPr id="337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48" tIns="48325" rIns="96648" bIns="48325" numCol="1" anchor="t" anchorCtr="0" compatLnSpc="1">
            <a:prstTxWarp prst="textNoShape">
              <a:avLst/>
            </a:prstTxWarp>
          </a:bodyPr>
          <a:lstStyle>
            <a:lvl1pPr algn="r" defTabSz="966788">
              <a:defRPr sz="1200"/>
            </a:lvl1pPr>
          </a:lstStyle>
          <a:p>
            <a:pPr>
              <a:defRPr/>
            </a:pPr>
            <a:fld id="{6857FDC4-37F9-48AA-BE72-3CB4B496E401}" type="datetimeFigureOut">
              <a:rPr lang="en-US"/>
              <a:pPr>
                <a:defRPr/>
              </a:pPr>
              <a:t>6/7/2017</a:t>
            </a:fld>
            <a:endParaRPr lang="en-US"/>
          </a:p>
        </p:txBody>
      </p:sp>
      <p:sp>
        <p:nvSpPr>
          <p:cNvPr id="337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48" tIns="48325" rIns="96648" bIns="48325" numCol="1" anchor="b" anchorCtr="0" compatLnSpc="1">
            <a:prstTxWarp prst="textNoShape">
              <a:avLst/>
            </a:prstTxWarp>
          </a:bodyPr>
          <a:lstStyle>
            <a:lvl1pPr defTabSz="966788">
              <a:defRPr sz="1200"/>
            </a:lvl1pPr>
          </a:lstStyle>
          <a:p>
            <a:pPr>
              <a:defRPr/>
            </a:pPr>
            <a:endParaRPr lang="en-US"/>
          </a:p>
        </p:txBody>
      </p:sp>
      <p:sp>
        <p:nvSpPr>
          <p:cNvPr id="337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48" tIns="48325" rIns="96648" bIns="48325" numCol="1" anchor="b" anchorCtr="0" compatLnSpc="1">
            <a:prstTxWarp prst="textNoShape">
              <a:avLst/>
            </a:prstTxWarp>
          </a:bodyPr>
          <a:lstStyle>
            <a:lvl1pPr algn="r" defTabSz="966788">
              <a:defRPr sz="1200"/>
            </a:lvl1pPr>
          </a:lstStyle>
          <a:p>
            <a:pPr>
              <a:defRPr/>
            </a:pPr>
            <a:fld id="{9D1991BD-39BB-411E-8BBF-C297E5A3E4E7}" type="slidenum">
              <a:rPr lang="en-US"/>
              <a:pPr>
                <a:defRPr/>
              </a:pPr>
              <a:t>‹#›</a:t>
            </a:fld>
            <a:endParaRPr lang="en-US"/>
          </a:p>
        </p:txBody>
      </p:sp>
    </p:spTree>
    <p:extLst>
      <p:ext uri="{BB962C8B-B14F-4D97-AF65-F5344CB8AC3E}">
        <p14:creationId xmlns:p14="http://schemas.microsoft.com/office/powerpoint/2010/main" val="3363783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4846" tIns="47424" rIns="94846" bIns="47424" numCol="1" anchor="t" anchorCtr="0" compatLnSpc="1">
            <a:prstTxWarp prst="textNoShape">
              <a:avLst/>
            </a:prstTxWarp>
          </a:bodyPr>
          <a:lstStyle>
            <a:lvl1pPr defTabSz="949325">
              <a:defRPr sz="1200"/>
            </a:lvl1pPr>
          </a:lstStyle>
          <a:p>
            <a:pPr>
              <a:defRPr/>
            </a:pPr>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4846" tIns="47424" rIns="94846" bIns="47424" numCol="1" anchor="t" anchorCtr="0" compatLnSpc="1">
            <a:prstTxWarp prst="textNoShape">
              <a:avLst/>
            </a:prstTxWarp>
          </a:bodyPr>
          <a:lstStyle>
            <a:lvl1pPr algn="r" defTabSz="949325">
              <a:defRPr sz="1200"/>
            </a:lvl1pPr>
          </a:lstStyle>
          <a:p>
            <a:pPr>
              <a:defRPr/>
            </a:pPr>
            <a:fld id="{23E9EEB5-057E-4476-B5FC-CD890D5634AA}" type="datetimeFigureOut">
              <a:rPr lang="en-US"/>
              <a:pPr>
                <a:defRPr/>
              </a:pPr>
              <a:t>6/7/2017</a:t>
            </a:fld>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4846" tIns="47424" rIns="94846" bIns="474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4846" tIns="47424" rIns="94846" bIns="47424" numCol="1" anchor="b" anchorCtr="0" compatLnSpc="1">
            <a:prstTxWarp prst="textNoShape">
              <a:avLst/>
            </a:prstTxWarp>
          </a:bodyPr>
          <a:lstStyle>
            <a:lvl1pPr defTabSz="949325">
              <a:defRPr sz="1200"/>
            </a:lvl1pPr>
          </a:lstStyle>
          <a:p>
            <a:pPr>
              <a:defRPr/>
            </a:pPr>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4846" tIns="47424" rIns="94846" bIns="47424" numCol="1" anchor="b" anchorCtr="0" compatLnSpc="1">
            <a:prstTxWarp prst="textNoShape">
              <a:avLst/>
            </a:prstTxWarp>
          </a:bodyPr>
          <a:lstStyle>
            <a:lvl1pPr algn="r" defTabSz="949325">
              <a:defRPr sz="1200"/>
            </a:lvl1pPr>
          </a:lstStyle>
          <a:p>
            <a:pPr>
              <a:defRPr/>
            </a:pPr>
            <a:fld id="{09FE5E4E-1370-4483-8640-01CAAC09C766}" type="slidenum">
              <a:rPr lang="en-US"/>
              <a:pPr>
                <a:defRPr/>
              </a:pPr>
              <a:t>‹#›</a:t>
            </a:fld>
            <a:endParaRPr lang="en-US"/>
          </a:p>
        </p:txBody>
      </p:sp>
    </p:spTree>
    <p:extLst>
      <p:ext uri="{BB962C8B-B14F-4D97-AF65-F5344CB8AC3E}">
        <p14:creationId xmlns:p14="http://schemas.microsoft.com/office/powerpoint/2010/main" val="3239310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1</a:t>
            </a:fld>
            <a:endParaRPr lang="en-US"/>
          </a:p>
        </p:txBody>
      </p:sp>
    </p:spTree>
    <p:extLst>
      <p:ext uri="{BB962C8B-B14F-4D97-AF65-F5344CB8AC3E}">
        <p14:creationId xmlns:p14="http://schemas.microsoft.com/office/powerpoint/2010/main" val="174829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TO TEACHER: Can act this out with group)</a:t>
            </a:r>
          </a:p>
          <a:p>
            <a:endParaRPr lang="en-US" dirty="0" smtClean="0"/>
          </a:p>
          <a:p>
            <a:r>
              <a:rPr lang="en-US" dirty="0" smtClean="0"/>
              <a:t>IN</a:t>
            </a:r>
            <a:r>
              <a:rPr lang="en-US" baseline="0" dirty="0" smtClean="0"/>
              <a:t> a traditional company, you buy shares. In the coop, you buy one share, your member share. </a:t>
            </a:r>
          </a:p>
          <a:p>
            <a:r>
              <a:rPr lang="en-US" baseline="0" dirty="0" smtClean="0"/>
              <a:t>Everyone has that one share. One vote. Notice, everyone paid $5 for their share. </a:t>
            </a:r>
          </a:p>
          <a:p>
            <a:endParaRPr lang="en-US" baseline="0" dirty="0" smtClean="0"/>
          </a:p>
          <a:p>
            <a:r>
              <a:rPr lang="en-US" baseline="0" dirty="0" smtClean="0"/>
              <a:t>Now, put that aside. (click through slide)</a:t>
            </a:r>
          </a:p>
          <a:p>
            <a:endParaRPr lang="en-US" baseline="0" dirty="0" smtClean="0"/>
          </a:p>
          <a:p>
            <a:r>
              <a:rPr lang="en-US" baseline="0" dirty="0" smtClean="0"/>
              <a:t>Each year, the coop adds up how many hours members worked. In this case 50 total hours. </a:t>
            </a:r>
          </a:p>
          <a:p>
            <a:endParaRPr lang="en-US" baseline="0" dirty="0" smtClean="0"/>
          </a:p>
          <a:p>
            <a:r>
              <a:rPr lang="en-US" baseline="0" dirty="0" smtClean="0"/>
              <a:t>Now, Jane worked 4 of these total hours, so she is entitled to 8% of the dividends or patronage dividend. </a:t>
            </a:r>
          </a:p>
          <a:p>
            <a:endParaRPr lang="en-US" baseline="0" dirty="0" smtClean="0"/>
          </a:p>
          <a:p>
            <a:r>
              <a:rPr lang="en-US" baseline="0" dirty="0" smtClean="0"/>
              <a:t>NOTICE: this is very different than in a traditional company where shareholders buy shares, could be 1 or 100 shares. </a:t>
            </a:r>
          </a:p>
          <a:p>
            <a:endParaRPr lang="en-US" baseline="0" dirty="0" smtClean="0"/>
          </a:p>
          <a:p>
            <a:r>
              <a:rPr lang="en-US" baseline="0" dirty="0" smtClean="0"/>
              <a:t>Remember: Each member always owns ONE member share. But each year, hours worked will determine dividend percentage for each member. </a:t>
            </a:r>
          </a:p>
          <a:p>
            <a:r>
              <a:rPr lang="en-US" baseline="0" dirty="0" smtClean="0"/>
              <a:t>So if the whole coop worked 50 hours again next year, but Jane worked 5 hours, she would get 10% of dividends FOR THAT YEAR.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23D12F-04F6-490E-B3AB-B0536CDFF5DC}" type="slidenum">
              <a:rPr lang="en-US" smtClean="0"/>
              <a:pPr/>
              <a:t>19</a:t>
            </a:fld>
            <a:endParaRPr lang="en-US"/>
          </a:p>
        </p:txBody>
      </p:sp>
    </p:spTree>
    <p:extLst>
      <p:ext uri="{BB962C8B-B14F-4D97-AF65-F5344CB8AC3E}">
        <p14:creationId xmlns:p14="http://schemas.microsoft.com/office/powerpoint/2010/main" val="8045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little review. We’ve made a profit, great. </a:t>
            </a:r>
          </a:p>
          <a:p>
            <a:r>
              <a:rPr lang="en-US" baseline="0" dirty="0" smtClean="0"/>
              <a:t>Ok, so now the coop board has decided they are going to pay out $100 to members and keep $200 in the coop for investment. </a:t>
            </a:r>
          </a:p>
          <a:p>
            <a:endParaRPr lang="en-US" baseline="0" dirty="0" smtClean="0"/>
          </a:p>
          <a:p>
            <a:r>
              <a:rPr lang="en-US" baseline="0" dirty="0" smtClean="0"/>
              <a:t>First, let’s look at what happens to the $100 we’ve decided to pay out in dividends. </a:t>
            </a:r>
          </a:p>
          <a:p>
            <a:r>
              <a:rPr lang="en-US" baseline="0" dirty="0" smtClean="0"/>
              <a:t>We are paying out $100, so we would calculate each members’ share based on their hours and then pay this out. </a:t>
            </a:r>
          </a:p>
          <a:p>
            <a:r>
              <a:rPr lang="en-US" baseline="0" dirty="0" smtClean="0"/>
              <a:t>In Jane’s case, she is entitled to 8% of $100 or $8.00</a:t>
            </a:r>
          </a:p>
          <a:p>
            <a:r>
              <a:rPr lang="en-US" baseline="0" dirty="0" smtClean="0"/>
              <a:t>Jane will also pay taxes on this $8.00</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20</a:t>
            </a:fld>
            <a:endParaRPr lang="en-US"/>
          </a:p>
        </p:txBody>
      </p:sp>
    </p:spTree>
    <p:extLst>
      <p:ext uri="{BB962C8B-B14F-4D97-AF65-F5344CB8AC3E}">
        <p14:creationId xmlns:p14="http://schemas.microsoft.com/office/powerpoint/2010/main" val="405803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coop board has determined that it is going to retain, or keep, $200 of the $300 profit in the business. Now the coop has some more decisions to make. </a:t>
            </a:r>
          </a:p>
          <a:p>
            <a:endParaRPr lang="en-US" baseline="0" dirty="0" smtClean="0"/>
          </a:p>
          <a:p>
            <a:r>
              <a:rPr lang="en-US" baseline="0" dirty="0" smtClean="0"/>
              <a:t>That money is retained in what’s called “INTERNAL CAPITAL ACCOUNT.” </a:t>
            </a:r>
          </a:p>
          <a:p>
            <a:r>
              <a:rPr lang="en-US" baseline="0" dirty="0" smtClean="0"/>
              <a:t>One way to think of this is as an account that the company can go to when it needs money to buy equipment, new computers, a building. </a:t>
            </a:r>
          </a:p>
          <a:p>
            <a:r>
              <a:rPr lang="en-US" baseline="0" dirty="0" smtClean="0"/>
              <a:t>If you sell donut and are planning to expand in the next year, you would want to retain some earnings in the internal capital account to pay for new mixers, ovens, and delivery trucks. </a:t>
            </a:r>
          </a:p>
          <a:p>
            <a:endParaRPr lang="en-US" baseline="0" dirty="0" smtClean="0"/>
          </a:p>
          <a:p>
            <a:r>
              <a:rPr lang="en-US" baseline="0" dirty="0" smtClean="0"/>
              <a:t>So back to this account. The board has decided to keep $200 in the coop. </a:t>
            </a:r>
          </a:p>
          <a:p>
            <a:r>
              <a:rPr lang="en-US" baseline="0" dirty="0" smtClean="0"/>
              <a:t>A coop has the ability to then decide to divide that internal account between “collective account” and “individual accounts”.</a:t>
            </a:r>
          </a:p>
          <a:p>
            <a:endParaRPr lang="en-US" baseline="0" dirty="0" smtClean="0"/>
          </a:p>
          <a:p>
            <a:r>
              <a:rPr lang="en-US" baseline="0" dirty="0" smtClean="0"/>
              <a:t>And let’s assume that the coop decides they will divide the $200 between these accounts with $150 in collective and $50 in individual accounts.</a:t>
            </a:r>
          </a:p>
          <a:p>
            <a:endParaRPr lang="en-US" baseline="0" dirty="0" smtClean="0"/>
          </a:p>
          <a:p>
            <a:r>
              <a:rPr lang="en-US" baseline="0" dirty="0" smtClean="0"/>
              <a:t>First we look at taxes on the collective account, which at 15%, leaves $127.50 in the collective account. That’s settled. </a:t>
            </a:r>
          </a:p>
          <a:p>
            <a:endParaRPr lang="en-US" baseline="0" dirty="0" smtClean="0"/>
          </a:p>
          <a:p>
            <a:r>
              <a:rPr lang="en-US" baseline="0" dirty="0" smtClean="0"/>
              <a:t>On the individual account side, the same logic used to pay out the cash dividends is in play here. </a:t>
            </a:r>
            <a:br>
              <a:rPr lang="en-US" baseline="0" dirty="0" smtClean="0"/>
            </a:br>
            <a:r>
              <a:rPr lang="en-US" baseline="0" dirty="0" smtClean="0"/>
              <a:t>Remember, Jane worked 4 hours of the company’s total 50 hours. This was 8%. </a:t>
            </a:r>
          </a:p>
          <a:p>
            <a:r>
              <a:rPr lang="en-US" baseline="0" dirty="0" smtClean="0"/>
              <a:t>So if Jane receive 8% of cash dividend, she also receives 8% of this internal dividend. In this case, 8% of $50 is  $4.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21</a:t>
            </a:fld>
            <a:endParaRPr lang="en-US"/>
          </a:p>
        </p:txBody>
      </p:sp>
    </p:spTree>
    <p:extLst>
      <p:ext uri="{BB962C8B-B14F-4D97-AF65-F5344CB8AC3E}">
        <p14:creationId xmlns:p14="http://schemas.microsoft.com/office/powerpoint/2010/main" val="4058036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each employees patronage percentage is determined. Remember, Jane worked 4 out of the total member hours of 50, so she gets 8%. </a:t>
            </a:r>
          </a:p>
          <a:p>
            <a:endParaRPr lang="en-US" baseline="0" dirty="0" smtClean="0"/>
          </a:p>
          <a:p>
            <a:r>
              <a:rPr lang="en-US" baseline="0" dirty="0" smtClean="0"/>
              <a:t>Now, total patronage that is going to members is the cash that is being paid out, PLUS the amount being put into their internal capital account. </a:t>
            </a:r>
          </a:p>
          <a:p>
            <a:r>
              <a:rPr lang="en-US" baseline="0" dirty="0" smtClean="0"/>
              <a:t>This is important: That account is in your name, in Jane’s name. It is not cash paid out to you, but it is considered your investment. </a:t>
            </a:r>
          </a:p>
          <a:p>
            <a:endParaRPr lang="en-US" baseline="0" dirty="0" smtClean="0"/>
          </a:p>
          <a:p>
            <a:r>
              <a:rPr lang="en-US" baseline="0" dirty="0" smtClean="0"/>
              <a:t>In Jane’s case, she gets $8 in cash and $4 is put into her internal capital account. </a:t>
            </a:r>
          </a:p>
          <a:p>
            <a:endParaRPr lang="en-US" baseline="0" dirty="0" smtClean="0"/>
          </a:p>
          <a:p>
            <a:r>
              <a:rPr lang="en-US" baseline="0" dirty="0" smtClean="0"/>
              <a:t>At the end of each year, the coop should provide members with statements that show their balances in their individual accounts, much like one receives an end of year statement for a retirement account. </a:t>
            </a:r>
          </a:p>
          <a:p>
            <a:endParaRPr lang="en-US" baseline="0" dirty="0" smtClean="0"/>
          </a:p>
          <a:p>
            <a:r>
              <a:rPr lang="en-US" baseline="0" dirty="0" smtClean="0"/>
              <a:t>In coops, the total of cash paid out and allocation into an individual internal account is called a “Patronage dividend.” This is important for tax reasons. We will explain in a minute.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22</a:t>
            </a:fld>
            <a:endParaRPr lang="en-US"/>
          </a:p>
        </p:txBody>
      </p:sp>
    </p:spTree>
    <p:extLst>
      <p:ext uri="{BB962C8B-B14F-4D97-AF65-F5344CB8AC3E}">
        <p14:creationId xmlns:p14="http://schemas.microsoft.com/office/powerpoint/2010/main" val="405803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now, it is important to understand that the coop started with $300 in profits, then made a decision about how to divide it. </a:t>
            </a:r>
          </a:p>
          <a:p>
            <a:r>
              <a:rPr lang="en-US" baseline="0" dirty="0" smtClean="0"/>
              <a:t>$150 </a:t>
            </a:r>
          </a:p>
          <a:p>
            <a:endParaRPr lang="en-US" baseline="0" dirty="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23</a:t>
            </a:fld>
            <a:endParaRPr lang="en-US"/>
          </a:p>
        </p:txBody>
      </p:sp>
    </p:spTree>
    <p:extLst>
      <p:ext uri="{BB962C8B-B14F-4D97-AF65-F5344CB8AC3E}">
        <p14:creationId xmlns:p14="http://schemas.microsoft.com/office/powerpoint/2010/main" val="589322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Please note: Jane receives at least enough in cash dividend to cover the taxes she owes on internal account amount, so there is never an expectation that come up with cash to pay taxes on this amount.</a:t>
            </a:r>
          </a:p>
          <a:p>
            <a:endParaRPr lang="en-US" dirty="0"/>
          </a:p>
        </p:txBody>
      </p:sp>
      <p:sp>
        <p:nvSpPr>
          <p:cNvPr id="4" name="Slide Number Placeholder 3"/>
          <p:cNvSpPr>
            <a:spLocks noGrp="1"/>
          </p:cNvSpPr>
          <p:nvPr>
            <p:ph type="sldNum" sz="quarter" idx="10"/>
          </p:nvPr>
        </p:nvSpPr>
        <p:spPr/>
        <p:txBody>
          <a:bodyPr/>
          <a:lstStyle/>
          <a:p>
            <a:fld id="{6C23D12F-04F6-490E-B3AB-B0536CDFF5DC}" type="slidenum">
              <a:rPr lang="en-US" smtClean="0"/>
              <a:pPr/>
              <a:t>24</a:t>
            </a:fld>
            <a:endParaRPr lang="en-US"/>
          </a:p>
        </p:txBody>
      </p:sp>
    </p:spTree>
    <p:extLst>
      <p:ext uri="{BB962C8B-B14F-4D97-AF65-F5344CB8AC3E}">
        <p14:creationId xmlns:p14="http://schemas.microsoft.com/office/powerpoint/2010/main" val="217600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coop benefits because of the way corporations are taxed. This is beyond the scope of this lesson, but that’s why coops set up this kind of internal capital account.</a:t>
            </a:r>
          </a:p>
          <a:p>
            <a:endParaRPr lang="en-US" baseline="0" dirty="0" smtClean="0"/>
          </a:p>
          <a:p>
            <a:r>
              <a:rPr lang="en-US" baseline="0" dirty="0" smtClean="0"/>
              <a:t>Jane benefits because if the firm does better, Jane does better.  This arrangement allows the firm to have to more cash (because of taxes) at a lower cost---they do not have to go to an outside bank or investor and pay them interest. </a:t>
            </a:r>
          </a:p>
          <a:p>
            <a:endParaRPr lang="en-US" baseline="0" dirty="0" smtClean="0"/>
          </a:p>
          <a:p>
            <a:r>
              <a:rPr lang="en-US" baseline="0" dirty="0" smtClean="0"/>
              <a:t>This internal capital account is a lot like a saving or retirement account. Many people have IRAs, Individual retirement accounts. They pay taxes on their money when they earn it, then put it into an IRA and it earns tax free returns over time. You can’t take it out without penalty. When you do take it out, you don’t pay taxes on it. This is similar. </a:t>
            </a:r>
          </a:p>
          <a:p>
            <a:r>
              <a:rPr lang="en-US" baseline="0" dirty="0" smtClean="0"/>
              <a:t/>
            </a:r>
            <a:br>
              <a:rPr lang="en-US" baseline="0" dirty="0" smtClean="0"/>
            </a:br>
            <a:r>
              <a:rPr lang="en-US" baseline="0" dirty="0" smtClean="0"/>
              <a:t>Let’s look at an example</a:t>
            </a:r>
          </a:p>
          <a:p>
            <a:endParaRPr lang="en-US" dirty="0"/>
          </a:p>
        </p:txBody>
      </p:sp>
      <p:sp>
        <p:nvSpPr>
          <p:cNvPr id="4" name="Slide Number Placeholder 3"/>
          <p:cNvSpPr>
            <a:spLocks noGrp="1"/>
          </p:cNvSpPr>
          <p:nvPr>
            <p:ph type="sldNum" sz="quarter" idx="10"/>
          </p:nvPr>
        </p:nvSpPr>
        <p:spPr/>
        <p:txBody>
          <a:bodyPr/>
          <a:lstStyle/>
          <a:p>
            <a:fld id="{6C23D12F-04F6-490E-B3AB-B0536CDFF5DC}" type="slidenum">
              <a:rPr lang="en-US" smtClean="0"/>
              <a:pPr/>
              <a:t>25</a:t>
            </a:fld>
            <a:endParaRPr lang="en-US"/>
          </a:p>
        </p:txBody>
      </p:sp>
    </p:spTree>
    <p:extLst>
      <p:ext uri="{BB962C8B-B14F-4D97-AF65-F5344CB8AC3E}">
        <p14:creationId xmlns:p14="http://schemas.microsoft.com/office/powerpoint/2010/main" val="217600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beginning of the coop’s life,</a:t>
            </a:r>
            <a:r>
              <a:rPr lang="en-US" baseline="0" dirty="0" smtClean="0"/>
              <a:t> there will likely be losses. We can see that in Year 1-3. </a:t>
            </a:r>
          </a:p>
          <a:p>
            <a:endParaRPr lang="en-US" baseline="0" dirty="0" smtClean="0"/>
          </a:p>
          <a:p>
            <a:r>
              <a:rPr lang="en-US" baseline="0" dirty="0" smtClean="0"/>
              <a:t>Then there may be some other dips, we see in years 12-14, </a:t>
            </a:r>
          </a:p>
          <a:p>
            <a:r>
              <a:rPr lang="en-US" baseline="0" dirty="0" smtClean="0"/>
              <a:t>but overall, the returns build up in Jane’s account. </a:t>
            </a:r>
          </a:p>
          <a:p>
            <a:endParaRPr lang="en-US" baseline="0" dirty="0" smtClean="0"/>
          </a:p>
          <a:p>
            <a:r>
              <a:rPr lang="en-US" baseline="0" dirty="0" smtClean="0"/>
              <a:t>If the coop is doing well, Jane is doing well and so is her internal capital account. </a:t>
            </a:r>
            <a:endParaRPr lang="en-US" dirty="0"/>
          </a:p>
        </p:txBody>
      </p:sp>
      <p:sp>
        <p:nvSpPr>
          <p:cNvPr id="4" name="Slide Number Placeholder 3"/>
          <p:cNvSpPr>
            <a:spLocks noGrp="1"/>
          </p:cNvSpPr>
          <p:nvPr>
            <p:ph type="sldNum" sz="quarter" idx="10"/>
          </p:nvPr>
        </p:nvSpPr>
        <p:spPr/>
        <p:txBody>
          <a:bodyPr/>
          <a:lstStyle/>
          <a:p>
            <a:fld id="{6C23D12F-04F6-490E-B3AB-B0536CDFF5DC}" type="slidenum">
              <a:rPr lang="en-US" smtClean="0"/>
              <a:pPr/>
              <a:t>26</a:t>
            </a:fld>
            <a:endParaRPr lang="en-US"/>
          </a:p>
        </p:txBody>
      </p:sp>
    </p:spTree>
    <p:extLst>
      <p:ext uri="{BB962C8B-B14F-4D97-AF65-F5344CB8AC3E}">
        <p14:creationId xmlns:p14="http://schemas.microsoft.com/office/powerpoint/2010/main" val="60645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300" dirty="0"/>
              <a:t>The goals are threefold: </a:t>
            </a:r>
          </a:p>
          <a:p>
            <a:endParaRPr lang="en-US" sz="1300" dirty="0"/>
          </a:p>
          <a:p>
            <a:r>
              <a:rPr lang="en-US" sz="1300" dirty="0"/>
              <a:t>To support and strengthen the financial health of individual members of workers cooperatives and to empower them to make the best possible financial decisions for themselves and ultimately their families</a:t>
            </a:r>
          </a:p>
          <a:p>
            <a:endParaRPr lang="en-US" sz="1300" dirty="0"/>
          </a:p>
          <a:p>
            <a:r>
              <a:rPr lang="en-US" sz="1300" dirty="0"/>
              <a:t>To ensure that the cooperative businesses are maximizing asset building and financial empowerment opportunities for their members, and</a:t>
            </a:r>
          </a:p>
          <a:p>
            <a:endParaRPr lang="en-US" sz="1300" dirty="0"/>
          </a:p>
          <a:p>
            <a:r>
              <a:rPr lang="en-US" sz="1300" dirty="0"/>
              <a:t>To develop individual-level and cooperative-level financial empowerment and asset building tools and practices for the broader New York City cooperative community </a:t>
            </a:r>
          </a:p>
          <a:p>
            <a:endParaRPr lang="en-US" dirty="0"/>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2</a:t>
            </a:fld>
            <a:endParaRPr lang="en-US"/>
          </a:p>
        </p:txBody>
      </p:sp>
    </p:spTree>
    <p:extLst>
      <p:ext uri="{BB962C8B-B14F-4D97-AF65-F5344CB8AC3E}">
        <p14:creationId xmlns:p14="http://schemas.microsoft.com/office/powerpoint/2010/main" val="164747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internal capital account is an account within the coop that is assigned to you. </a:t>
            </a:r>
          </a:p>
          <a:p>
            <a:r>
              <a:rPr lang="en-US" baseline="0" dirty="0" smtClean="0"/>
              <a:t>SO it is individual, in that is about one member. </a:t>
            </a:r>
          </a:p>
          <a:p>
            <a:r>
              <a:rPr lang="en-US" baseline="0" dirty="0" smtClean="0"/>
              <a:t>It is internal, in that it is within the coop. </a:t>
            </a:r>
            <a:br>
              <a:rPr lang="en-US" baseline="0" dirty="0" smtClean="0"/>
            </a:br>
            <a:r>
              <a:rPr lang="en-US" baseline="0" dirty="0" smtClean="0"/>
              <a:t/>
            </a:r>
            <a:br>
              <a:rPr lang="en-US" baseline="0" dirty="0" smtClean="0"/>
            </a:br>
            <a:r>
              <a:rPr lang="en-US" baseline="0" dirty="0" smtClean="0"/>
              <a:t>You can think of it as having two parts. The first is your membership share, the second Is a place to keep some of the profits from the coop business. </a:t>
            </a:r>
          </a:p>
          <a:p>
            <a:endParaRPr lang="en-US" baseline="0" dirty="0" smtClean="0"/>
          </a:p>
          <a:p>
            <a:r>
              <a:rPr lang="en-US" baseline="0" dirty="0" smtClean="0"/>
              <a:t>We’re going to look at the membership share first, then talk about the profit part.</a:t>
            </a:r>
          </a:p>
        </p:txBody>
      </p:sp>
      <p:sp>
        <p:nvSpPr>
          <p:cNvPr id="4" name="Slide Number Placeholder 3"/>
          <p:cNvSpPr>
            <a:spLocks noGrp="1"/>
          </p:cNvSpPr>
          <p:nvPr>
            <p:ph type="sldNum" sz="quarter" idx="10"/>
          </p:nvPr>
        </p:nvSpPr>
        <p:spPr/>
        <p:txBody>
          <a:bodyPr/>
          <a:lstStyle/>
          <a:p>
            <a:fld id="{6C23D12F-04F6-490E-B3AB-B0536CDFF5DC}" type="slidenum">
              <a:rPr lang="en-US" smtClean="0"/>
              <a:pPr/>
              <a:t>12</a:t>
            </a:fld>
            <a:endParaRPr lang="en-US"/>
          </a:p>
        </p:txBody>
      </p:sp>
    </p:spTree>
    <p:extLst>
      <p:ext uri="{BB962C8B-B14F-4D97-AF65-F5344CB8AC3E}">
        <p14:creationId xmlns:p14="http://schemas.microsoft.com/office/powerpoint/2010/main" val="244756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Calibri" panose="020F0502020204030204" pitchFamily="34" charset="0"/>
              </a:rPr>
              <a:t>When you work</a:t>
            </a:r>
            <a:r>
              <a:rPr lang="en-US" baseline="0" dirty="0" smtClean="0">
                <a:solidFill>
                  <a:srgbClr val="000000"/>
                </a:solidFill>
                <a:latin typeface="Calibri" panose="020F0502020204030204" pitchFamily="34" charset="0"/>
              </a:rPr>
              <a:t> for a coop you are an employee. You may have the option of becoming a coop member and to do so, you have to buy a membership share of the coop. </a:t>
            </a:r>
          </a:p>
          <a:p>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A membership share does not increase or decrease in value like a share in a standard corporation. </a:t>
            </a:r>
          </a:p>
          <a:p>
            <a:r>
              <a:rPr lang="en-US" dirty="0" smtClean="0">
                <a:solidFill>
                  <a:srgbClr val="000000"/>
                </a:solidFill>
                <a:latin typeface="Calibri" panose="020F0502020204030204" pitchFamily="34" charset="0"/>
              </a:rPr>
              <a:t>This allows new members to join a successful co-op easily. </a:t>
            </a:r>
          </a:p>
          <a:p>
            <a:r>
              <a:rPr lang="en-US" dirty="0" smtClean="0">
                <a:solidFill>
                  <a:srgbClr val="000000"/>
                </a:solidFill>
                <a:latin typeface="Calibri" panose="020F0502020204030204" pitchFamily="34" charset="0"/>
              </a:rPr>
              <a:t>If the membership shares increased in value with the success of the company, talented workers without enough money could not become members easily.</a:t>
            </a:r>
          </a:p>
          <a:p>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In some coops,</a:t>
            </a:r>
            <a:r>
              <a:rPr lang="en-US" baseline="0" dirty="0" smtClean="0">
                <a:solidFill>
                  <a:srgbClr val="000000"/>
                </a:solidFill>
                <a:latin typeface="Calibri" panose="020F0502020204030204" pitchFamily="34" charset="0"/>
              </a:rPr>
              <a:t> the share is very small, in others it is much higher. Sometimes people pay all of the membership share fee at once, other times they pay it in installments. </a:t>
            </a:r>
          </a:p>
          <a:p>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The holder of a membership share is entitled to one vote.</a:t>
            </a:r>
          </a:p>
          <a:p>
            <a:r>
              <a:rPr lang="en-US" dirty="0" smtClean="0">
                <a:solidFill>
                  <a:srgbClr val="000000"/>
                </a:solidFill>
                <a:latin typeface="Calibri" panose="020F0502020204030204" pitchFamily="34" charset="0"/>
              </a:rPr>
              <a:t> A membership share also gives the holder rights to an internal capital account and to a share of the profits. </a:t>
            </a:r>
          </a:p>
          <a:p>
            <a:endParaRPr lang="en-US" dirty="0" smtClean="0">
              <a:solidFill>
                <a:srgbClr val="000000"/>
              </a:solidFill>
              <a:latin typeface="Calibri" panose="020F050202020403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C23D12F-04F6-490E-B3AB-B0536CDFF5DC}" type="slidenum">
              <a:rPr lang="en-US" smtClean="0"/>
              <a:pPr/>
              <a:t>13</a:t>
            </a:fld>
            <a:endParaRPr lang="en-US"/>
          </a:p>
        </p:txBody>
      </p:sp>
    </p:spTree>
    <p:extLst>
      <p:ext uri="{BB962C8B-B14F-4D97-AF65-F5344CB8AC3E}">
        <p14:creationId xmlns:p14="http://schemas.microsoft.com/office/powerpoint/2010/main" val="416123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Each member has one share. This is in each individual internal capital account.</a:t>
            </a:r>
            <a:endParaRPr lang="en-US" dirty="0"/>
          </a:p>
        </p:txBody>
      </p:sp>
      <p:sp>
        <p:nvSpPr>
          <p:cNvPr id="4" name="Slide Number Placeholder 3"/>
          <p:cNvSpPr>
            <a:spLocks noGrp="1"/>
          </p:cNvSpPr>
          <p:nvPr>
            <p:ph type="sldNum" sz="quarter" idx="10"/>
          </p:nvPr>
        </p:nvSpPr>
        <p:spPr/>
        <p:txBody>
          <a:bodyPr/>
          <a:lstStyle/>
          <a:p>
            <a:fld id="{6C23D12F-04F6-490E-B3AB-B0536CDFF5DC}" type="slidenum">
              <a:rPr lang="en-US" smtClean="0"/>
              <a:pPr/>
              <a:t>14</a:t>
            </a:fld>
            <a:endParaRPr lang="en-US"/>
          </a:p>
        </p:txBody>
      </p:sp>
    </p:spTree>
    <p:extLst>
      <p:ext uri="{BB962C8B-B14F-4D97-AF65-F5344CB8AC3E}">
        <p14:creationId xmlns:p14="http://schemas.microsoft.com/office/powerpoint/2010/main" val="8045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turn to profits. </a:t>
            </a:r>
          </a:p>
          <a:p>
            <a:r>
              <a:rPr lang="en-US" dirty="0" smtClean="0"/>
              <a:t>Excellent</a:t>
            </a:r>
            <a:r>
              <a:rPr lang="en-US" baseline="0" dirty="0" smtClean="0"/>
              <a:t> news, the coop is going great, there’s a profit. </a:t>
            </a:r>
          </a:p>
          <a:p>
            <a:r>
              <a:rPr lang="en-US" baseline="0" dirty="0" smtClean="0"/>
              <a:t>NOW WHAT?</a:t>
            </a:r>
          </a:p>
          <a:p>
            <a:endParaRPr lang="en-US" baseline="0" dirty="0" smtClean="0"/>
          </a:p>
          <a:p>
            <a:r>
              <a:rPr lang="en-US" baseline="0" dirty="0" smtClean="0"/>
              <a:t>There are two choices. Pay out cash to members or keep some of that money to reinvest in the coop. </a:t>
            </a:r>
          </a:p>
          <a:p>
            <a:endParaRPr lang="en-US" baseline="0" dirty="0" smtClean="0"/>
          </a:p>
          <a:p>
            <a:r>
              <a:rPr lang="en-US" baseline="0" dirty="0" smtClean="0"/>
              <a:t>But WAIT: first we need to talk about what we mean by profit. </a:t>
            </a:r>
            <a:endParaRPr lang="en-US" dirty="0"/>
          </a:p>
        </p:txBody>
      </p:sp>
      <p:sp>
        <p:nvSpPr>
          <p:cNvPr id="4" name="Slide Number Placeholder 3"/>
          <p:cNvSpPr>
            <a:spLocks noGrp="1"/>
          </p:cNvSpPr>
          <p:nvPr>
            <p:ph type="sldNum" sz="quarter" idx="10"/>
          </p:nvPr>
        </p:nvSpPr>
        <p:spPr/>
        <p:txBody>
          <a:bodyPr/>
          <a:lstStyle/>
          <a:p>
            <a:fld id="{6C23D12F-04F6-490E-B3AB-B0536CDFF5DC}" type="slidenum">
              <a:rPr lang="en-US" smtClean="0"/>
              <a:pPr/>
              <a:t>15</a:t>
            </a:fld>
            <a:endParaRPr lang="en-US"/>
          </a:p>
        </p:txBody>
      </p:sp>
    </p:spTree>
    <p:extLst>
      <p:ext uri="{BB962C8B-B14F-4D97-AF65-F5344CB8AC3E}">
        <p14:creationId xmlns:p14="http://schemas.microsoft.com/office/powerpoint/2010/main" val="82353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aren’t going to get into too many accounting terms, but we need to understand how the coop will calculate profit for the purposes of distributing it. </a:t>
            </a:r>
          </a:p>
          <a:p>
            <a:endParaRPr lang="en-US" baseline="0" dirty="0" smtClean="0"/>
          </a:p>
          <a:p>
            <a:r>
              <a:rPr lang="en-US" dirty="0" smtClean="0"/>
              <a:t>In this case, profit</a:t>
            </a:r>
            <a:r>
              <a:rPr lang="en-US" baseline="0" dirty="0" smtClean="0"/>
              <a:t> means “net income,” which is simply the amount brought in from customers, from the activities of the business. </a:t>
            </a:r>
          </a:p>
          <a:p>
            <a:r>
              <a:rPr lang="en-US" baseline="0" dirty="0" smtClean="0"/>
              <a:t>If you sell donuts, it’s how much money you brought in from the sale of donuts. If you fix cars, it’s how much money you brought in from mechanics doing their work. </a:t>
            </a:r>
          </a:p>
          <a:p>
            <a:r>
              <a:rPr lang="en-US" baseline="0" dirty="0" smtClean="0"/>
              <a:t>Other thing such as taxes and depreciation are involved in net income, but for now, we want to focus on this simple definition.</a:t>
            </a:r>
          </a:p>
          <a:p>
            <a:endParaRPr lang="en-US" baseline="0" dirty="0" smtClean="0"/>
          </a:p>
          <a:p>
            <a:r>
              <a:rPr lang="en-US" baseline="0" dirty="0" smtClean="0"/>
              <a:t>IMPORTANT: Net income does not include cash that comes into the company from loans or member fees. For example, if the member fee is $100 and 5 new members bought shares this year, that $500 is NOT part of revenue. That money did NOT come from customers and does not get reflected in net income. </a:t>
            </a:r>
          </a:p>
          <a:p>
            <a:endParaRPr lang="en-US" baseline="0" dirty="0" smtClean="0"/>
          </a:p>
          <a:p>
            <a:r>
              <a:rPr lang="en-US" baseline="0" dirty="0" smtClean="0"/>
              <a:t>Describing profit as net income makes sense for this reason: we want to know how much we’re making from the activities of the actual business, say selling donuts. 5 new members joining has nothing to do with selling donuts, so we don’t want it to be part of us thinking about the profit that the BUSINESS activities are leading to.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23D12F-04F6-490E-B3AB-B0536CDFF5DC}" type="slidenum">
              <a:rPr lang="en-US" smtClean="0"/>
              <a:pPr/>
              <a:t>16</a:t>
            </a:fld>
            <a:endParaRPr lang="en-US"/>
          </a:p>
        </p:txBody>
      </p:sp>
    </p:spTree>
    <p:extLst>
      <p:ext uri="{BB962C8B-B14F-4D97-AF65-F5344CB8AC3E}">
        <p14:creationId xmlns:p14="http://schemas.microsoft.com/office/powerpoint/2010/main" val="104145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a:t>
            </a:r>
            <a:r>
              <a:rPr lang="en-US" baseline="0" dirty="0" smtClean="0"/>
              <a:t> we now know that we earned a profit. Great. </a:t>
            </a:r>
          </a:p>
          <a:p>
            <a:endParaRPr lang="en-US" baseline="0" dirty="0" smtClean="0"/>
          </a:p>
          <a:p>
            <a:r>
              <a:rPr lang="en-US" baseline="0" dirty="0" smtClean="0"/>
              <a:t>How do we decide what to do with it?</a:t>
            </a:r>
          </a:p>
          <a:p>
            <a:r>
              <a:rPr lang="en-US" baseline="0" dirty="0" smtClean="0"/>
              <a:t>(Teacher note: this would be good to act out with students, get them out of their chairs, moving around, with signs: CEO, APPLE COMPANY, APPLE SHAREHOLDERS, APPLE EMPLOYEES) Use large boards/signs with money amounts on them so they can see how the money flows. </a:t>
            </a:r>
          </a:p>
          <a:p>
            <a:endParaRPr lang="en-US" baseline="0" dirty="0" smtClean="0"/>
          </a:p>
          <a:p>
            <a:r>
              <a:rPr lang="en-US" baseline="0" dirty="0" smtClean="0"/>
              <a:t>If a company decides to pay out some of the profits, it goes to shareholders. The CEO and company board make the decision about how much to pay out and how much to reinvest in the company. </a:t>
            </a:r>
          </a:p>
          <a:p>
            <a:r>
              <a:rPr lang="en-US" baseline="0" dirty="0" smtClean="0"/>
              <a:t>So if you owned 10 share of Apple stock, and the Apple CEO and Board decides to pay out a $1dividend or share of profits/share, you get $10. </a:t>
            </a:r>
          </a:p>
          <a:p>
            <a:endParaRPr lang="en-US" baseline="0" dirty="0" smtClean="0"/>
          </a:p>
          <a:p>
            <a:endParaRPr lang="en-US" baseline="0" dirty="0" smtClean="0"/>
          </a:p>
          <a:p>
            <a:r>
              <a:rPr lang="en-US" baseline="0" dirty="0" smtClean="0"/>
              <a:t>Let’s say a $300 profit was made by Apple. The CEO/board take that $300 and decide they will pay out $100 in dividends (to shareholders). </a:t>
            </a:r>
          </a:p>
          <a:p>
            <a:r>
              <a:rPr lang="en-US" baseline="0" dirty="0" smtClean="0"/>
              <a:t>$200 is given to “APPLE COMPANY,”</a:t>
            </a:r>
          </a:p>
          <a:p>
            <a:r>
              <a:rPr lang="en-US" baseline="0" dirty="0" smtClean="0"/>
              <a:t>$100 is given to shareholders, 4 of them in this example</a:t>
            </a:r>
          </a:p>
          <a:p>
            <a:r>
              <a:rPr lang="en-US" baseline="0" dirty="0" smtClean="0"/>
              <a:t>Each of the shareholders gets ¼, or $25 each. Assume they each owned 1 share. </a:t>
            </a:r>
          </a:p>
          <a:p>
            <a:pPr defTabSz="966612" eaLnBrk="1" fontAlgn="auto" hangingPunct="1">
              <a:spcBef>
                <a:spcPts val="0"/>
              </a:spcBef>
              <a:spcAft>
                <a:spcPts val="0"/>
              </a:spcAft>
              <a:defRPr/>
            </a:pPr>
            <a:endParaRPr lang="en-US" baseline="0" dirty="0" smtClean="0"/>
          </a:p>
          <a:p>
            <a:pPr defTabSz="966612" eaLnBrk="1" fontAlgn="auto" hangingPunct="1">
              <a:spcBef>
                <a:spcPts val="0"/>
              </a:spcBef>
              <a:spcAft>
                <a:spcPts val="0"/>
              </a:spcAft>
              <a:defRPr/>
            </a:pPr>
            <a:r>
              <a:rPr lang="en-US" baseline="0" dirty="0" smtClean="0"/>
              <a:t>In a traditional corporation, workers are simply paid wages and that’s it. If there is a profit, they don’t get any of it. RED BOX. </a:t>
            </a:r>
          </a:p>
          <a:p>
            <a:endParaRPr lang="en-US" baseline="0" dirty="0" smtClean="0"/>
          </a:p>
          <a:p>
            <a:r>
              <a:rPr lang="en-US" baseline="0" dirty="0" smtClean="0"/>
              <a:t>In a coop, it’s different.</a:t>
            </a:r>
          </a:p>
          <a:p>
            <a:r>
              <a:rPr lang="en-US" baseline="0" dirty="0" smtClean="0"/>
              <a:t>Let’s look at how it’s different.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17</a:t>
            </a:fld>
            <a:endParaRPr lang="en-US"/>
          </a:p>
        </p:txBody>
      </p:sp>
    </p:spTree>
    <p:extLst>
      <p:ext uri="{BB962C8B-B14F-4D97-AF65-F5344CB8AC3E}">
        <p14:creationId xmlns:p14="http://schemas.microsoft.com/office/powerpoint/2010/main" val="405803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let’s turn to a Coop. </a:t>
            </a:r>
          </a:p>
          <a:p>
            <a:r>
              <a:rPr lang="en-US" baseline="0" dirty="0" smtClean="0"/>
              <a:t>Teacher Note: Act this out with students as well: COOP Board, Coop business, Coop members, and coop employees. </a:t>
            </a:r>
          </a:p>
          <a:p>
            <a:endParaRPr lang="en-US" baseline="0" dirty="0" smtClean="0"/>
          </a:p>
          <a:p>
            <a:r>
              <a:rPr lang="en-US" baseline="0" dirty="0" smtClean="0"/>
              <a:t>So now a $300 profit. </a:t>
            </a:r>
          </a:p>
          <a:p>
            <a:r>
              <a:rPr lang="en-US" baseline="0" dirty="0" smtClean="0"/>
              <a:t>The coop board, which has representation from the members/workers, decides how to divide the profits. </a:t>
            </a:r>
          </a:p>
          <a:p>
            <a:r>
              <a:rPr lang="en-US" baseline="0" dirty="0" smtClean="0"/>
              <a:t>They decide $200 reinvestment in the coop business</a:t>
            </a:r>
          </a:p>
          <a:p>
            <a:r>
              <a:rPr lang="en-US" baseline="0" dirty="0" smtClean="0"/>
              <a:t>And $100 to be paid out to the coop members in cash. </a:t>
            </a:r>
          </a:p>
          <a:p>
            <a:endParaRPr lang="en-US" baseline="0" dirty="0" smtClean="0"/>
          </a:p>
          <a:p>
            <a:endParaRPr lang="en-US" baseline="0" dirty="0" smtClean="0"/>
          </a:p>
          <a:p>
            <a:r>
              <a:rPr lang="en-US" baseline="0" dirty="0" smtClean="0"/>
              <a:t>Division of $100 is based on labor hours, not shares. Our next slide will explain what we mean by labor hours. </a:t>
            </a:r>
          </a:p>
          <a:p>
            <a:endParaRPr lang="en-US" baseline="0" dirty="0" smtClean="0"/>
          </a:p>
          <a:p>
            <a:r>
              <a:rPr lang="en-US" baseline="0" dirty="0" smtClean="0"/>
              <a:t>A note: if an employee is not a member, they do not receive a share of profits.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18</a:t>
            </a:fld>
            <a:endParaRPr lang="en-US"/>
          </a:p>
        </p:txBody>
      </p:sp>
    </p:spTree>
    <p:extLst>
      <p:ext uri="{BB962C8B-B14F-4D97-AF65-F5344CB8AC3E}">
        <p14:creationId xmlns:p14="http://schemas.microsoft.com/office/powerpoint/2010/main" val="405803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callout box -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33602"/>
            <a:ext cx="3886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978150"/>
            <a:ext cx="3886200" cy="3270249"/>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5"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7" name="Content Placeholder 6"/>
          <p:cNvSpPr>
            <a:spLocks noGrp="1"/>
          </p:cNvSpPr>
          <p:nvPr>
            <p:ph sz="quarter" idx="16" hasCustomPrompt="1"/>
          </p:nvPr>
        </p:nvSpPr>
        <p:spPr>
          <a:xfrm>
            <a:off x="4572000" y="2133601"/>
            <a:ext cx="4114800" cy="4114799"/>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mula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Content Placeholder 2"/>
          <p:cNvSpPr>
            <a:spLocks noGrp="1"/>
          </p:cNvSpPr>
          <p:nvPr>
            <p:ph idx="1" hasCustomPrompt="1"/>
          </p:nvPr>
        </p:nvSpPr>
        <p:spPr>
          <a:xfrm>
            <a:off x="457200" y="1828801"/>
            <a:ext cx="1600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smtClean="0"/>
              <a:t>Step #</a:t>
            </a:r>
            <a:endParaRPr lang="en-US" dirty="0" smtClean="0"/>
          </a:p>
        </p:txBody>
      </p:sp>
      <p:sp>
        <p:nvSpPr>
          <p:cNvPr id="6" name="Content Placeholder 2"/>
          <p:cNvSpPr>
            <a:spLocks noGrp="1"/>
          </p:cNvSpPr>
          <p:nvPr>
            <p:ph idx="10" hasCustomPrompt="1"/>
          </p:nvPr>
        </p:nvSpPr>
        <p:spPr>
          <a:xfrm>
            <a:off x="509954" y="3228340"/>
            <a:ext cx="1547446" cy="533399"/>
          </a:xfrm>
          <a:prstGeom prst="rect">
            <a:avLst/>
          </a:prstGeom>
        </p:spPr>
        <p:txBody>
          <a:bodyPr/>
          <a:lstStyle>
            <a:lvl1pPr marL="0" algn="l" defTabSz="914400" rtl="0" eaLnBrk="1" fontAlgn="base" latinLnBrk="0" hangingPunct="1">
              <a:spcBef>
                <a:spcPct val="0"/>
              </a:spcBef>
              <a:spcAft>
                <a:spcPct val="0"/>
              </a:spcAft>
              <a:defRPr lang="en-US" sz="1800" b="1" kern="1200" dirty="0" smtClean="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Formula </a:t>
            </a:r>
            <a:br>
              <a:rPr lang="en-US" dirty="0" smtClean="0"/>
            </a:br>
            <a:r>
              <a:rPr lang="en-US" dirty="0" smtClean="0"/>
              <a:t>Name</a:t>
            </a:r>
          </a:p>
        </p:txBody>
      </p:sp>
      <p:sp>
        <p:nvSpPr>
          <p:cNvPr id="9" name="Content Placeholder 8"/>
          <p:cNvSpPr>
            <a:spLocks noGrp="1"/>
          </p:cNvSpPr>
          <p:nvPr>
            <p:ph sz="quarter" idx="11" hasCustomPrompt="1"/>
          </p:nvPr>
        </p:nvSpPr>
        <p:spPr>
          <a:xfrm>
            <a:off x="2286000" y="3228975"/>
            <a:ext cx="3200400" cy="1114425"/>
          </a:xfrm>
          <a:prstGeom prst="rect">
            <a:avLst/>
          </a:prstGeom>
        </p:spPr>
        <p:txBody>
          <a:bodyPr/>
          <a:lstStyle>
            <a:lvl1pPr>
              <a:defRPr baseline="0"/>
            </a:lvl1pPr>
          </a:lstStyle>
          <a:p>
            <a:pPr lvl="0"/>
            <a:r>
              <a:rPr lang="en-US" smtClean="0"/>
              <a:t>Formula Content</a:t>
            </a:r>
          </a:p>
        </p:txBody>
      </p:sp>
      <p:sp>
        <p:nvSpPr>
          <p:cNvPr id="11" name="Text Placeholder 10"/>
          <p:cNvSpPr>
            <a:spLocks noGrp="1"/>
          </p:cNvSpPr>
          <p:nvPr>
            <p:ph type="body" sz="quarter" idx="12" hasCustomPrompt="1"/>
          </p:nvPr>
        </p:nvSpPr>
        <p:spPr>
          <a:xfrm>
            <a:off x="6096000" y="3228975"/>
            <a:ext cx="2324100" cy="1114425"/>
          </a:xfrm>
          <a:prstGeom prst="rect">
            <a:avLst/>
          </a:prstGeom>
        </p:spPr>
        <p:txBody>
          <a:bodyPr/>
          <a:lstStyle>
            <a:lvl1pPr>
              <a:defRPr baseline="0"/>
            </a:lvl1pPr>
          </a:lstStyle>
          <a:p>
            <a:pPr lvl="0"/>
            <a:r>
              <a:rPr lang="en-US" smtClean="0"/>
              <a:t>Formula Result</a:t>
            </a:r>
          </a:p>
        </p:txBody>
      </p:sp>
      <p:sp>
        <p:nvSpPr>
          <p:cNvPr id="12" name="Rectangle 11"/>
          <p:cNvSpPr/>
          <p:nvPr userDrawn="1"/>
        </p:nvSpPr>
        <p:spPr>
          <a:xfrm>
            <a:off x="5638800" y="3149153"/>
            <a:ext cx="322524" cy="369332"/>
          </a:xfrm>
          <a:prstGeom prst="rect">
            <a:avLst/>
          </a:prstGeom>
        </p:spPr>
        <p:txBody>
          <a:bodyPr wrap="none">
            <a:spAutoFit/>
          </a:bodyPr>
          <a:lstStyle/>
          <a:p>
            <a:r>
              <a:rPr lang="en-US" b="0" smtClean="0">
                <a:solidFill>
                  <a:schemeClr val="tx1"/>
                </a:solidFill>
                <a:latin typeface="Helvetica Neue LT Std 55 Roman" charset="0"/>
                <a:ea typeface="Helvetica Neue LT Std 55 Roman" charset="0"/>
                <a:cs typeface="Helvetica Neue LT Std 55 Roman" charset="0"/>
              </a:rPr>
              <a:t>=</a:t>
            </a:r>
            <a:endParaRPr lang="en-US"/>
          </a:p>
        </p:txBody>
      </p:sp>
      <p:sp>
        <p:nvSpPr>
          <p:cNvPr id="14" name="Text Placeholder 13"/>
          <p:cNvSpPr>
            <a:spLocks noGrp="1"/>
          </p:cNvSpPr>
          <p:nvPr>
            <p:ph type="body" sz="quarter" idx="13" hasCustomPrompt="1"/>
          </p:nvPr>
        </p:nvSpPr>
        <p:spPr>
          <a:xfrm>
            <a:off x="2286000" y="1828800"/>
            <a:ext cx="6134100" cy="533400"/>
          </a:xfrm>
          <a:prstGeom prst="rect">
            <a:avLst/>
          </a:prstGeom>
        </p:spPr>
        <p:txBody>
          <a:bodyPr/>
          <a:lstStyle>
            <a:lvl1pPr>
              <a:defRPr baseline="0"/>
            </a:lvl1pPr>
          </a:lstStyle>
          <a:p>
            <a:pPr lvl="0"/>
            <a:r>
              <a:rPr lang="en-US" dirty="0" smtClean="0"/>
              <a:t>Click to edit </a:t>
            </a:r>
            <a:r>
              <a:rPr lang="en-US" smtClean="0"/>
              <a:t>step description</a:t>
            </a:r>
            <a:endParaRPr lang="en-US" dirty="0" smtClean="0"/>
          </a:p>
        </p:txBody>
      </p:sp>
      <p:sp>
        <p:nvSpPr>
          <p:cNvPr id="15" name="Content Placeholder 6"/>
          <p:cNvSpPr>
            <a:spLocks noGrp="1"/>
          </p:cNvSpPr>
          <p:nvPr>
            <p:ph sz="quarter" idx="16" hasCustomPrompt="1"/>
          </p:nvPr>
        </p:nvSpPr>
        <p:spPr>
          <a:xfrm>
            <a:off x="457200" y="5181600"/>
            <a:ext cx="8077200" cy="914400"/>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905000"/>
            <a:ext cx="3505200" cy="4343400"/>
          </a:xfrm>
          <a:prstGeom prst="rect">
            <a:avLst/>
          </a:prstGeom>
        </p:spPr>
        <p:txBody>
          <a:bodyPr/>
          <a:lstStyle/>
          <a:p>
            <a:endParaRPr lang="en-US"/>
          </a:p>
        </p:txBody>
      </p:sp>
      <p:sp>
        <p:nvSpPr>
          <p:cNvPr id="6" name="Text Placeholder 5"/>
          <p:cNvSpPr>
            <a:spLocks noGrp="1"/>
          </p:cNvSpPr>
          <p:nvPr>
            <p:ph type="body" sz="quarter" idx="11" hasCustomPrompt="1"/>
          </p:nvPr>
        </p:nvSpPr>
        <p:spPr>
          <a:xfrm>
            <a:off x="4800599" y="2209800"/>
            <a:ext cx="3680555" cy="3733800"/>
          </a:xfrm>
          <a:prstGeom prst="rect">
            <a:avLst/>
          </a:prstGeom>
        </p:spPr>
        <p:txBody>
          <a:bodyPr/>
          <a:lstStyle>
            <a:lvl1pPr>
              <a:defRPr sz="1800" baseline="0">
                <a:solidFill>
                  <a:sysClr val="windowText" lastClr="000000"/>
                </a:solidFill>
              </a:defRPr>
            </a:lvl1pPr>
          </a:lstStyle>
          <a:p>
            <a:pPr lvl="0"/>
            <a:r>
              <a:rPr lang="en-US" sz="2400" b="1" dirty="0" smtClean="0">
                <a:solidFill>
                  <a:srgbClr val="353535"/>
                </a:solidFill>
                <a:latin typeface="Helvetica Neue LT Std 55 Roman" charset="0"/>
                <a:ea typeface="Helvetica Neue LT Std 55 Roman" charset="0"/>
                <a:cs typeface="Helvetica Neue LT Std 55 Roman" charset="0"/>
              </a:rPr>
              <a:t>Click to edit intro text</a:t>
            </a:r>
            <a:br>
              <a:rPr lang="en-US" sz="2400" b="1" dirty="0" smtClean="0">
                <a:solidFill>
                  <a:srgbClr val="353535"/>
                </a:solidFill>
                <a:latin typeface="Helvetica Neue LT Std 55 Roman" charset="0"/>
                <a:ea typeface="Helvetica Neue LT Std 55 Roman" charset="0"/>
                <a:cs typeface="Helvetica Neue LT Std 55 Roman" charset="0"/>
              </a:rPr>
            </a:br>
            <a:r>
              <a:rPr lang="en-US" sz="2400" b="0" dirty="0" smtClean="0">
                <a:solidFill>
                  <a:srgbClr val="353535"/>
                </a:solidFill>
                <a:latin typeface="Helvetica Neue LT Std 55 Roman" charset="0"/>
                <a:ea typeface="Helvetica Neue LT Std 55 Roman" charset="0"/>
                <a:cs typeface="Helvetica Neue LT Std 55 Roman" charset="0"/>
              </a:rPr>
              <a:t>Click to edit d</a:t>
            </a:r>
            <a:r>
              <a:rPr lang="en-US" sz="2400" dirty="0" smtClean="0">
                <a:solidFill>
                  <a:srgbClr val="353535"/>
                </a:solidFill>
                <a:latin typeface="Helvetica Neue LT Std 55 Roman" charset="0"/>
                <a:ea typeface="Helvetica Neue LT Std 55 Roman" charset="0"/>
                <a:cs typeface="Helvetica Neue LT Std 55 Roman" charset="0"/>
              </a:rPr>
              <a:t>etail text</a:t>
            </a:r>
            <a:endParaRPr lang="en-US" dirty="0" smtClean="0"/>
          </a:p>
        </p:txBody>
      </p:sp>
      <p:sp>
        <p:nvSpPr>
          <p:cNvPr id="7" name="Rectangle 6"/>
          <p:cNvSpPr/>
          <p:nvPr userDrawn="1"/>
        </p:nvSpPr>
        <p:spPr>
          <a:xfrm flipV="1">
            <a:off x="4800600" y="1905000"/>
            <a:ext cx="3680555" cy="7606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62000" y="3429000"/>
            <a:ext cx="2286000" cy="2438400"/>
          </a:xfrm>
          <a:prstGeom prst="rect">
            <a:avLst/>
          </a:prstGeom>
        </p:spPr>
        <p:txBody>
          <a:bodyPr/>
          <a:lstStyle/>
          <a:p>
            <a:endParaRPr lang="en-US" dirty="0"/>
          </a:p>
        </p:txBody>
      </p:sp>
      <p:sp>
        <p:nvSpPr>
          <p:cNvPr id="6" name="Content Placeholder 5"/>
          <p:cNvSpPr>
            <a:spLocks noGrp="1"/>
          </p:cNvSpPr>
          <p:nvPr>
            <p:ph sz="quarter" idx="11" hasCustomPrompt="1"/>
          </p:nvPr>
        </p:nvSpPr>
        <p:spPr>
          <a:xfrm>
            <a:off x="685800" y="1905000"/>
            <a:ext cx="7734300" cy="1219200"/>
          </a:xfrm>
          <a:prstGeom prst="rect">
            <a:avLst/>
          </a:prstGeom>
        </p:spPr>
        <p:txBody>
          <a:bodyPr/>
          <a:lstStyle/>
          <a:p>
            <a:pPr lvl="0"/>
            <a:r>
              <a:rPr lang="en-US" dirty="0" smtClean="0"/>
              <a:t>Click to edit intro paragraph</a:t>
            </a:r>
          </a:p>
        </p:txBody>
      </p:sp>
      <p:sp>
        <p:nvSpPr>
          <p:cNvPr id="7" name="Content Placeholder 5"/>
          <p:cNvSpPr>
            <a:spLocks noGrp="1"/>
          </p:cNvSpPr>
          <p:nvPr>
            <p:ph sz="quarter" idx="12" hasCustomPrompt="1"/>
          </p:nvPr>
        </p:nvSpPr>
        <p:spPr>
          <a:xfrm>
            <a:off x="3276600" y="3429000"/>
            <a:ext cx="5257800" cy="2438400"/>
          </a:xfrm>
          <a:prstGeom prst="rect">
            <a:avLst/>
          </a:prstGeom>
        </p:spPr>
        <p:txBody>
          <a:bodyPr/>
          <a:lstStyle/>
          <a:p>
            <a:pPr lvl="0"/>
            <a:r>
              <a:rPr lang="en-US" dirty="0" smtClean="0"/>
              <a:t>Click to edit supplemental paragraph</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828801"/>
            <a:ext cx="8229600" cy="533399"/>
          </a:xfrm>
          <a:prstGeom prst="rect">
            <a:avLst/>
          </a:prstGeom>
        </p:spPr>
        <p:txBody>
          <a:bodyPr/>
          <a:lstStyle>
            <a:lvl1pPr algn="l" rtl="0" fontAlgn="base">
              <a:spcBef>
                <a:spcPct val="0"/>
              </a:spcBef>
              <a:spcAft>
                <a:spcPct val="0"/>
              </a:spcAft>
              <a:defRPr lang="en-US" sz="2400" b="0"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Intro statement</a:t>
            </a:r>
          </a:p>
        </p:txBody>
      </p:sp>
      <p:sp>
        <p:nvSpPr>
          <p:cNvPr id="6" name="Text Placeholder 9"/>
          <p:cNvSpPr>
            <a:spLocks noGrp="1"/>
          </p:cNvSpPr>
          <p:nvPr>
            <p:ph type="body" idx="14" hasCustomPrompt="1"/>
          </p:nvPr>
        </p:nvSpPr>
        <p:spPr>
          <a:xfrm>
            <a:off x="457200" y="3376120"/>
            <a:ext cx="8077200" cy="2491280"/>
          </a:xfrm>
          <a:prstGeom prst="rect">
            <a:avLst/>
          </a:prstGeom>
        </p:spPr>
        <p:txBody>
          <a:bodyPr/>
          <a:lstStyle>
            <a:lvl1pPr marL="285750" indent="-285750">
              <a:buFont typeface="Arial" charset="0"/>
              <a:buChar char="•"/>
              <a:defRPr baseline="0">
                <a:solidFill>
                  <a:schemeClr val="tx1"/>
                </a:solidFill>
              </a:defRPr>
            </a:lvl1pPr>
          </a:lstStyle>
          <a:p>
            <a:pPr lvl="0"/>
            <a:r>
              <a:rPr lang="en-US" dirty="0" smtClean="0"/>
              <a:t>Click to edit body text</a:t>
            </a:r>
          </a:p>
          <a:p>
            <a:pPr lvl="0"/>
            <a:r>
              <a:rPr lang="en-US" dirty="0" smtClean="0"/>
              <a:t>Item 2</a:t>
            </a:r>
          </a:p>
          <a:p>
            <a:pPr lvl="0"/>
            <a:r>
              <a:rPr lang="en-US" dirty="0" smtClean="0"/>
              <a:t>Item 3</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2" name="Rectangle 1"/>
          <p:cNvSpPr/>
          <p:nvPr userDrawn="1"/>
        </p:nvSpPr>
        <p:spPr>
          <a:xfrm>
            <a:off x="457200" y="2831068"/>
            <a:ext cx="1569660" cy="369332"/>
          </a:xfrm>
          <a:prstGeom prst="rect">
            <a:avLst/>
          </a:prstGeom>
        </p:spPr>
        <p:txBody>
          <a:bodyPr wrap="none">
            <a:spAutoFit/>
          </a:bodyPr>
          <a:lstStyle/>
          <a:p>
            <a:pPr lvl="0"/>
            <a:r>
              <a:rPr lang="en-US" b="1" dirty="0" smtClean="0"/>
              <a:t>Bold list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2057400"/>
            <a:ext cx="7886700" cy="4038600"/>
          </a:xfrm>
          <a:prstGeom prst="rect">
            <a:avLst/>
          </a:prstGeom>
        </p:spPr>
        <p:txBody>
          <a:bodyPr/>
          <a:lstStyle/>
          <a:p>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1905000"/>
            <a:ext cx="3733800" cy="4191000"/>
          </a:xfrm>
          <a:prstGeom prst="rect">
            <a:avLst/>
          </a:prstGeom>
        </p:spPr>
        <p:txBody>
          <a:bodyPr/>
          <a:lstStyle/>
          <a:p>
            <a:endParaRPr lang="en-US"/>
          </a:p>
        </p:txBody>
      </p:sp>
      <p:sp>
        <p:nvSpPr>
          <p:cNvPr id="5" name="Content Placeholder 5"/>
          <p:cNvSpPr>
            <a:spLocks noGrp="1"/>
          </p:cNvSpPr>
          <p:nvPr>
            <p:ph sz="quarter" idx="11" hasCustomPrompt="1"/>
          </p:nvPr>
        </p:nvSpPr>
        <p:spPr>
          <a:xfrm>
            <a:off x="4552950" y="1905000"/>
            <a:ext cx="3981450" cy="4191000"/>
          </a:xfrm>
          <a:prstGeom prst="rect">
            <a:avLst/>
          </a:prstGeom>
        </p:spPr>
        <p:txBody>
          <a:bodyPr/>
          <a:lstStyle/>
          <a:p>
            <a:pPr lvl="0"/>
            <a:r>
              <a:rPr lang="en-US" dirty="0" smtClean="0"/>
              <a:t>Click to edit paragraph</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533400" y="2057400"/>
            <a:ext cx="8001000" cy="4114800"/>
          </a:xfrm>
          <a:prstGeom prst="rect">
            <a:avLst/>
          </a:prstGeom>
        </p:spPr>
        <p:txBody>
          <a:bodyPr/>
          <a:lstStyle/>
          <a:p>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19100" y="2895600"/>
            <a:ext cx="7886700" cy="685800"/>
          </a:xfrm>
          <a:prstGeom prst="rect">
            <a:avLst/>
          </a:prstGeom>
        </p:spPr>
        <p:txBody>
          <a:bodyPr/>
          <a:lstStyle>
            <a:lvl1pPr>
              <a:defRPr sz="4300" b="1" i="0">
                <a:solidFill>
                  <a:schemeClr val="bg1"/>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
        <p:nvSpPr>
          <p:cNvPr id="3" name="TextBox 2"/>
          <p:cNvSpPr txBox="1"/>
          <p:nvPr userDrawn="1"/>
        </p:nvSpPr>
        <p:spPr>
          <a:xfrm>
            <a:off x="685800" y="1783080"/>
            <a:ext cx="184731" cy="369332"/>
          </a:xfrm>
          <a:prstGeom prst="rect">
            <a:avLst/>
          </a:prstGeom>
          <a:noFill/>
        </p:spPr>
        <p:txBody>
          <a:bodyPr wrap="none" rtlCol="0">
            <a:spAutoFit/>
          </a:bodyPr>
          <a:lstStyle/>
          <a:p>
            <a:endParaRPr lang="en-US" dirty="0"/>
          </a:p>
        </p:txBody>
      </p:sp>
      <p:sp>
        <p:nvSpPr>
          <p:cNvPr id="4" name="TextBox 3"/>
          <p:cNvSpPr txBox="1"/>
          <p:nvPr userDrawn="1"/>
        </p:nvSpPr>
        <p:spPr>
          <a:xfrm>
            <a:off x="914400" y="1691640"/>
            <a:ext cx="184731" cy="369332"/>
          </a:xfrm>
          <a:prstGeom prst="rect">
            <a:avLst/>
          </a:prstGeom>
          <a:noFill/>
        </p:spPr>
        <p:txBody>
          <a:bodyPr wrap="none" rtlCol="0">
            <a:spAutoFit/>
          </a:bodyPr>
          <a:lstStyle/>
          <a:p>
            <a:endParaRPr lang="en-US" dirty="0"/>
          </a:p>
        </p:txBody>
      </p:sp>
      <p:sp>
        <p:nvSpPr>
          <p:cNvPr id="9" name="Content Placeholder 8"/>
          <p:cNvSpPr>
            <a:spLocks noGrp="1"/>
          </p:cNvSpPr>
          <p:nvPr>
            <p:ph sz="quarter" idx="10"/>
          </p:nvPr>
        </p:nvSpPr>
        <p:spPr>
          <a:xfrm>
            <a:off x="870531" y="3886200"/>
            <a:ext cx="5562600" cy="685800"/>
          </a:xfrm>
          <a:prstGeom prst="rect">
            <a:avLst/>
          </a:prstGeom>
        </p:spPr>
        <p:txBody>
          <a:bodyPr/>
          <a:lstStyle>
            <a:lvl1pPr marL="0" indent="0">
              <a:buNone/>
              <a:defRPr lang="en-US" sz="3200" kern="0" spc="-150" dirty="0" smtClean="0">
                <a:solidFill>
                  <a:srgbClr val="D1DE49"/>
                </a:solidFill>
                <a:latin typeface="Helvetica Neue LT Std 55 Roman" charset="0"/>
                <a:ea typeface="Helvetica Neue LT Std 55 Roman" charset="0"/>
                <a:cs typeface="Helvetica Neue LT Std 55 Roman" charset="0"/>
              </a:defRPr>
            </a:lvl1pPr>
          </a:lstStyle>
          <a:p>
            <a:pPr lvl="0"/>
            <a:r>
              <a:rPr lang="en-US" dirty="0" smtClean="0"/>
              <a:t>Click to edit Master text styles</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9" name="Content Placeholder 8"/>
          <p:cNvSpPr>
            <a:spLocks noGrp="1"/>
          </p:cNvSpPr>
          <p:nvPr>
            <p:ph sz="quarter" idx="10" hasCustomPrompt="1"/>
          </p:nvPr>
        </p:nvSpPr>
        <p:spPr>
          <a:xfrm>
            <a:off x="609600" y="1981200"/>
            <a:ext cx="7810500" cy="2971800"/>
          </a:xfrm>
          <a:prstGeom prst="rect">
            <a:avLst/>
          </a:prstGeom>
        </p:spPr>
        <p:txBody>
          <a:bodyPr/>
          <a:lstStyle>
            <a:lvl1pPr marL="0" indent="0">
              <a:buNone/>
              <a:defRPr lang="en-US" sz="1800" b="0" kern="1200" dirty="0" smtClean="0">
                <a:solidFill>
                  <a:schemeClr val="tx1"/>
                </a:solidFill>
                <a:latin typeface="Helvetica Neue LT Std 55 Roman" charset="0"/>
                <a:ea typeface="Helvetica Neue LT Std 55 Roman" charset="0"/>
                <a:cs typeface="Helvetica Neue LT Std 55 Roman" charset="0"/>
              </a:defRPr>
            </a:lvl1pPr>
          </a:lstStyle>
          <a:p>
            <a:pPr lvl="0"/>
            <a:r>
              <a:rPr lang="en-US" dirty="0" smtClean="0"/>
              <a:t>Click to edit body text</a:t>
            </a:r>
          </a:p>
        </p:txBody>
      </p:sp>
    </p:spTree>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Only">
    <p:spTree>
      <p:nvGrpSpPr>
        <p:cNvPr id="1" name=""/>
        <p:cNvGrpSpPr/>
        <p:nvPr/>
      </p:nvGrpSpPr>
      <p:grpSpPr>
        <a:xfrm>
          <a:off x="0" y="0"/>
          <a:ext cx="0" cy="0"/>
          <a:chOff x="0" y="0"/>
          <a:chExt cx="0" cy="0"/>
        </a:xfrm>
      </p:grpSpPr>
      <p:sp>
        <p:nvSpPr>
          <p:cNvPr id="8"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 name="Picture Placeholder 9"/>
          <p:cNvSpPr>
            <a:spLocks noGrp="1"/>
          </p:cNvSpPr>
          <p:nvPr>
            <p:ph type="pic" sz="quarter" idx="10" hasCustomPrompt="1"/>
          </p:nvPr>
        </p:nvSpPr>
        <p:spPr>
          <a:xfrm>
            <a:off x="533400" y="2133600"/>
            <a:ext cx="8077200" cy="2514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dirty="0" smtClean="0"/>
              <a:t>Click to insert graphic</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762000"/>
            <a:ext cx="7772400" cy="460375"/>
          </a:xfrm>
          <a:prstGeom prst="rect">
            <a:avLst/>
          </a:prstGeom>
        </p:spPr>
        <p:txBody>
          <a:bodyPr/>
          <a:lstStyle/>
          <a:p>
            <a:r>
              <a:rPr lang="en-US" dirty="0"/>
              <a:t>Click to edit </a:t>
            </a:r>
            <a:r>
              <a:rPr lang="en-US" dirty="0" smtClean="0"/>
              <a:t>Agenda title</a:t>
            </a:r>
            <a:endParaRPr lang="en-US" dirty="0"/>
          </a:p>
        </p:txBody>
      </p:sp>
      <p:sp>
        <p:nvSpPr>
          <p:cNvPr id="3" name="Subtitle 2"/>
          <p:cNvSpPr>
            <a:spLocks noGrp="1"/>
          </p:cNvSpPr>
          <p:nvPr>
            <p:ph type="subTitle" idx="1" hasCustomPrompt="1"/>
          </p:nvPr>
        </p:nvSpPr>
        <p:spPr>
          <a:xfrm>
            <a:off x="513994" y="2019806"/>
            <a:ext cx="6400800" cy="175260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cxnSp>
        <p:nvCxnSpPr>
          <p:cNvPr id="17" name="Straight Connector 16"/>
          <p:cNvCxnSpPr/>
          <p:nvPr userDrawn="1"/>
        </p:nvCxnSpPr>
        <p:spPr>
          <a:xfrm flipH="1">
            <a:off x="533400" y="243840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533400" y="2971800"/>
            <a:ext cx="7924800" cy="4741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533400" y="3538300"/>
            <a:ext cx="7924800" cy="4310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8229600" cy="533400"/>
          </a:xfrm>
          <a:prstGeom prst="rect">
            <a:avLst/>
          </a:prstGeom>
        </p:spPr>
        <p:txBody>
          <a:bodyPr/>
          <a:lstStyle/>
          <a:p>
            <a:r>
              <a:rPr lang="en-US" dirty="0"/>
              <a:t>Click to </a:t>
            </a:r>
            <a:r>
              <a:rPr lang="en-US" dirty="0" smtClean="0"/>
              <a:t>edit title</a:t>
            </a:r>
            <a:endParaRPr lang="en-US" dirty="0"/>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9" name="Subtitle 2"/>
          <p:cNvSpPr>
            <a:spLocks noGrp="1"/>
          </p:cNvSpPr>
          <p:nvPr>
            <p:ph type="subTitle" idx="13" hasCustomPrompt="1"/>
          </p:nvPr>
        </p:nvSpPr>
        <p:spPr>
          <a:xfrm>
            <a:off x="457200" y="2369127"/>
            <a:ext cx="6400800" cy="1593273"/>
          </a:xfrm>
          <a:prstGeom prst="rect">
            <a:avLst/>
          </a:prstGeom>
        </p:spPr>
        <p:txBody>
          <a:bodyPr/>
          <a:lstStyle>
            <a:lvl1pPr marL="285750" indent="-285750" algn="l">
              <a:buFont typeface="Arial" charset="0"/>
              <a:buChar char="•"/>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10" name="Text Placeholder 9"/>
          <p:cNvSpPr>
            <a:spLocks noGrp="1"/>
          </p:cNvSpPr>
          <p:nvPr>
            <p:ph type="body" idx="14" hasCustomPrompt="1"/>
          </p:nvPr>
        </p:nvSpPr>
        <p:spPr>
          <a:xfrm>
            <a:off x="457200" y="2444750"/>
            <a:ext cx="8077200" cy="2889250"/>
          </a:xfrm>
          <a:prstGeom prst="rect">
            <a:avLst/>
          </a:prstGeom>
        </p:spPr>
        <p:txBody>
          <a:bodyPr/>
          <a:lstStyle>
            <a:lvl1pPr marL="342900" indent="-342900">
              <a:buFont typeface="+mj-lt"/>
              <a:buAutoNum type="arabicPeriod"/>
              <a:defRPr>
                <a:solidFill>
                  <a:schemeClr val="tx1"/>
                </a:solidFill>
              </a:defRPr>
            </a:lvl1pPr>
          </a:lstStyle>
          <a:p>
            <a:pPr lvl="0"/>
            <a:r>
              <a:rPr lang="en-US" dirty="0" smtClean="0"/>
              <a:t>Click to edit numbered list</a:t>
            </a:r>
          </a:p>
        </p:txBody>
      </p:sp>
      <p:sp>
        <p:nvSpPr>
          <p:cNvPr id="12"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6" name="Text Placeholder 9"/>
          <p:cNvSpPr>
            <a:spLocks noGrp="1"/>
          </p:cNvSpPr>
          <p:nvPr>
            <p:ph type="body" idx="14" hasCustomPrompt="1"/>
          </p:nvPr>
        </p:nvSpPr>
        <p:spPr>
          <a:xfrm>
            <a:off x="457200" y="2444750"/>
            <a:ext cx="8077200" cy="28892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cxnSp>
        <p:nvCxnSpPr>
          <p:cNvPr id="8" name="Straight Arrow Connector 7"/>
          <p:cNvCxnSpPr/>
          <p:nvPr userDrawn="1"/>
        </p:nvCxnSpPr>
        <p:spPr>
          <a:xfrm>
            <a:off x="3581400" y="2743200"/>
            <a:ext cx="762000" cy="0"/>
          </a:xfrm>
          <a:prstGeom prst="straightConnector1">
            <a:avLst/>
          </a:prstGeom>
          <a:ln>
            <a:solidFill>
              <a:srgbClr val="284B23"/>
            </a:solidFill>
            <a:tailEnd type="arrow" w="lg" len="lg"/>
          </a:ln>
        </p:spPr>
        <p:style>
          <a:lnRef idx="1">
            <a:schemeClr val="accent1"/>
          </a:lnRef>
          <a:fillRef idx="0">
            <a:schemeClr val="accent1"/>
          </a:fillRef>
          <a:effectRef idx="0">
            <a:schemeClr val="accent1"/>
          </a:effectRef>
          <a:fontRef idx="minor">
            <a:schemeClr val="tx1"/>
          </a:fontRef>
        </p:style>
      </p:cxnSp>
      <p:sp>
        <p:nvSpPr>
          <p:cNvPr id="9" name="Text Placeholder 9"/>
          <p:cNvSpPr>
            <a:spLocks noGrp="1"/>
          </p:cNvSpPr>
          <p:nvPr>
            <p:ph type="body" idx="15" hasCustomPrompt="1"/>
          </p:nvPr>
        </p:nvSpPr>
        <p:spPr>
          <a:xfrm>
            <a:off x="48006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NUL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Presentation Title</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0" name="Straight Connector 9"/>
          <p:cNvCxnSpPr/>
          <p:nvPr userDrawn="1"/>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2"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6" r:id="rId3"/>
    <p:sldLayoutId id="2147483653" r:id="rId4"/>
  </p:sldLayoutIdLst>
  <p:transition/>
  <p:hf sldNum="0" hdr="0" dt="0"/>
  <p:txStyles>
    <p:titleStyle>
      <a:lvl1pPr algn="l" rtl="0" eaLnBrk="0" fontAlgn="base" hangingPunct="0">
        <a:spcBef>
          <a:spcPct val="0"/>
        </a:spcBef>
        <a:spcAft>
          <a:spcPct val="0"/>
        </a:spcAft>
        <a:defRPr lang="en-US" sz="2800" b="1" kern="0" dirty="0">
          <a:solidFill>
            <a:srgbClr val="284B23"/>
          </a:solidFill>
          <a:latin typeface="Helvetica Neue LT Std 75" charset="0"/>
          <a:ea typeface="Helvetica Neue LT Std 75" charset="0"/>
          <a:cs typeface="Helvetica Neue LT Std 75"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userDrawn="1"/>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Presentation Title</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7" name="Straight Connector 16"/>
          <p:cNvCxnSpPr/>
          <p:nvPr userDrawn="1"/>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3"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426622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dt="0"/>
  <p:txStyles>
    <p:titleStyle>
      <a:lvl1pPr algn="l" rtl="0" eaLnBrk="0" fontAlgn="base" hangingPunct="0">
        <a:spcBef>
          <a:spcPct val="0"/>
        </a:spcBef>
        <a:spcAft>
          <a:spcPct val="0"/>
        </a:spcAft>
        <a:defRPr lang="en-US" sz="2800" b="1" kern="0" dirty="0" smtClean="0">
          <a:solidFill>
            <a:srgbClr val="284B23"/>
          </a:solidFill>
          <a:latin typeface="Helvetica Neue LT Std 75" charset="0"/>
          <a:ea typeface="Helvetica Neue LT Std 75" charset="0"/>
          <a:cs typeface="Helvetica Neue LT Std 75"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0" marR="0" indent="0" algn="l" rtl="0" eaLnBrk="0" fontAlgn="base" hangingPunct="0">
        <a:spcBef>
          <a:spcPts val="0"/>
        </a:spcBef>
        <a:spcAft>
          <a:spcPts val="0"/>
        </a:spcAft>
        <a:buNone/>
        <a:defRPr lang="en-US" sz="1800" b="0" kern="1200" dirty="0" smtClean="0">
          <a:solidFill>
            <a:srgbClr val="353535"/>
          </a:solidFill>
          <a:latin typeface="Helvetica Neue LT Std 55 Roman" charset="0"/>
          <a:ea typeface="Helvetica Neue LT Std 55 Roman" charset="0"/>
          <a:cs typeface="Helvetica Neue LT Std 55 Roman"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88720"/>
            <a:ext cx="9144000" cy="736092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936" y="6248400"/>
            <a:ext cx="466464" cy="53112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24200" y="6251909"/>
            <a:ext cx="936565" cy="535845"/>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8377" y="6216407"/>
            <a:ext cx="1605223" cy="565393"/>
          </a:xfrm>
          <a:prstGeom prst="rect">
            <a:avLst/>
          </a:prstGeom>
        </p:spPr>
      </p:pic>
      <p:sp>
        <p:nvSpPr>
          <p:cNvPr id="7" name="Rectangle 6"/>
          <p:cNvSpPr/>
          <p:nvPr userDrawn="1"/>
        </p:nvSpPr>
        <p:spPr>
          <a:xfrm>
            <a:off x="-15145" y="-5134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11067" y="38836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472687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304800" y="2895601"/>
            <a:ext cx="8534400" cy="3185487"/>
          </a:xfrm>
          <a:prstGeom prst="rect">
            <a:avLst/>
          </a:prstGeom>
          <a:noFill/>
          <a:ln w="9525">
            <a:noFill/>
            <a:miter lim="800000"/>
            <a:headEnd/>
            <a:tailEnd/>
          </a:ln>
        </p:spPr>
        <p:txBody>
          <a:bodyPr wrap="square">
            <a:spAutoFit/>
          </a:bodyPr>
          <a:lstStyle/>
          <a:p>
            <a:endParaRPr lang="en-US" sz="3200" dirty="0" smtClean="0">
              <a:latin typeface="Helvetica" pitchFamily="34" charset="0"/>
            </a:endParaRPr>
          </a:p>
          <a:p>
            <a:endParaRPr lang="en-US" sz="3200" b="1" dirty="0">
              <a:solidFill>
                <a:srgbClr val="FF6D22"/>
              </a:solidFill>
              <a:latin typeface="Helvetica" pitchFamily="34" charset="0"/>
            </a:endParaRPr>
          </a:p>
          <a:p>
            <a:endParaRPr lang="en-US" sz="3200" b="1" dirty="0">
              <a:solidFill>
                <a:srgbClr val="000000"/>
              </a:solidFill>
              <a:latin typeface="Helvetica" pitchFamily="34" charset="0"/>
            </a:endParaRPr>
          </a:p>
          <a:p>
            <a:endParaRPr lang="en-US" sz="2100" b="1" dirty="0">
              <a:solidFill>
                <a:srgbClr val="000000"/>
              </a:solidFill>
              <a:latin typeface="Helvetica" pitchFamily="34" charset="0"/>
            </a:endParaRPr>
          </a:p>
          <a:p>
            <a:endParaRPr lang="en-US" sz="2100" b="1" dirty="0">
              <a:solidFill>
                <a:srgbClr val="000000"/>
              </a:solidFill>
              <a:latin typeface="Helvetica" pitchFamily="34" charset="0"/>
            </a:endParaRPr>
          </a:p>
          <a:p>
            <a:endParaRPr lang="en-US" sz="2100" b="1" dirty="0">
              <a:solidFill>
                <a:srgbClr val="000000"/>
              </a:solidFill>
              <a:latin typeface="Helvetica" pitchFamily="34" charset="0"/>
            </a:endParaRPr>
          </a:p>
          <a:p>
            <a:endParaRPr lang="en-US" sz="2100" b="1" dirty="0">
              <a:solidFill>
                <a:srgbClr val="000000"/>
              </a:solidFill>
              <a:latin typeface="Helvetica" pitchFamily="34" charset="0"/>
            </a:endParaRPr>
          </a:p>
          <a:p>
            <a:endParaRPr lang="en-US" sz="2100" b="1" dirty="0">
              <a:solidFill>
                <a:srgbClr val="000000"/>
              </a:solidFill>
              <a:latin typeface="Helvetica"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6986"/>
          <a:stretch/>
        </p:blipFill>
        <p:spPr>
          <a:xfrm>
            <a:off x="0" y="0"/>
            <a:ext cx="9159146" cy="6858000"/>
          </a:xfrm>
          <a:prstGeom prst="rect">
            <a:avLst/>
          </a:prstGeom>
        </p:spPr>
      </p:pic>
      <p:sp>
        <p:nvSpPr>
          <p:cNvPr id="9" name="Rectangle 8"/>
          <p:cNvSpPr/>
          <p:nvPr/>
        </p:nvSpPr>
        <p:spPr>
          <a:xfrm>
            <a:off x="-15145" y="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145" y="6096000"/>
            <a:ext cx="917429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1067" y="38074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3"/>
          <p:cNvSpPr>
            <a:spLocks noGrp="1"/>
          </p:cNvSpPr>
          <p:nvPr>
            <p:ph type="ctrTitle"/>
          </p:nvPr>
        </p:nvSpPr>
        <p:spPr>
          <a:xfrm>
            <a:off x="368084" y="1459407"/>
            <a:ext cx="7480516" cy="2097133"/>
          </a:xfrm>
          <a:prstGeom prst="rect">
            <a:avLst/>
          </a:prstGeom>
        </p:spPr>
        <p:txBody>
          <a:bodyPr>
            <a:normAutofit fontScale="90000"/>
          </a:bodyPr>
          <a:lstStyle/>
          <a:p>
            <a:pPr algn="l"/>
            <a:r>
              <a:rPr lang="en-US" sz="4800" b="1" spc="-1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4800" b="1" spc="-150" dirty="0">
              <a:solidFill>
                <a:schemeClr val="bg1"/>
              </a:solidFill>
              <a:latin typeface="Helvetica Neue LT Std 75" charset="0"/>
              <a:ea typeface="Helvetica Neue LT Std 75" charset="0"/>
              <a:cs typeface="Helvetica Neue LT Std 75" charset="0"/>
            </a:endParaRPr>
          </a:p>
        </p:txBody>
      </p:sp>
      <p:sp>
        <p:nvSpPr>
          <p:cNvPr id="31" name="Subtitle 4"/>
          <p:cNvSpPr>
            <a:spLocks noGrp="1"/>
          </p:cNvSpPr>
          <p:nvPr>
            <p:ph type="subTitle" idx="4294967295"/>
          </p:nvPr>
        </p:nvSpPr>
        <p:spPr>
          <a:xfrm>
            <a:off x="838200" y="3710940"/>
            <a:ext cx="4648200" cy="1089660"/>
          </a:xfrm>
          <a:prstGeom prst="rect">
            <a:avLst/>
          </a:prstGeom>
        </p:spPr>
        <p:txBody>
          <a:bodyPr/>
          <a:lstStyle/>
          <a:p>
            <a:pPr marL="0" indent="0" algn="l">
              <a:buNone/>
            </a:pPr>
            <a:r>
              <a:rPr lang="en-US" spc="-150" dirty="0">
                <a:solidFill>
                  <a:srgbClr val="D1DE49"/>
                </a:solidFill>
                <a:latin typeface="Helvetica Neue LT Std 55 Roman" charset="0"/>
                <a:ea typeface="Helvetica Neue LT Std 55 Roman" charset="0"/>
                <a:cs typeface="Helvetica Neue LT Std 55 Roman" charset="0"/>
              </a:rPr>
              <a:t>Topic </a:t>
            </a:r>
            <a:r>
              <a:rPr lang="en-US" spc="-150" dirty="0" smtClean="0">
                <a:solidFill>
                  <a:srgbClr val="D1DE49"/>
                </a:solidFill>
                <a:latin typeface="Helvetica Neue LT Std 55 Roman" charset="0"/>
                <a:ea typeface="Helvetica Neue LT Std 55 Roman" charset="0"/>
                <a:cs typeface="Helvetica Neue LT Std 55 Roman" charset="0"/>
              </a:rPr>
              <a:t>4: Creating a Profitable Business</a:t>
            </a:r>
            <a:endParaRPr lang="en-US" spc="-150" dirty="0">
              <a:solidFill>
                <a:srgbClr val="D1DE49"/>
              </a:solidFill>
              <a:latin typeface="Helvetica Neue LT Std 55 Roman" charset="0"/>
              <a:ea typeface="Helvetica Neue LT Std 55 Roman" charset="0"/>
              <a:cs typeface="Helvetica Neue LT Std 55 Roman"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33" y="6211620"/>
            <a:ext cx="2869867" cy="522416"/>
          </a:xfrm>
          <a:prstGeom prst="rect">
            <a:avLst/>
          </a:prstGeom>
        </p:spPr>
      </p:pic>
    </p:spTree>
    <p:extLst>
      <p:ext uri="{BB962C8B-B14F-4D97-AF65-F5344CB8AC3E}">
        <p14:creationId xmlns:p14="http://schemas.microsoft.com/office/powerpoint/2010/main" val="27150714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971800"/>
            <a:ext cx="2743200" cy="2286000"/>
          </a:xfrm>
          <a:prstGeom prst="rect">
            <a:avLst/>
          </a:prstGeom>
        </p:spPr>
        <p:txBody>
          <a:bodyPr/>
          <a:lstStyle/>
          <a:p>
            <a:pPr lvl="1">
              <a:buFont typeface="Arial" charset="0"/>
              <a:buChar char="•"/>
            </a:pPr>
            <a:r>
              <a:rPr lang="en-US" sz="2000" dirty="0" smtClean="0">
                <a:latin typeface="Helvetica Neue LT Std 55 Roman" charset="0"/>
                <a:ea typeface="Helvetica Neue LT Std 55 Roman" charset="0"/>
                <a:cs typeface="Helvetica Neue LT Std 55 Roman" charset="0"/>
              </a:rPr>
              <a:t>Supplemental income</a:t>
            </a:r>
          </a:p>
          <a:p>
            <a:pPr lvl="1">
              <a:buFont typeface="Arial" charset="0"/>
              <a:buChar char="•"/>
            </a:pPr>
            <a:endParaRPr lang="en-US" sz="2000" dirty="0" smtClean="0">
              <a:latin typeface="Helvetica Neue LT Std 55 Roman" charset="0"/>
              <a:ea typeface="Helvetica Neue LT Std 55 Roman" charset="0"/>
              <a:cs typeface="Helvetica Neue LT Std 55 Roman" charset="0"/>
            </a:endParaRPr>
          </a:p>
          <a:p>
            <a:pPr lvl="1">
              <a:buFont typeface="Arial" charset="0"/>
              <a:buChar char="•"/>
            </a:pPr>
            <a:endParaRPr lang="en-US" sz="2000" dirty="0" smtClean="0">
              <a:latin typeface="Helvetica Neue LT Std 55 Roman" charset="0"/>
              <a:ea typeface="Helvetica Neue LT Std 55 Roman" charset="0"/>
              <a:cs typeface="Helvetica Neue LT Std 55 Roman" charset="0"/>
            </a:endParaRPr>
          </a:p>
          <a:p>
            <a:pPr lvl="1">
              <a:buFont typeface="Arial" charset="0"/>
              <a:buChar char="•"/>
            </a:pPr>
            <a:r>
              <a:rPr lang="en-US" sz="2000" dirty="0" smtClean="0">
                <a:latin typeface="Helvetica Neue LT Std 55 Roman" charset="0"/>
                <a:ea typeface="Helvetica Neue LT Std 55 Roman" charset="0"/>
                <a:cs typeface="Helvetica Neue LT Std 55 Roman" charset="0"/>
              </a:rPr>
              <a:t>Replacement income</a:t>
            </a:r>
          </a:p>
        </p:txBody>
      </p:sp>
      <p:pic>
        <p:nvPicPr>
          <p:cNvPr id="5"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6" name="Rectangle 5"/>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a:solidFill>
                  <a:srgbClr val="284B23"/>
                </a:solidFill>
                <a:latin typeface="Helvetica Neue LT Std 75" charset="0"/>
                <a:ea typeface="Helvetica Neue LT Std 75" charset="0"/>
                <a:cs typeface="Helvetica Neue LT Std 75" charset="0"/>
              </a:rPr>
              <a:t>Tie-in to Personal Household Budget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4" name="Content Placeholder 2"/>
          <p:cNvSpPr txBox="1">
            <a:spLocks/>
          </p:cNvSpPr>
          <p:nvPr/>
        </p:nvSpPr>
        <p:spPr bwMode="auto">
          <a:xfrm>
            <a:off x="505003" y="1981201"/>
            <a:ext cx="2923997"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latin typeface="Helvetica Neue LT Std 55 Roman" charset="0"/>
                <a:ea typeface="Helvetica Neue LT Std 55 Roman" charset="0"/>
                <a:cs typeface="Helvetica Neue LT Std 55 Roman" charset="0"/>
              </a:rPr>
              <a:t>A business can </a:t>
            </a:r>
            <a:r>
              <a:rPr lang="en-US" sz="2400" b="1" smtClean="0">
                <a:latin typeface="Helvetica Neue LT Std 55 Roman" charset="0"/>
                <a:ea typeface="Helvetica Neue LT Std 55 Roman" charset="0"/>
                <a:cs typeface="Helvetica Neue LT Std 55 Roman" charset="0"/>
              </a:rPr>
              <a:t>provide:</a:t>
            </a:r>
            <a:endParaRPr lang="en-US" sz="2400" b="1" dirty="0" smtClean="0">
              <a:latin typeface="Helvetica Neue LT Std 55 Roman" charset="0"/>
              <a:ea typeface="Helvetica Neue LT Std 55 Roman" charset="0"/>
              <a:cs typeface="Helvetica Neue LT Std 55 Roman" charset="0"/>
            </a:endParaRPr>
          </a:p>
        </p:txBody>
      </p:sp>
      <p:sp>
        <p:nvSpPr>
          <p:cNvPr id="15" name="Rectangle 14"/>
          <p:cNvSpPr/>
          <p:nvPr/>
        </p:nvSpPr>
        <p:spPr>
          <a:xfrm>
            <a:off x="3483321" y="1981201"/>
            <a:ext cx="4593879" cy="414480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p:cNvSpPr txBox="1">
            <a:spLocks/>
          </p:cNvSpPr>
          <p:nvPr/>
        </p:nvSpPr>
        <p:spPr bwMode="auto">
          <a:xfrm>
            <a:off x="3886200" y="2362201"/>
            <a:ext cx="3984280" cy="3763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284B23"/>
                </a:solidFill>
                <a:latin typeface="Helvetica Neue LT Std 55 Roman" charset="0"/>
                <a:ea typeface="Helvetica Neue LT Std 55 Roman" charset="0"/>
                <a:cs typeface="Helvetica Neue LT Std 55 Roman" charset="0"/>
              </a:rPr>
              <a:t>Client</a:t>
            </a:r>
            <a:r>
              <a:rPr lang="en-US" sz="1800" dirty="0">
                <a:solidFill>
                  <a:srgbClr val="284B23"/>
                </a:solidFill>
                <a:latin typeface="Helvetica Neue LT Std 55 Roman" charset="0"/>
                <a:ea typeface="Helvetica Neue LT Std 55 Roman" charset="0"/>
                <a:cs typeface="Helvetica Neue LT Std 55 Roman" charset="0"/>
              </a:rPr>
              <a:t>: My business is profitable.</a:t>
            </a:r>
            <a:r>
              <a:rPr lang="en-US" sz="1800" b="1" dirty="0">
                <a:solidFill>
                  <a:srgbClr val="284B23"/>
                </a:solidFill>
                <a:latin typeface="Helvetica Neue LT Std 55 Roman" charset="0"/>
                <a:ea typeface="Helvetica Neue LT Std 55 Roman" charset="0"/>
                <a:cs typeface="Helvetica Neue LT Std 55 Roman" charset="0"/>
              </a:rPr>
              <a:t> </a:t>
            </a:r>
            <a:r>
              <a:rPr lang="en-US" sz="1800" b="1" dirty="0" smtClean="0">
                <a:solidFill>
                  <a:srgbClr val="284B23"/>
                </a:solidFill>
                <a:latin typeface="Helvetica Neue LT Std 55 Roman" charset="0"/>
                <a:ea typeface="Helvetica Neue LT Std 55 Roman" charset="0"/>
                <a:cs typeface="Helvetica Neue LT Std 55 Roman" charset="0"/>
              </a:rPr>
              <a:t/>
            </a:r>
            <a:br>
              <a:rPr lang="en-US" sz="1800" b="1" dirty="0" smtClean="0">
                <a:solidFill>
                  <a:srgbClr val="284B23"/>
                </a:solidFill>
                <a:latin typeface="Helvetica Neue LT Std 55 Roman" charset="0"/>
                <a:ea typeface="Helvetica Neue LT Std 55 Roman" charset="0"/>
                <a:cs typeface="Helvetica Neue LT Std 55 Roman" charset="0"/>
              </a:rPr>
            </a:br>
            <a:endParaRPr lang="en-US" sz="1800" b="1" dirty="0" smtClean="0">
              <a:solidFill>
                <a:srgbClr val="284B23"/>
              </a:solidFill>
              <a:latin typeface="Helvetica Neue LT Std 55 Roman" charset="0"/>
              <a:ea typeface="Helvetica Neue LT Std 55 Roman" charset="0"/>
              <a:cs typeface="Helvetica Neue LT Std 55 Roman" charset="0"/>
            </a:endParaRPr>
          </a:p>
          <a:p>
            <a:pPr marL="0" indent="0">
              <a:buNone/>
            </a:pPr>
            <a:r>
              <a:rPr lang="en-US" sz="1800" b="1" dirty="0" smtClean="0">
                <a:solidFill>
                  <a:srgbClr val="284B23"/>
                </a:solidFill>
                <a:latin typeface="Helvetica Neue LT Std 55 Roman" charset="0"/>
                <a:ea typeface="Helvetica Neue LT Std 55 Roman" charset="0"/>
                <a:cs typeface="Helvetica Neue LT Std 55 Roman" charset="0"/>
              </a:rPr>
              <a:t>Counselor</a:t>
            </a:r>
            <a:r>
              <a:rPr lang="en-US" sz="1800" b="1" dirty="0">
                <a:solidFill>
                  <a:srgbClr val="284B23"/>
                </a:solidFill>
                <a:latin typeface="Helvetica Neue LT Std 55 Roman" charset="0"/>
                <a:ea typeface="Helvetica Neue LT Std 55 Roman" charset="0"/>
                <a:cs typeface="Helvetica Neue LT Std 55 Roman" charset="0"/>
              </a:rPr>
              <a:t>:</a:t>
            </a:r>
            <a:r>
              <a:rPr lang="en-US" sz="1800" dirty="0">
                <a:solidFill>
                  <a:srgbClr val="284B23"/>
                </a:solidFill>
                <a:latin typeface="Helvetica Neue LT Std 55 Roman" charset="0"/>
                <a:ea typeface="Helvetica Neue LT Std 55 Roman" charset="0"/>
                <a:cs typeface="Helvetica Neue LT Std 55 Roman" charset="0"/>
              </a:rPr>
              <a:t> Is the business able to cover all of its costs and pay you a salary that covers the value of the time that you give to it</a:t>
            </a:r>
            <a:r>
              <a:rPr lang="en-US" sz="1800" dirty="0" smtClean="0">
                <a:solidFill>
                  <a:srgbClr val="284B23"/>
                </a:solidFill>
                <a:latin typeface="Helvetica Neue LT Std 55 Roman" charset="0"/>
                <a:ea typeface="Helvetica Neue LT Std 55 Roman" charset="0"/>
                <a:cs typeface="Helvetica Neue LT Std 55 Roman" charset="0"/>
              </a:rPr>
              <a:t>?</a:t>
            </a:r>
          </a:p>
          <a:p>
            <a:pPr marL="0" indent="0">
              <a:buNone/>
            </a:pPr>
            <a:endParaRPr lang="en-US" sz="1800" b="1" dirty="0">
              <a:solidFill>
                <a:srgbClr val="284B23"/>
              </a:solidFill>
              <a:latin typeface="Helvetica Neue LT Std 55 Roman" charset="0"/>
              <a:ea typeface="Helvetica Neue LT Std 55 Roman" charset="0"/>
              <a:cs typeface="Helvetica Neue LT Std 55 Roman" charset="0"/>
            </a:endParaRPr>
          </a:p>
          <a:p>
            <a:pPr marL="0" indent="0">
              <a:buNone/>
            </a:pPr>
            <a:r>
              <a:rPr lang="en-US" sz="1800" b="1" dirty="0" smtClean="0">
                <a:solidFill>
                  <a:srgbClr val="284B23"/>
                </a:solidFill>
                <a:latin typeface="Helvetica Neue LT Std 55 Roman" charset="0"/>
                <a:ea typeface="Helvetica Neue LT Std 55 Roman" charset="0"/>
                <a:cs typeface="Helvetica Neue LT Std 55 Roman" charset="0"/>
              </a:rPr>
              <a:t>Client</a:t>
            </a:r>
            <a:r>
              <a:rPr lang="en-US" sz="1800" b="1" dirty="0">
                <a:solidFill>
                  <a:srgbClr val="284B23"/>
                </a:solidFill>
                <a:latin typeface="Helvetica Neue LT Std 55 Roman" charset="0"/>
                <a:ea typeface="Helvetica Neue LT Std 55 Roman" charset="0"/>
                <a:cs typeface="Helvetica Neue LT Std 55 Roman" charset="0"/>
              </a:rPr>
              <a:t>:</a:t>
            </a:r>
            <a:r>
              <a:rPr lang="en-US" sz="1800" dirty="0">
                <a:solidFill>
                  <a:srgbClr val="284B23"/>
                </a:solidFill>
                <a:latin typeface="Helvetica Neue LT Std 55 Roman" charset="0"/>
                <a:ea typeface="Helvetica Neue LT Std 55 Roman" charset="0"/>
                <a:cs typeface="Helvetica Neue LT Std 55 Roman" charset="0"/>
              </a:rPr>
              <a:t> Not yet</a:t>
            </a:r>
            <a:r>
              <a:rPr lang="en-US" sz="1800" dirty="0" smtClean="0">
                <a:solidFill>
                  <a:srgbClr val="284B23"/>
                </a:solidFill>
                <a:latin typeface="Helvetica Neue LT Std 55 Roman" charset="0"/>
                <a:ea typeface="Helvetica Neue LT Std 55 Roman" charset="0"/>
                <a:cs typeface="Helvetica Neue LT Std 55 Roman" charset="0"/>
              </a:rPr>
              <a:t>.</a:t>
            </a:r>
          </a:p>
          <a:p>
            <a:pPr marL="0" indent="0">
              <a:buNone/>
            </a:pPr>
            <a:endParaRPr lang="en-US" sz="1800" b="1" dirty="0">
              <a:solidFill>
                <a:srgbClr val="284B23"/>
              </a:solidFill>
              <a:latin typeface="Helvetica Neue LT Std 55 Roman" charset="0"/>
              <a:ea typeface="Helvetica Neue LT Std 55 Roman" charset="0"/>
              <a:cs typeface="Helvetica Neue LT Std 55 Roman" charset="0"/>
            </a:endParaRPr>
          </a:p>
          <a:p>
            <a:pPr marL="0" indent="0">
              <a:buNone/>
            </a:pPr>
            <a:r>
              <a:rPr lang="en-US" sz="1800" b="1" dirty="0" smtClean="0">
                <a:solidFill>
                  <a:srgbClr val="284B23"/>
                </a:solidFill>
                <a:latin typeface="Helvetica Neue LT Std 55 Roman" charset="0"/>
                <a:ea typeface="Helvetica Neue LT Std 55 Roman" charset="0"/>
                <a:cs typeface="Helvetica Neue LT Std 55 Roman" charset="0"/>
              </a:rPr>
              <a:t>Counselor</a:t>
            </a:r>
            <a:r>
              <a:rPr lang="en-US" sz="1800" b="1" dirty="0">
                <a:solidFill>
                  <a:srgbClr val="284B23"/>
                </a:solidFill>
                <a:latin typeface="Helvetica Neue LT Std 55 Roman" charset="0"/>
                <a:ea typeface="Helvetica Neue LT Std 55 Roman" charset="0"/>
                <a:cs typeface="Helvetica Neue LT Std 55 Roman" charset="0"/>
              </a:rPr>
              <a:t>: </a:t>
            </a:r>
            <a:r>
              <a:rPr lang="en-US" sz="1800" dirty="0">
                <a:solidFill>
                  <a:srgbClr val="284B23"/>
                </a:solidFill>
                <a:latin typeface="Helvetica Neue LT Std 55 Roman" charset="0"/>
                <a:ea typeface="Helvetica Neue LT Std 55 Roman" charset="0"/>
                <a:cs typeface="Helvetica Neue LT Std 55 Roman" charset="0"/>
              </a:rPr>
              <a:t>Then your business is not yet profitable.</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276601"/>
            <a:ext cx="7467600" cy="2286000"/>
          </a:xfrm>
          <a:prstGeom prst="rect">
            <a:avLst/>
          </a:prstGeom>
        </p:spPr>
        <p:txBody>
          <a:bodyPr/>
          <a:lstStyle/>
          <a:p>
            <a:r>
              <a:rPr lang="en-US" sz="2000" dirty="0" smtClean="0">
                <a:latin typeface="Helvetica Neue LT Std 55 Roman" charset="0"/>
                <a:ea typeface="Helvetica Neue LT Std 55 Roman" charset="0"/>
                <a:cs typeface="Helvetica Neue LT Std 55 Roman" charset="0"/>
              </a:rPr>
              <a:t>How much a member paid for a share in the cooperative</a:t>
            </a:r>
          </a:p>
          <a:p>
            <a:endParaRPr lang="en-US" sz="2000" dirty="0" smtClean="0">
              <a:latin typeface="Helvetica Neue LT Std 55 Roman" charset="0"/>
              <a:ea typeface="Helvetica Neue LT Std 55 Roman" charset="0"/>
              <a:cs typeface="Helvetica Neue LT Std 55 Roman" charset="0"/>
            </a:endParaRPr>
          </a:p>
          <a:p>
            <a:r>
              <a:rPr lang="en-US" sz="2000" dirty="0" smtClean="0">
                <a:latin typeface="Helvetica Neue LT Std 55 Roman" charset="0"/>
                <a:ea typeface="Helvetica Neue LT Std 55 Roman" charset="0"/>
                <a:cs typeface="Helvetica Neue LT Std 55 Roman" charset="0"/>
              </a:rPr>
              <a:t>How much of a profit was distributed to the member</a:t>
            </a:r>
          </a:p>
          <a:p>
            <a:endParaRPr lang="en-US" sz="2000" dirty="0" smtClean="0">
              <a:latin typeface="Helvetica Neue LT Std 55 Roman" charset="0"/>
              <a:ea typeface="Helvetica Neue LT Std 55 Roman" charset="0"/>
              <a:cs typeface="Helvetica Neue LT Std 55 Roman" charset="0"/>
            </a:endParaRPr>
          </a:p>
          <a:p>
            <a:r>
              <a:rPr lang="en-US" sz="2000" dirty="0" smtClean="0">
                <a:latin typeface="Helvetica Neue LT Std 55 Roman" charset="0"/>
                <a:ea typeface="Helvetica Neue LT Std 55 Roman" charset="0"/>
                <a:cs typeface="Helvetica Neue LT Std 55 Roman" charset="0"/>
              </a:rPr>
              <a:t>How much of the profit was reinvested in the business and reserved to pay taxes</a:t>
            </a:r>
          </a:p>
          <a:p>
            <a:endParaRPr lang="en-US" sz="2000" dirty="0">
              <a:latin typeface="Helvetica Neue LT Std 55 Roman" charset="0"/>
              <a:ea typeface="Helvetica Neue LT Std 55 Roman" charset="0"/>
              <a:cs typeface="Helvetica Neue LT Std 55 Roman" charset="0"/>
            </a:endParaRPr>
          </a:p>
        </p:txBody>
      </p:sp>
      <p:pic>
        <p:nvPicPr>
          <p:cNvPr id="4"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Internal Capital Accounts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Title 1"/>
          <p:cNvSpPr txBox="1">
            <a:spLocks/>
          </p:cNvSpPr>
          <p:nvPr/>
        </p:nvSpPr>
        <p:spPr bwMode="auto">
          <a:xfrm>
            <a:off x="428803" y="1774396"/>
            <a:ext cx="7495997" cy="1578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n-US" sz="2400" b="1" dirty="0">
                <a:solidFill>
                  <a:schemeClr val="tx1"/>
                </a:solidFill>
                <a:latin typeface="Helvetica Neue LT Std 55 Roman" charset="0"/>
                <a:ea typeface="Helvetica Neue LT Std 55 Roman" charset="0"/>
                <a:cs typeface="Helvetica Neue LT Std 55 Roman" charset="0"/>
              </a:rPr>
              <a:t>A record called an internal capital account is created for each member to track:</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half" idx="4294967295"/>
          </p:nvPr>
        </p:nvSpPr>
        <p:spPr>
          <a:xfrm>
            <a:off x="5333999" y="2679233"/>
            <a:ext cx="3200400" cy="854776"/>
          </a:xfrm>
          <a:prstGeom prst="rect">
            <a:avLst/>
          </a:prstGeom>
        </p:spPr>
        <p:txBody>
          <a:bodyPr/>
          <a:lstStyle/>
          <a:p>
            <a:pPr marL="0" indent="0">
              <a:buNone/>
            </a:pPr>
            <a:r>
              <a:rPr lang="en-US" sz="2400" dirty="0" smtClean="0">
                <a:latin typeface="Helvetica Neue LT Std 55 Roman" charset="0"/>
                <a:ea typeface="Helvetica Neue LT Std 55 Roman" charset="0"/>
                <a:cs typeface="Helvetica Neue LT Std 55 Roman" charset="0"/>
              </a:rPr>
              <a:t>Your membership share fee</a:t>
            </a:r>
          </a:p>
          <a:p>
            <a:endParaRPr lang="en-US" sz="2400" dirty="0">
              <a:latin typeface="Helvetica Neue LT Std 55 Roman" charset="0"/>
              <a:ea typeface="Helvetica Neue LT Std 55 Roman" charset="0"/>
              <a:cs typeface="Helvetica Neue LT Std 55 Roman" charset="0"/>
            </a:endParaRPr>
          </a:p>
        </p:txBody>
      </p:sp>
      <p:sp>
        <p:nvSpPr>
          <p:cNvPr id="16" name="Rectangle 15"/>
          <p:cNvSpPr/>
          <p:nvPr/>
        </p:nvSpPr>
        <p:spPr>
          <a:xfrm>
            <a:off x="6781800" y="6400800"/>
            <a:ext cx="1905000" cy="276999"/>
          </a:xfrm>
          <a:prstGeom prst="rect">
            <a:avLst/>
          </a:prstGeom>
        </p:spPr>
        <p:txBody>
          <a:bodyPr wrap="square">
            <a:spAutoFit/>
          </a:bodyPr>
          <a:lstStyle/>
          <a:p>
            <a:pPr marL="0" marR="0" algn="r">
              <a:spcBef>
                <a:spcPts val="0"/>
              </a:spcBef>
              <a:spcAft>
                <a:spcPts val="0"/>
              </a:spcAft>
            </a:pPr>
            <a:r>
              <a:rPr lang="en-US" sz="1200" dirty="0" smtClean="0">
                <a:solidFill>
                  <a:srgbClr val="284B23"/>
                </a:solidFill>
                <a:latin typeface="Helvetica Neue LT Std 55 Roman" charset="0"/>
                <a:ea typeface="Helvetica Neue LT Std 55 Roman" charset="0"/>
                <a:cs typeface="Helvetica Neue LT Std 55 Roman" charset="0"/>
              </a:rPr>
              <a:t>More on this in a minute.</a:t>
            </a:r>
            <a:endParaRPr lang="en-US" sz="1200" dirty="0">
              <a:solidFill>
                <a:srgbClr val="284B23"/>
              </a:solidFill>
              <a:effectLst/>
              <a:latin typeface="Helvetica Neue LT Std 55 Roman" charset="0"/>
              <a:ea typeface="Helvetica Neue LT Std 55 Roman" charset="0"/>
              <a:cs typeface="Helvetica Neue LT Std 55 Roman" charset="0"/>
            </a:endParaRPr>
          </a:p>
        </p:txBody>
      </p:sp>
      <p:sp>
        <p:nvSpPr>
          <p:cNvPr id="19" name="Title 1"/>
          <p:cNvSpPr>
            <a:spLocks/>
          </p:cNvSpPr>
          <p:nvPr/>
        </p:nvSpPr>
        <p:spPr bwMode="auto">
          <a:xfrm>
            <a:off x="428802" y="3706811"/>
            <a:ext cx="1654235" cy="497750"/>
          </a:xfrm>
          <a:prstGeom prst="rect">
            <a:avLst/>
          </a:prstGeom>
          <a:noFill/>
          <a:ln w="9525">
            <a:noFill/>
            <a:miter lim="800000"/>
            <a:headEnd/>
            <a:tailEnd/>
          </a:ln>
        </p:spPr>
        <p:txBody>
          <a:bodyPr anchor="ctr"/>
          <a:lstStyle/>
          <a:p>
            <a:r>
              <a:rPr lang="en-US" sz="2400" b="1" dirty="0" smtClean="0">
                <a:latin typeface="Helvetica Neue LT Std 55 Roman" charset="0"/>
                <a:ea typeface="Helvetica Neue LT Std 55 Roman" charset="0"/>
                <a:cs typeface="Helvetica Neue LT Std 55 Roman" charset="0"/>
              </a:rPr>
              <a:t>2 PARTS</a:t>
            </a:r>
            <a:endParaRPr lang="en-US" sz="2400" b="1" dirty="0">
              <a:latin typeface="Helvetica Neue LT Std 55 Roman" charset="0"/>
              <a:ea typeface="Helvetica Neue LT Std 55 Roman" charset="0"/>
              <a:cs typeface="Helvetica Neue LT Std 55 Roman" charset="0"/>
            </a:endParaRPr>
          </a:p>
        </p:txBody>
      </p:sp>
      <p:sp>
        <p:nvSpPr>
          <p:cNvPr id="20" name="Content Placeholder 2"/>
          <p:cNvSpPr txBox="1">
            <a:spLocks/>
          </p:cNvSpPr>
          <p:nvPr/>
        </p:nvSpPr>
        <p:spPr bwMode="auto">
          <a:xfrm>
            <a:off x="5316131" y="4708125"/>
            <a:ext cx="2913470" cy="911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charset="0"/>
              <a:buNone/>
            </a:pPr>
            <a:r>
              <a:rPr lang="en-US" sz="2400" dirty="0" smtClean="0">
                <a:latin typeface="Helvetica Neue LT Std 55 Roman" charset="0"/>
                <a:ea typeface="Helvetica Neue LT Std 55 Roman" charset="0"/>
                <a:cs typeface="Helvetica Neue LT Std 55 Roman" charset="0"/>
              </a:rPr>
              <a:t>Some profits </a:t>
            </a:r>
            <a:r>
              <a:rPr lang="en-US" sz="2400" smtClean="0">
                <a:latin typeface="Helvetica Neue LT Std 55 Roman" charset="0"/>
                <a:ea typeface="Helvetica Neue LT Std 55 Roman" charset="0"/>
                <a:cs typeface="Helvetica Neue LT Std 55 Roman" charset="0"/>
              </a:rPr>
              <a:t>from co-op </a:t>
            </a:r>
            <a:r>
              <a:rPr lang="en-US" sz="2400" dirty="0" smtClean="0">
                <a:latin typeface="Helvetica Neue LT Std 55 Roman" charset="0"/>
                <a:ea typeface="Helvetica Neue LT Std 55 Roman" charset="0"/>
                <a:cs typeface="Helvetica Neue LT Std 55 Roman" charset="0"/>
              </a:rPr>
              <a:t>business</a:t>
            </a:r>
            <a:endParaRPr lang="en-US" sz="2400" dirty="0">
              <a:latin typeface="Helvetica Neue LT Std 55 Roman" charset="0"/>
              <a:ea typeface="Helvetica Neue LT Std 55 Roman" charset="0"/>
              <a:cs typeface="Helvetica Neue LT Std 55 Roman" charset="0"/>
            </a:endParaRPr>
          </a:p>
        </p:txBody>
      </p:sp>
      <p:sp>
        <p:nvSpPr>
          <p:cNvPr id="24" name="Rectangle 23"/>
          <p:cNvSpPr/>
          <p:nvPr/>
        </p:nvSpPr>
        <p:spPr>
          <a:xfrm>
            <a:off x="4434744" y="3047086"/>
            <a:ext cx="594456"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434744" y="5095876"/>
            <a:ext cx="594456"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1345463" y="3983650"/>
            <a:ext cx="2079194"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3294" y="4822756"/>
            <a:ext cx="1294520" cy="6819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2258" y="6384473"/>
            <a:ext cx="232948" cy="333514"/>
          </a:xfrm>
          <a:prstGeom prst="rect">
            <a:avLst/>
          </a:prstGeom>
        </p:spPr>
      </p:pic>
      <p:pic>
        <p:nvPicPr>
          <p:cNvPr id="21" name="Picture 9" descr="white_OFE"/>
          <p:cNvPicPr>
            <a:picLocks noChangeAspect="1" noChangeArrowheads="1"/>
          </p:cNvPicPr>
          <p:nvPr/>
        </p:nvPicPr>
        <p:blipFill>
          <a:blip r:embed="rId5" cstate="print"/>
          <a:srcRect/>
          <a:stretch>
            <a:fillRect/>
          </a:stretch>
        </p:blipFill>
        <p:spPr bwMode="auto">
          <a:xfrm>
            <a:off x="304800" y="279400"/>
            <a:ext cx="4495800" cy="558800"/>
          </a:xfrm>
          <a:prstGeom prst="rect">
            <a:avLst/>
          </a:prstGeom>
          <a:noFill/>
          <a:ln w="9525">
            <a:noFill/>
            <a:miter lim="800000"/>
            <a:headEnd/>
            <a:tailEnd/>
          </a:ln>
        </p:spPr>
      </p:pic>
      <p:sp>
        <p:nvSpPr>
          <p:cNvPr id="22" name="Rectangle 21"/>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What’s in an Individual Internal Capital Account?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2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29" name="Straight Connector 28"/>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2136" y="2096741"/>
            <a:ext cx="1040264" cy="1716976"/>
          </a:xfrm>
          <a:prstGeom prst="rect">
            <a:avLst/>
          </a:prstGeom>
        </p:spPr>
      </p:pic>
    </p:spTree>
    <p:extLst>
      <p:ext uri="{BB962C8B-B14F-4D97-AF65-F5344CB8AC3E}">
        <p14:creationId xmlns:p14="http://schemas.microsoft.com/office/powerpoint/2010/main" val="1473916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733800" y="2605532"/>
            <a:ext cx="4617720" cy="3583095"/>
          </a:xfrm>
          <a:prstGeom prst="rect">
            <a:avLst/>
          </a:prstGeom>
        </p:spPr>
        <p:txBody>
          <a:bodyPr/>
          <a:lstStyle/>
          <a:p>
            <a:r>
              <a:rPr lang="en-US" sz="2000" dirty="0" smtClean="0">
                <a:latin typeface="Helvetica Neue LT Std 55 Roman" charset="0"/>
                <a:ea typeface="Helvetica Neue LT Std 55 Roman" charset="0"/>
                <a:cs typeface="Helvetica Neue LT Std 55 Roman" charset="0"/>
              </a:rPr>
              <a:t>When you join the co-op, you become a member by buying a membership share. When you leave, this amount is returned to you. It does </a:t>
            </a:r>
            <a:r>
              <a:rPr lang="en-US" sz="2000" b="1" dirty="0" smtClean="0">
                <a:latin typeface="Helvetica Neue LT Std 55 Roman" charset="0"/>
                <a:ea typeface="Helvetica Neue LT Std 55 Roman" charset="0"/>
                <a:cs typeface="Helvetica Neue LT Std 55 Roman" charset="0"/>
              </a:rPr>
              <a:t>not</a:t>
            </a:r>
            <a:r>
              <a:rPr lang="en-US" sz="2000" dirty="0" smtClean="0">
                <a:latin typeface="Helvetica Neue LT Std 55 Roman" charset="0"/>
                <a:ea typeface="Helvetica Neue LT Std 55 Roman" charset="0"/>
                <a:cs typeface="Helvetica Neue LT Std 55 Roman" charset="0"/>
              </a:rPr>
              <a:t> increase or decrease in value.</a:t>
            </a:r>
          </a:p>
          <a:p>
            <a:r>
              <a:rPr lang="en-US" sz="2000" dirty="0" smtClean="0">
                <a:latin typeface="Helvetica Neue LT Std 55 Roman" charset="0"/>
                <a:ea typeface="Helvetica Neue LT Std 55 Roman" charset="0"/>
                <a:cs typeface="Helvetica Neue LT Std 55 Roman" charset="0"/>
              </a:rPr>
              <a:t>Share could be $5 or $5,000 depending on the co-op</a:t>
            </a:r>
          </a:p>
          <a:p>
            <a:pPr marL="0" indent="0">
              <a:buNone/>
            </a:pPr>
            <a:r>
              <a:rPr lang="en-US" sz="2000" dirty="0">
                <a:latin typeface="Helvetica Neue LT Std 55 Roman" charset="0"/>
                <a:ea typeface="Helvetica Neue LT Std 55 Roman" charset="0"/>
                <a:cs typeface="Helvetica Neue LT Std 55 Roman" charset="0"/>
              </a:rPr>
              <a:t/>
            </a:r>
            <a:br>
              <a:rPr lang="en-US" sz="2000" dirty="0">
                <a:latin typeface="Helvetica Neue LT Std 55 Roman" charset="0"/>
                <a:ea typeface="Helvetica Neue LT Std 55 Roman" charset="0"/>
                <a:cs typeface="Helvetica Neue LT Std 55 Roman" charset="0"/>
              </a:rPr>
            </a:br>
            <a:r>
              <a:rPr lang="en-US" sz="2000" dirty="0" smtClean="0">
                <a:latin typeface="Helvetica Neue LT Std 55 Roman" charset="0"/>
                <a:ea typeface="Helvetica Neue LT Std 55 Roman" charset="0"/>
                <a:cs typeface="Helvetica Neue LT Std 55 Roman" charset="0"/>
              </a:rPr>
              <a:t>Each member is entitled to one vote in the co-op. </a:t>
            </a:r>
          </a:p>
          <a:p>
            <a:pPr marL="0" indent="0">
              <a:buNone/>
            </a:pPr>
            <a:endParaRPr lang="en-US" sz="2000" dirty="0">
              <a:latin typeface="Helvetica Neue LT Std 55 Roman" charset="0"/>
              <a:ea typeface="Helvetica Neue LT Std 55 Roman" charset="0"/>
              <a:cs typeface="Helvetica Neue LT Std 55 Roman" charset="0"/>
            </a:endParaRPr>
          </a:p>
          <a:p>
            <a:pPr marL="0" indent="0">
              <a:buNone/>
            </a:pPr>
            <a:endParaRPr lang="en-US" sz="2000" dirty="0">
              <a:latin typeface="Helvetica Neue LT Std 55 Roman" charset="0"/>
              <a:ea typeface="Helvetica Neue LT Std 55 Roman" charset="0"/>
              <a:cs typeface="Helvetica Neue LT Std 55 Roman" charset="0"/>
            </a:endParaRPr>
          </a:p>
          <a:p>
            <a:pPr marL="0" indent="0">
              <a:buNone/>
            </a:pPr>
            <a:endParaRPr lang="en-US" sz="2000" dirty="0">
              <a:latin typeface="Helvetica Neue LT Std 55 Roman" charset="0"/>
              <a:ea typeface="Helvetica Neue LT Std 55 Roman" charset="0"/>
              <a:cs typeface="Helvetica Neue LT Std 55 Roman"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809856"/>
            <a:ext cx="2590800" cy="4276166"/>
          </a:xfrm>
          <a:prstGeom prst="rect">
            <a:avLst/>
          </a:prstGeom>
        </p:spPr>
      </p:pic>
      <p:pic>
        <p:nvPicPr>
          <p:cNvPr id="8" name="Picture 9"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Membership Share</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4" name="Straight Connector 1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21872787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186" y="5715000"/>
            <a:ext cx="6589414" cy="830997"/>
          </a:xfrm>
          <a:prstGeom prst="rect">
            <a:avLst/>
          </a:prstGeom>
          <a:noFill/>
        </p:spPr>
        <p:txBody>
          <a:bodyPr wrap="square" rtlCol="0">
            <a:spAutoFit/>
          </a:bodyPr>
          <a:lstStyle/>
          <a:p>
            <a:r>
              <a:rPr lang="en-US" sz="2400" b="1" dirty="0" smtClean="0">
                <a:latin typeface="Helvetica Neue LT Std 55 Roman" charset="0"/>
                <a:ea typeface="Helvetica Neue LT Std 55 Roman" charset="0"/>
                <a:cs typeface="Helvetica Neue LT Std 55 Roman" charset="0"/>
              </a:rPr>
              <a:t>Member share</a:t>
            </a:r>
            <a:r>
              <a:rPr lang="en-US" sz="2400" dirty="0" smtClean="0">
                <a:latin typeface="Helvetica Neue LT Std 55 Roman" charset="0"/>
                <a:ea typeface="Helvetica Neue LT Std 55 Roman" charset="0"/>
                <a:cs typeface="Helvetica Neue LT Std 55 Roman" charset="0"/>
              </a:rPr>
              <a:t>: All members own only 1 share</a:t>
            </a:r>
          </a:p>
          <a:p>
            <a:endParaRPr lang="en-US" sz="2400" b="1" dirty="0" smtClean="0">
              <a:latin typeface="Helvetica Neue LT Std 55 Roman" charset="0"/>
              <a:ea typeface="Helvetica Neue LT Std 55 Roman" charset="0"/>
              <a:cs typeface="Helvetica Neue LT Std 55 Roman" charset="0"/>
            </a:endParaRPr>
          </a:p>
        </p:txBody>
      </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99" y="2133600"/>
            <a:ext cx="686464" cy="113302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311" y="3810000"/>
            <a:ext cx="1310640" cy="1621536"/>
          </a:xfrm>
          <a:prstGeom prst="rect">
            <a:avLst/>
          </a:prstGeom>
        </p:spPr>
      </p:pic>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088" y="2133600"/>
            <a:ext cx="686464" cy="1133022"/>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3810000"/>
            <a:ext cx="1310640" cy="1621536"/>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5752" y="2133600"/>
            <a:ext cx="686464" cy="1133022"/>
          </a:xfrm>
          <a:prstGeom prst="rect">
            <a:avLst/>
          </a:prstGeom>
        </p:spPr>
      </p:pic>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664" y="3810000"/>
            <a:ext cx="1310640" cy="1621536"/>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048" y="2133600"/>
            <a:ext cx="686464" cy="1133022"/>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9960" y="3810000"/>
            <a:ext cx="1310640" cy="1621536"/>
          </a:xfrm>
          <a:prstGeom prst="rect">
            <a:avLst/>
          </a:prstGeom>
        </p:spPr>
      </p:pic>
      <p:pic>
        <p:nvPicPr>
          <p:cNvPr id="70" name="Picture 9" descr="white_OFE"/>
          <p:cNvPicPr>
            <a:picLocks noChangeAspect="1" noChangeArrowheads="1"/>
          </p:cNvPicPr>
          <p:nvPr/>
        </p:nvPicPr>
        <p:blipFill>
          <a:blip r:embed="rId5" cstate="print"/>
          <a:srcRect/>
          <a:stretch>
            <a:fillRect/>
          </a:stretch>
        </p:blipFill>
        <p:spPr bwMode="auto">
          <a:xfrm>
            <a:off x="304800" y="279400"/>
            <a:ext cx="4495800" cy="558800"/>
          </a:xfrm>
          <a:prstGeom prst="rect">
            <a:avLst/>
          </a:prstGeom>
          <a:noFill/>
          <a:ln w="9525">
            <a:noFill/>
            <a:miter lim="800000"/>
            <a:headEnd/>
            <a:tailEnd/>
          </a:ln>
        </p:spPr>
      </p:pic>
      <p:sp>
        <p:nvSpPr>
          <p:cNvPr id="71" name="Rectangle 70"/>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Membership Share is in Your Capital Account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4"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75" name="Straight Connector 74"/>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3416" y="2133600"/>
            <a:ext cx="686464" cy="113302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328" y="3810000"/>
            <a:ext cx="1310640" cy="1621536"/>
          </a:xfrm>
          <a:prstGeom prst="rect">
            <a:avLst/>
          </a:prstGeom>
        </p:spPr>
      </p:pic>
    </p:spTree>
    <p:extLst>
      <p:ext uri="{BB962C8B-B14F-4D97-AF65-F5344CB8AC3E}">
        <p14:creationId xmlns:p14="http://schemas.microsoft.com/office/powerpoint/2010/main" val="10655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428803" y="1774396"/>
            <a:ext cx="7876997" cy="1578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400" b="1" smtClean="0">
                <a:solidFill>
                  <a:schemeClr val="tx1"/>
                </a:solidFill>
                <a:latin typeface="Helvetica Neue LT Std 55 Roman" charset="0"/>
                <a:ea typeface="Helvetica Neue LT Std 55 Roman" charset="0"/>
                <a:cs typeface="Helvetica Neue LT Std 55 Roman" charset="0"/>
              </a:rPr>
              <a:t>Now what?</a:t>
            </a:r>
            <a:endParaRPr lang="en-US" sz="2400" b="1" kern="0" dirty="0">
              <a:solidFill>
                <a:schemeClr val="tx1"/>
              </a:solidFill>
              <a:latin typeface="Helvetica Neue LT Std 55 Roman" charset="0"/>
              <a:ea typeface="Helvetica Neue LT Std 55 Roman" charset="0"/>
              <a:cs typeface="Helvetica Neue LT Std 55 Roman" charset="0"/>
            </a:endParaRPr>
          </a:p>
        </p:txBody>
      </p:sp>
      <p:sp>
        <p:nvSpPr>
          <p:cNvPr id="3" name="Content Placeholder 2"/>
          <p:cNvSpPr>
            <a:spLocks noGrp="1"/>
          </p:cNvSpPr>
          <p:nvPr>
            <p:ph sz="half" idx="4294967295"/>
          </p:nvPr>
        </p:nvSpPr>
        <p:spPr>
          <a:xfrm>
            <a:off x="424984" y="3048000"/>
            <a:ext cx="5213816" cy="1447800"/>
          </a:xfrm>
          <a:prstGeom prst="rect">
            <a:avLst/>
          </a:prstGeom>
        </p:spPr>
        <p:txBody>
          <a:bodyPr>
            <a:normAutofit/>
          </a:bodyPr>
          <a:lstStyle/>
          <a:p>
            <a:r>
              <a:rPr lang="en-US" sz="2000" dirty="0" smtClean="0">
                <a:latin typeface="Helvetica Neue LT Std 55 Roman" charset="0"/>
                <a:ea typeface="Helvetica Neue LT Std 55 Roman" charset="0"/>
                <a:cs typeface="Helvetica Neue LT Std 55 Roman" charset="0"/>
              </a:rPr>
              <a:t>Pay out cash to members?</a:t>
            </a:r>
          </a:p>
          <a:p>
            <a:endParaRPr lang="en-US" sz="2000" dirty="0" smtClean="0">
              <a:latin typeface="Helvetica Neue LT Std 55 Roman" charset="0"/>
              <a:ea typeface="Helvetica Neue LT Std 55 Roman" charset="0"/>
              <a:cs typeface="Helvetica Neue LT Std 55 Roman" charset="0"/>
            </a:endParaRPr>
          </a:p>
          <a:p>
            <a:r>
              <a:rPr lang="en-US" sz="2000" dirty="0">
                <a:latin typeface="Helvetica Neue LT Std 55 Roman" charset="0"/>
                <a:ea typeface="Helvetica Neue LT Std 55 Roman" charset="0"/>
                <a:cs typeface="Helvetica Neue LT Std 55 Roman" charset="0"/>
              </a:rPr>
              <a:t>Keep (retain) some of the profits to reinvest in the </a:t>
            </a:r>
            <a:r>
              <a:rPr lang="en-US" sz="2000" dirty="0" smtClean="0">
                <a:latin typeface="Helvetica Neue LT Std 55 Roman" charset="0"/>
                <a:ea typeface="Helvetica Neue LT Std 55 Roman" charset="0"/>
                <a:cs typeface="Helvetica Neue LT Std 55 Roman" charset="0"/>
              </a:rPr>
              <a:t>co-op?</a:t>
            </a:r>
            <a:endParaRPr lang="en-US" sz="2000" dirty="0">
              <a:latin typeface="Helvetica Neue LT Std 55 Roman" charset="0"/>
              <a:ea typeface="Helvetica Neue LT Std 55 Roman" charset="0"/>
              <a:cs typeface="Helvetica Neue LT Std 55 Roman" charset="0"/>
            </a:endParaRPr>
          </a:p>
        </p:txBody>
      </p:sp>
      <p:pic>
        <p:nvPicPr>
          <p:cNvPr id="5"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6" name="Rectangle 5"/>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Excellent News: Your coop made a profit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0" name="Straight Connector 9"/>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2434262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899610" y="2948400"/>
            <a:ext cx="1896975" cy="2400657"/>
          </a:xfrm>
          <a:prstGeom prst="rect">
            <a:avLst/>
          </a:prstGeom>
        </p:spPr>
        <p:txBody>
          <a:bodyPr wrap="square">
            <a:spAutoFit/>
          </a:bodyPr>
          <a:lstStyle/>
          <a:p>
            <a:r>
              <a:rPr lang="en-US" sz="15000" dirty="0">
                <a:solidFill>
                  <a:srgbClr val="D1DE49"/>
                </a:solidFill>
                <a:latin typeface="Helvetica Neue LT Std 55 Roman" charset="0"/>
                <a:ea typeface="Helvetica Neue LT Std 55 Roman" charset="0"/>
                <a:cs typeface="Helvetica Neue LT Std 55 Roman" charset="0"/>
              </a:rPr>
              <a:t>}</a:t>
            </a:r>
          </a:p>
        </p:txBody>
      </p:sp>
      <p:sp>
        <p:nvSpPr>
          <p:cNvPr id="109" name="TextBox 108"/>
          <p:cNvSpPr txBox="1"/>
          <p:nvPr/>
        </p:nvSpPr>
        <p:spPr>
          <a:xfrm>
            <a:off x="424984" y="5730408"/>
            <a:ext cx="3572028" cy="830997"/>
          </a:xfrm>
          <a:prstGeom prst="rect">
            <a:avLst/>
          </a:prstGeom>
          <a:noFill/>
        </p:spPr>
        <p:txBody>
          <a:bodyPr wrap="square" rtlCol="0">
            <a:spAutoFit/>
          </a:bodyPr>
          <a:lstStyle/>
          <a:p>
            <a:r>
              <a:rPr lang="en-US" sz="2400" b="1" dirty="0" smtClean="0">
                <a:latin typeface="Helvetica Neue LT Std 55 Roman" charset="0"/>
                <a:ea typeface="Helvetica Neue LT Std 55 Roman" charset="0"/>
                <a:cs typeface="Helvetica Neue LT Std 55 Roman" charset="0"/>
              </a:rPr>
              <a:t>Net Income:                  $43,800</a:t>
            </a:r>
            <a:endParaRPr lang="en-US" sz="2400" b="1" dirty="0">
              <a:latin typeface="Helvetica Neue LT Std 55 Roman" charset="0"/>
              <a:ea typeface="Helvetica Neue LT Std 55 Roman" charset="0"/>
              <a:cs typeface="Helvetica Neue LT Std 55 Roman" charset="0"/>
            </a:endParaRPr>
          </a:p>
        </p:txBody>
      </p:sp>
      <p:sp>
        <p:nvSpPr>
          <p:cNvPr id="121" name="TextBox 120"/>
          <p:cNvSpPr txBox="1"/>
          <p:nvPr/>
        </p:nvSpPr>
        <p:spPr>
          <a:xfrm>
            <a:off x="60861" y="7543800"/>
            <a:ext cx="9000733" cy="911542"/>
          </a:xfrm>
          <a:prstGeom prst="rect">
            <a:avLst/>
          </a:prstGeom>
        </p:spPr>
        <p:txBody>
          <a:bodyPr vert="horz" lIns="91440" tIns="45720" rIns="91440" bIns="45720" rtlCol="0" anchor="b">
            <a:noAutofit/>
          </a:bodyPr>
          <a:lstStyle>
            <a:defPPr>
              <a:defRPr lang="en-US"/>
            </a:defPPr>
            <a:lvl1pPr>
              <a:lnSpc>
                <a:spcPct val="85000"/>
              </a:lnSpc>
              <a:spcBef>
                <a:spcPct val="0"/>
              </a:spcBef>
              <a:buNone/>
              <a:defRPr sz="7300" b="1" spc="-50" baseline="0">
                <a:solidFill>
                  <a:schemeClr val="tx1">
                    <a:lumMod val="75000"/>
                    <a:lumOff val="25000"/>
                  </a:schemeClr>
                </a:solidFill>
                <a:effectLst>
                  <a:outerShdw blurRad="38100" dist="38100" dir="2700000" algn="tl">
                    <a:srgbClr val="000000">
                      <a:alpha val="43137"/>
                    </a:srgbClr>
                  </a:outerShdw>
                </a:effectLst>
                <a:latin typeface="Yu Gothic Light" panose="020B0300000000000000" pitchFamily="34" charset="-128"/>
                <a:ea typeface="Yu Gothic Light" panose="020B0300000000000000" pitchFamily="34" charset="-128"/>
                <a:cs typeface="+mj-cs"/>
              </a:defRPr>
            </a:lvl1pPr>
          </a:lstStyle>
          <a:p>
            <a:pPr algn="ctr"/>
            <a:endParaRPr lang="en-US" sz="4800" dirty="0"/>
          </a:p>
        </p:txBody>
      </p:sp>
      <p:sp>
        <p:nvSpPr>
          <p:cNvPr id="146" name="Rectangle 145"/>
          <p:cNvSpPr/>
          <p:nvPr/>
        </p:nvSpPr>
        <p:spPr>
          <a:xfrm>
            <a:off x="435163" y="4601284"/>
            <a:ext cx="1896975" cy="707886"/>
          </a:xfrm>
          <a:prstGeom prst="rect">
            <a:avLst/>
          </a:prstGeom>
        </p:spPr>
        <p:txBody>
          <a:bodyPr wrap="square">
            <a:spAutoFit/>
          </a:bodyPr>
          <a:lstStyle/>
          <a:p>
            <a:r>
              <a:rPr lang="en-US" sz="2000" b="1" dirty="0" smtClean="0">
                <a:latin typeface="Helvetica Neue LT Std 55 Roman" charset="0"/>
                <a:ea typeface="Helvetica Neue LT Std 55 Roman" charset="0"/>
                <a:cs typeface="Helvetica Neue LT Std 55 Roman" charset="0"/>
              </a:rPr>
              <a:t>Supplies:</a:t>
            </a:r>
          </a:p>
          <a:p>
            <a:r>
              <a:rPr lang="en-US" sz="2000" b="1" dirty="0" smtClean="0">
                <a:latin typeface="Helvetica Neue LT Std 55 Roman" charset="0"/>
                <a:ea typeface="Helvetica Neue LT Std 55 Roman" charset="0"/>
                <a:cs typeface="Helvetica Neue LT Std 55 Roman" charset="0"/>
              </a:rPr>
              <a:t>(10,000)</a:t>
            </a:r>
            <a:endParaRPr lang="en-US" sz="2000" b="1" dirty="0">
              <a:latin typeface="Helvetica Neue LT Std 55 Roman" charset="0"/>
              <a:ea typeface="Helvetica Neue LT Std 55 Roman" charset="0"/>
              <a:cs typeface="Helvetica Neue LT Std 55 Roman" charset="0"/>
            </a:endParaRPr>
          </a:p>
        </p:txBody>
      </p:sp>
      <p:sp>
        <p:nvSpPr>
          <p:cNvPr id="5" name="TextBox 4"/>
          <p:cNvSpPr txBox="1"/>
          <p:nvPr/>
        </p:nvSpPr>
        <p:spPr>
          <a:xfrm>
            <a:off x="5029200" y="1764799"/>
            <a:ext cx="3557257" cy="1015663"/>
          </a:xfrm>
          <a:prstGeom prst="rect">
            <a:avLst/>
          </a:prstGeom>
          <a:noFill/>
        </p:spPr>
        <p:txBody>
          <a:bodyPr wrap="square" rtlCol="0">
            <a:spAutoFit/>
          </a:bodyPr>
          <a:lstStyle/>
          <a:p>
            <a:r>
              <a:rPr lang="en-US" sz="2000" b="1" dirty="0" smtClean="0">
                <a:latin typeface="Helvetica Neue LT Std 55 Roman" charset="0"/>
                <a:ea typeface="Helvetica Neue LT Std 55 Roman" charset="0"/>
                <a:cs typeface="Helvetica Neue LT Std 55 Roman" charset="0"/>
              </a:rPr>
              <a:t>Revenue</a:t>
            </a:r>
            <a:r>
              <a:rPr lang="en-US" sz="2000" dirty="0" smtClean="0">
                <a:latin typeface="Helvetica Neue LT Std 55 Roman" charset="0"/>
                <a:ea typeface="Helvetica Neue LT Std 55 Roman" charset="0"/>
                <a:cs typeface="Helvetica Neue LT Std 55 Roman" charset="0"/>
              </a:rPr>
              <a:t> earned from customers buying your goods or services</a:t>
            </a:r>
            <a:endParaRPr lang="en-US" sz="2000" dirty="0">
              <a:latin typeface="Helvetica Neue LT Std 55 Roman" charset="0"/>
              <a:ea typeface="Helvetica Neue LT Std 55 Roman" charset="0"/>
              <a:cs typeface="Helvetica Neue LT Std 55 Roman" charset="0"/>
            </a:endParaRPr>
          </a:p>
        </p:txBody>
      </p:sp>
      <p:sp>
        <p:nvSpPr>
          <p:cNvPr id="6" name="TextBox 5"/>
          <p:cNvSpPr txBox="1"/>
          <p:nvPr/>
        </p:nvSpPr>
        <p:spPr>
          <a:xfrm>
            <a:off x="5029200" y="3597323"/>
            <a:ext cx="3429000" cy="1015663"/>
          </a:xfrm>
          <a:prstGeom prst="rect">
            <a:avLst/>
          </a:prstGeom>
          <a:noFill/>
        </p:spPr>
        <p:txBody>
          <a:bodyPr wrap="square" rtlCol="0">
            <a:spAutoFit/>
          </a:bodyPr>
          <a:lstStyle/>
          <a:p>
            <a:r>
              <a:rPr lang="en-US" sz="2000" b="1" dirty="0" smtClean="0">
                <a:latin typeface="Helvetica Neue LT Std 55 Roman" charset="0"/>
                <a:ea typeface="Helvetica Neue LT Std 55 Roman" charset="0"/>
                <a:cs typeface="Helvetica Neue LT Std 55 Roman" charset="0"/>
              </a:rPr>
              <a:t>Expenses/Costs</a:t>
            </a:r>
            <a:r>
              <a:rPr lang="en-US" sz="2000" dirty="0" smtClean="0">
                <a:latin typeface="Helvetica Neue LT Std 55 Roman" charset="0"/>
                <a:ea typeface="Helvetica Neue LT Std 55 Roman" charset="0"/>
                <a:cs typeface="Helvetica Neue LT Std 55 Roman" charset="0"/>
              </a:rPr>
              <a:t> that went into providing services or goods to customers</a:t>
            </a:r>
            <a:endParaRPr lang="en-US" sz="2000" dirty="0">
              <a:latin typeface="Helvetica Neue LT Std 55 Roman" charset="0"/>
              <a:ea typeface="Helvetica Neue LT Std 55 Roman" charset="0"/>
              <a:cs typeface="Helvetica Neue LT Std 55 Roman" charset="0"/>
            </a:endParaRPr>
          </a:p>
        </p:txBody>
      </p:sp>
      <p:sp>
        <p:nvSpPr>
          <p:cNvPr id="7" name="TextBox 6"/>
          <p:cNvSpPr txBox="1"/>
          <p:nvPr/>
        </p:nvSpPr>
        <p:spPr>
          <a:xfrm>
            <a:off x="5029200" y="5780931"/>
            <a:ext cx="3147060" cy="707886"/>
          </a:xfrm>
          <a:prstGeom prst="rect">
            <a:avLst/>
          </a:prstGeom>
          <a:noFill/>
        </p:spPr>
        <p:txBody>
          <a:bodyPr wrap="square" rtlCol="0">
            <a:spAutoFit/>
          </a:bodyPr>
          <a:lstStyle/>
          <a:p>
            <a:r>
              <a:rPr lang="en-US" sz="2000" b="1" dirty="0" smtClean="0">
                <a:latin typeface="Helvetica Neue LT Std 55 Roman" charset="0"/>
                <a:ea typeface="Helvetica Neue LT Std 55 Roman" charset="0"/>
                <a:cs typeface="Helvetica Neue LT Std 55 Roman" charset="0"/>
              </a:rPr>
              <a:t>Net Income </a:t>
            </a:r>
            <a:r>
              <a:rPr lang="en-US" sz="2000" dirty="0" smtClean="0">
                <a:latin typeface="Helvetica Neue LT Std 55 Roman" charset="0"/>
                <a:ea typeface="Helvetica Neue LT Std 55 Roman" charset="0"/>
                <a:cs typeface="Helvetica Neue LT Std 55 Roman" charset="0"/>
              </a:rPr>
              <a:t>=</a:t>
            </a:r>
          </a:p>
          <a:p>
            <a:r>
              <a:rPr lang="en-US" sz="2000" dirty="0" smtClean="0">
                <a:latin typeface="Helvetica Neue LT Std 55 Roman" charset="0"/>
                <a:ea typeface="Helvetica Neue LT Std 55 Roman" charset="0"/>
                <a:cs typeface="Helvetica Neue LT Std 55 Roman" charset="0"/>
              </a:rPr>
              <a:t>Revenue - Expenses</a:t>
            </a:r>
            <a:endParaRPr lang="en-US" sz="2000" dirty="0">
              <a:latin typeface="Helvetica Neue LT Std 55 Roman" charset="0"/>
              <a:ea typeface="Helvetica Neue LT Std 55 Roman" charset="0"/>
              <a:cs typeface="Helvetica Neue LT Std 55 Roman" charset="0"/>
            </a:endParaRPr>
          </a:p>
        </p:txBody>
      </p:sp>
      <p:pic>
        <p:nvPicPr>
          <p:cNvPr id="41"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42" name="Rectangle 41"/>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What is a Profit? In this Case, ”Net Income”</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4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46" name="Straight Connector 45"/>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48" name="TextBox 47"/>
          <p:cNvSpPr txBox="1"/>
          <p:nvPr/>
        </p:nvSpPr>
        <p:spPr>
          <a:xfrm>
            <a:off x="442558" y="1857133"/>
            <a:ext cx="3686883" cy="830997"/>
          </a:xfrm>
          <a:prstGeom prst="rect">
            <a:avLst/>
          </a:prstGeom>
          <a:noFill/>
        </p:spPr>
        <p:txBody>
          <a:bodyPr wrap="square" rtlCol="0">
            <a:spAutoFit/>
          </a:bodyPr>
          <a:lstStyle/>
          <a:p>
            <a:r>
              <a:rPr lang="en-US" sz="2400" b="1" dirty="0" smtClean="0">
                <a:latin typeface="Helvetica Neue LT Std 55 Roman" charset="0"/>
                <a:ea typeface="Helvetica Neue LT Std 55 Roman" charset="0"/>
                <a:cs typeface="Helvetica Neue LT Std 55 Roman" charset="0"/>
              </a:rPr>
              <a:t>Customers:                   $75,000</a:t>
            </a:r>
            <a:endParaRPr lang="en-US" sz="2400" b="1" dirty="0">
              <a:latin typeface="Helvetica Neue LT Std 55 Roman" charset="0"/>
              <a:ea typeface="Helvetica Neue LT Std 55 Roman" charset="0"/>
              <a:cs typeface="Helvetica Neue LT Std 55 Roman" charset="0"/>
            </a:endParaRPr>
          </a:p>
        </p:txBody>
      </p:sp>
      <p:sp>
        <p:nvSpPr>
          <p:cNvPr id="49" name="Rectangle 48"/>
          <p:cNvSpPr/>
          <p:nvPr/>
        </p:nvSpPr>
        <p:spPr>
          <a:xfrm>
            <a:off x="446897" y="3814392"/>
            <a:ext cx="1896975" cy="707886"/>
          </a:xfrm>
          <a:prstGeom prst="rect">
            <a:avLst/>
          </a:prstGeom>
        </p:spPr>
        <p:txBody>
          <a:bodyPr wrap="square">
            <a:spAutoFit/>
          </a:bodyPr>
          <a:lstStyle/>
          <a:p>
            <a:r>
              <a:rPr lang="en-US" sz="2000" b="1" dirty="0" smtClean="0">
                <a:latin typeface="Helvetica Neue LT Std 55 Roman" charset="0"/>
                <a:ea typeface="Helvetica Neue LT Std 55 Roman" charset="0"/>
                <a:cs typeface="Helvetica Neue LT Std 55 Roman" charset="0"/>
              </a:rPr>
              <a:t>Wages:</a:t>
            </a:r>
          </a:p>
          <a:p>
            <a:r>
              <a:rPr lang="en-US" sz="2000" b="1" dirty="0" smtClean="0">
                <a:latin typeface="Helvetica Neue LT Std 55 Roman" charset="0"/>
                <a:ea typeface="Helvetica Neue LT Std 55 Roman" charset="0"/>
                <a:cs typeface="Helvetica Neue LT Std 55 Roman" charset="0"/>
              </a:rPr>
              <a:t>(20,000)</a:t>
            </a:r>
            <a:endParaRPr lang="en-US" sz="2000" b="1" dirty="0">
              <a:latin typeface="Helvetica Neue LT Std 55 Roman" charset="0"/>
              <a:ea typeface="Helvetica Neue LT Std 55 Roman" charset="0"/>
              <a:cs typeface="Helvetica Neue LT Std 55 Roman" charset="0"/>
            </a:endParaRPr>
          </a:p>
        </p:txBody>
      </p:sp>
      <p:sp>
        <p:nvSpPr>
          <p:cNvPr id="50" name="Rectangle 49"/>
          <p:cNvSpPr/>
          <p:nvPr/>
        </p:nvSpPr>
        <p:spPr>
          <a:xfrm>
            <a:off x="424230" y="3005725"/>
            <a:ext cx="1896975" cy="707886"/>
          </a:xfrm>
          <a:prstGeom prst="rect">
            <a:avLst/>
          </a:prstGeom>
        </p:spPr>
        <p:txBody>
          <a:bodyPr wrap="square">
            <a:spAutoFit/>
          </a:bodyPr>
          <a:lstStyle/>
          <a:p>
            <a:r>
              <a:rPr lang="en-US" sz="2000" b="1" dirty="0" smtClean="0">
                <a:latin typeface="Helvetica Neue LT Std 55 Roman" charset="0"/>
                <a:ea typeface="Helvetica Neue LT Std 55 Roman" charset="0"/>
                <a:cs typeface="Helvetica Neue LT Std 55 Roman" charset="0"/>
              </a:rPr>
              <a:t>Rent:</a:t>
            </a:r>
          </a:p>
          <a:p>
            <a:r>
              <a:rPr lang="en-US" sz="2000" b="1" dirty="0" smtClean="0">
                <a:latin typeface="Helvetica Neue LT Std 55 Roman" charset="0"/>
                <a:ea typeface="Helvetica Neue LT Std 55 Roman" charset="0"/>
                <a:cs typeface="Helvetica Neue LT Std 55 Roman" charset="0"/>
              </a:rPr>
              <a:t>(1,000)</a:t>
            </a:r>
            <a:endParaRPr lang="en-US" sz="2000" b="1" dirty="0">
              <a:latin typeface="Helvetica Neue LT Std 55 Roman" charset="0"/>
              <a:ea typeface="Helvetica Neue LT Std 55 Roman" charset="0"/>
              <a:cs typeface="Helvetica Neue LT Std 55 Roman" charset="0"/>
            </a:endParaRPr>
          </a:p>
        </p:txBody>
      </p:sp>
      <p:sp>
        <p:nvSpPr>
          <p:cNvPr id="51" name="Rectangle 50"/>
          <p:cNvSpPr/>
          <p:nvPr/>
        </p:nvSpPr>
        <p:spPr>
          <a:xfrm>
            <a:off x="534969" y="5516873"/>
            <a:ext cx="2055831" cy="45719"/>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84B23"/>
                </a:solidFill>
              </a:rPr>
              <a:t> </a:t>
            </a:r>
            <a:endParaRPr lang="en-US" dirty="0">
              <a:solidFill>
                <a:srgbClr val="284B23"/>
              </a:solidFill>
            </a:endParaRPr>
          </a:p>
        </p:txBody>
      </p:sp>
      <p:sp>
        <p:nvSpPr>
          <p:cNvPr id="53" name="Rectangle 52"/>
          <p:cNvSpPr/>
          <p:nvPr/>
        </p:nvSpPr>
        <p:spPr>
          <a:xfrm>
            <a:off x="2768670" y="2238624"/>
            <a:ext cx="2055831"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84B23"/>
                </a:solidFill>
              </a:rPr>
              <a:t> </a:t>
            </a:r>
            <a:endParaRPr lang="en-US" dirty="0">
              <a:solidFill>
                <a:srgbClr val="284B23"/>
              </a:solidFill>
            </a:endParaRPr>
          </a:p>
        </p:txBody>
      </p:sp>
      <p:sp>
        <p:nvSpPr>
          <p:cNvPr id="54" name="Rectangle 53"/>
          <p:cNvSpPr/>
          <p:nvPr/>
        </p:nvSpPr>
        <p:spPr>
          <a:xfrm>
            <a:off x="2768670" y="4097696"/>
            <a:ext cx="2055831"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84B23"/>
                </a:solidFill>
              </a:rPr>
              <a:t> </a:t>
            </a:r>
            <a:endParaRPr lang="en-US" dirty="0">
              <a:solidFill>
                <a:srgbClr val="284B23"/>
              </a:solidFill>
            </a:endParaRPr>
          </a:p>
        </p:txBody>
      </p:sp>
      <p:sp>
        <p:nvSpPr>
          <p:cNvPr id="55" name="Rectangle 54"/>
          <p:cNvSpPr/>
          <p:nvPr/>
        </p:nvSpPr>
        <p:spPr>
          <a:xfrm>
            <a:off x="2768670" y="6096000"/>
            <a:ext cx="2055831"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84B23"/>
                </a:solidFill>
              </a:rPr>
              <a:t> </a:t>
            </a:r>
            <a:endParaRPr lang="en-US" dirty="0">
              <a:solidFill>
                <a:srgbClr val="284B23"/>
              </a:solidFill>
            </a:endParaRPr>
          </a:p>
        </p:txBody>
      </p:sp>
    </p:spTree>
    <p:extLst>
      <p:ext uri="{BB962C8B-B14F-4D97-AF65-F5344CB8AC3E}">
        <p14:creationId xmlns:p14="http://schemas.microsoft.com/office/powerpoint/2010/main" val="7254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09" grpId="0"/>
      <p:bldP spid="146"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51691" y="3012055"/>
            <a:ext cx="1835804" cy="2236353"/>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01537" y="3696078"/>
            <a:ext cx="2486578" cy="400110"/>
          </a:xfrm>
          <a:prstGeom prst="rect">
            <a:avLst/>
          </a:prstGeom>
          <a:noFill/>
        </p:spPr>
        <p:txBody>
          <a:bodyPr wrap="none" rtlCol="0">
            <a:spAutoFit/>
          </a:bodyPr>
          <a:lstStyle/>
          <a:p>
            <a:r>
              <a:rPr lang="en-US" sz="2000" b="1" dirty="0" smtClean="0">
                <a:latin typeface="Helvetica Neue LT Std 55 Roman" charset="0"/>
                <a:ea typeface="Helvetica Neue LT Std 55 Roman" charset="0"/>
                <a:cs typeface="Helvetica Neue LT Std 55 Roman" charset="0"/>
              </a:rPr>
              <a:t>APPLE CEO/Board</a:t>
            </a:r>
            <a:endParaRPr lang="en-US" sz="2000" b="1" dirty="0">
              <a:latin typeface="Helvetica Neue LT Std 55 Roman" charset="0"/>
              <a:ea typeface="Helvetica Neue LT Std 55 Roman" charset="0"/>
              <a:cs typeface="Helvetica Neue LT Std 55 Roman" charset="0"/>
            </a:endParaRPr>
          </a:p>
        </p:txBody>
      </p:sp>
      <p:sp>
        <p:nvSpPr>
          <p:cNvPr id="9" name="TextBox 8"/>
          <p:cNvSpPr txBox="1"/>
          <p:nvPr/>
        </p:nvSpPr>
        <p:spPr>
          <a:xfrm>
            <a:off x="7102569" y="3145474"/>
            <a:ext cx="1608726" cy="1938992"/>
          </a:xfrm>
          <a:prstGeom prst="rect">
            <a:avLst/>
          </a:prstGeom>
          <a:noFill/>
        </p:spPr>
        <p:txBody>
          <a:bodyPr wrap="square" rtlCol="0">
            <a:spAutoFit/>
          </a:bodyPr>
          <a:lstStyle/>
          <a:p>
            <a:r>
              <a:rPr lang="en-US" sz="2000" b="1" dirty="0" smtClean="0">
                <a:solidFill>
                  <a:srgbClr val="284B23"/>
                </a:solidFill>
                <a:latin typeface="Helvetica Neue LT Std 55 Roman" charset="0"/>
                <a:ea typeface="Helvetica Neue LT Std 55 Roman" charset="0"/>
                <a:cs typeface="Helvetica Neue LT Std 55 Roman" charset="0"/>
              </a:rPr>
              <a:t>APPLE Employees: </a:t>
            </a:r>
            <a:r>
              <a:rPr lang="en-US" sz="2000" dirty="0" smtClean="0">
                <a:solidFill>
                  <a:srgbClr val="284B23"/>
                </a:solidFill>
                <a:latin typeface="Helvetica Neue LT Std 55 Roman" charset="0"/>
                <a:ea typeface="Helvetica Neue LT Std 55 Roman" charset="0"/>
                <a:cs typeface="Helvetica Neue LT Std 55 Roman" charset="0"/>
              </a:rPr>
              <a:t>Receive no shares of profits, only their wages</a:t>
            </a:r>
            <a:endParaRPr lang="en-US" sz="2000" dirty="0">
              <a:solidFill>
                <a:srgbClr val="284B23"/>
              </a:solidFill>
              <a:latin typeface="Helvetica Neue LT Std 55 Roman" charset="0"/>
              <a:ea typeface="Helvetica Neue LT Std 55 Roman" charset="0"/>
              <a:cs typeface="Helvetica Neue LT Std 55 Roman" charset="0"/>
            </a:endParaRPr>
          </a:p>
        </p:txBody>
      </p:sp>
      <p:sp>
        <p:nvSpPr>
          <p:cNvPr id="12" name="TextBox 11"/>
          <p:cNvSpPr txBox="1"/>
          <p:nvPr/>
        </p:nvSpPr>
        <p:spPr>
          <a:xfrm>
            <a:off x="4027212" y="4407351"/>
            <a:ext cx="2723823" cy="707886"/>
          </a:xfrm>
          <a:prstGeom prst="rect">
            <a:avLst/>
          </a:prstGeom>
          <a:noFill/>
        </p:spPr>
        <p:txBody>
          <a:bodyPr wrap="none" rtlCol="0">
            <a:spAutoFit/>
          </a:bodyPr>
          <a:lstStyle/>
          <a:p>
            <a:r>
              <a:rPr lang="en-US" sz="2000" b="1" dirty="0" smtClean="0">
                <a:latin typeface="Helvetica Neue LT Std 55 Roman" charset="0"/>
                <a:ea typeface="Helvetica Neue LT Std 55 Roman" charset="0"/>
                <a:cs typeface="Helvetica Neue LT Std 55 Roman" charset="0"/>
              </a:rPr>
              <a:t>APPLE Shareholders</a:t>
            </a:r>
          </a:p>
          <a:p>
            <a:r>
              <a:rPr lang="en-US" sz="2000" b="1" dirty="0" smtClean="0">
                <a:latin typeface="Helvetica Neue LT Std 55 Roman" charset="0"/>
                <a:ea typeface="Helvetica Neue LT Std 55 Roman" charset="0"/>
                <a:cs typeface="Helvetica Neue LT Std 55 Roman" charset="0"/>
              </a:rPr>
              <a:t>(own APPLE stock)</a:t>
            </a:r>
            <a:endParaRPr lang="en-US" sz="2000" b="1" dirty="0">
              <a:latin typeface="Helvetica Neue LT Std 55 Roman" charset="0"/>
              <a:ea typeface="Helvetica Neue LT Std 55 Roman" charset="0"/>
              <a:cs typeface="Helvetica Neue LT Std 55 Roman" charset="0"/>
            </a:endParaRPr>
          </a:p>
        </p:txBody>
      </p:sp>
      <p:sp>
        <p:nvSpPr>
          <p:cNvPr id="13" name="TextBox 12"/>
          <p:cNvSpPr txBox="1"/>
          <p:nvPr/>
        </p:nvSpPr>
        <p:spPr>
          <a:xfrm>
            <a:off x="4060255" y="2102691"/>
            <a:ext cx="2425664" cy="400110"/>
          </a:xfrm>
          <a:prstGeom prst="rect">
            <a:avLst/>
          </a:prstGeom>
          <a:noFill/>
        </p:spPr>
        <p:txBody>
          <a:bodyPr wrap="none" rtlCol="0">
            <a:spAutoFit/>
          </a:bodyPr>
          <a:lstStyle/>
          <a:p>
            <a:r>
              <a:rPr lang="en-US" sz="2000" b="1" dirty="0" smtClean="0">
                <a:latin typeface="Helvetica Neue LT Std 55 Roman" charset="0"/>
                <a:ea typeface="Helvetica Neue LT Std 55 Roman" charset="0"/>
                <a:cs typeface="Helvetica Neue LT Std 55 Roman" charset="0"/>
              </a:rPr>
              <a:t>APPLE COMPANY</a:t>
            </a:r>
            <a:endParaRPr lang="en-US" sz="2000" b="1" dirty="0">
              <a:latin typeface="Helvetica Neue LT Std 55 Roman" charset="0"/>
              <a:ea typeface="Helvetica Neue LT Std 55 Roman" charset="0"/>
              <a:cs typeface="Helvetica Neue LT Std 55 Roman" charset="0"/>
            </a:endParaRPr>
          </a:p>
        </p:txBody>
      </p:sp>
      <p:sp>
        <p:nvSpPr>
          <p:cNvPr id="14" name="TextBox 13"/>
          <p:cNvSpPr txBox="1"/>
          <p:nvPr/>
        </p:nvSpPr>
        <p:spPr>
          <a:xfrm>
            <a:off x="501537" y="2565779"/>
            <a:ext cx="1577676" cy="400110"/>
          </a:xfrm>
          <a:prstGeom prst="rect">
            <a:avLst/>
          </a:prstGeom>
          <a:noFill/>
        </p:spPr>
        <p:txBody>
          <a:bodyPr wrap="none" rtlCol="0">
            <a:spAutoFit/>
          </a:bodyPr>
          <a:lstStyle/>
          <a:p>
            <a:r>
              <a:rPr lang="en-US" sz="2000" b="1" dirty="0" smtClean="0">
                <a:latin typeface="Helvetica Neue LT Std 55 Roman" charset="0"/>
                <a:ea typeface="Helvetica Neue LT Std 55 Roman" charset="0"/>
                <a:cs typeface="Helvetica Neue LT Std 55 Roman" charset="0"/>
              </a:rPr>
              <a:t>Profit=$300</a:t>
            </a:r>
            <a:endParaRPr lang="en-US" sz="2000" b="1" dirty="0">
              <a:latin typeface="Helvetica Neue LT Std 55 Roman" charset="0"/>
              <a:ea typeface="Helvetica Neue LT Std 55 Roman" charset="0"/>
              <a:cs typeface="Helvetica Neue LT Std 55 Roman" charset="0"/>
            </a:endParaRPr>
          </a:p>
        </p:txBody>
      </p:sp>
      <p:cxnSp>
        <p:nvCxnSpPr>
          <p:cNvPr id="16" name="Straight Arrow Connector 15"/>
          <p:cNvCxnSpPr/>
          <p:nvPr/>
        </p:nvCxnSpPr>
        <p:spPr>
          <a:xfrm flipH="1">
            <a:off x="762000" y="3048000"/>
            <a:ext cx="2" cy="552381"/>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080123" y="2411890"/>
            <a:ext cx="2317206" cy="1200329"/>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Retain $200 in company (can be used for equipment, buildings, etc.) </a:t>
            </a:r>
            <a:endParaRPr lang="en-US" dirty="0">
              <a:latin typeface="Helvetica Neue LT Std 55 Roman" charset="0"/>
              <a:ea typeface="Helvetica Neue LT Std 55 Roman" charset="0"/>
              <a:cs typeface="Helvetica Neue LT Std 55 Roman" charset="0"/>
            </a:endParaRPr>
          </a:p>
        </p:txBody>
      </p:sp>
      <p:sp>
        <p:nvSpPr>
          <p:cNvPr id="27" name="TextBox 26"/>
          <p:cNvSpPr txBox="1"/>
          <p:nvPr/>
        </p:nvSpPr>
        <p:spPr>
          <a:xfrm>
            <a:off x="4065293" y="5038676"/>
            <a:ext cx="2817384" cy="1477328"/>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Pay out $100 to shareholders in dividends</a:t>
            </a:r>
          </a:p>
          <a:p>
            <a:r>
              <a:rPr lang="en-US" dirty="0" smtClean="0">
                <a:latin typeface="Helvetica Neue LT Std 55 Roman" charset="0"/>
                <a:ea typeface="Helvetica Neue LT Std 55 Roman" charset="0"/>
                <a:cs typeface="Helvetica Neue LT Std 55 Roman" charset="0"/>
              </a:rPr>
              <a:t>If 4 shareholders total, each owning 1 share, each receives $25</a:t>
            </a:r>
            <a:endParaRPr lang="en-US" dirty="0">
              <a:latin typeface="Helvetica Neue LT Std 55 Roman" charset="0"/>
              <a:ea typeface="Helvetica Neue LT Std 55 Roman" charset="0"/>
              <a:cs typeface="Helvetica Neue LT Std 55 Roman" charset="0"/>
            </a:endParaRPr>
          </a:p>
        </p:txBody>
      </p:sp>
      <p:cxnSp>
        <p:nvCxnSpPr>
          <p:cNvPr id="31" name="Straight Arrow Connector 30"/>
          <p:cNvCxnSpPr>
            <a:stCxn id="8" idx="3"/>
          </p:cNvCxnSpPr>
          <p:nvPr/>
        </p:nvCxnSpPr>
        <p:spPr>
          <a:xfrm flipV="1">
            <a:off x="2988115" y="2472024"/>
            <a:ext cx="1041881" cy="1424109"/>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8" idx="3"/>
          </p:cNvCxnSpPr>
          <p:nvPr/>
        </p:nvCxnSpPr>
        <p:spPr>
          <a:xfrm>
            <a:off x="2988115" y="3896133"/>
            <a:ext cx="1017451" cy="738662"/>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pic>
        <p:nvPicPr>
          <p:cNvPr id="24"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25" name="Rectangle 2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dirty="0" smtClean="0">
                <a:solidFill>
                  <a:srgbClr val="284B23"/>
                </a:solidFill>
                <a:latin typeface="Helvetica Neue LT Std 75" charset="0"/>
                <a:ea typeface="Helvetica Neue LT Std 75" charset="0"/>
                <a:cs typeface="Helvetica Neue LT Std 75" charset="0"/>
              </a:rPr>
              <a:t>What Happens in a </a:t>
            </a:r>
            <a:r>
              <a:rPr lang="en-US" sz="2000" b="1" kern="0" smtClean="0">
                <a:solidFill>
                  <a:srgbClr val="284B23"/>
                </a:solidFill>
                <a:latin typeface="Helvetica Neue LT Std 75" charset="0"/>
                <a:ea typeface="Helvetica Neue LT Std 75" charset="0"/>
                <a:cs typeface="Helvetica Neue LT Std 75" charset="0"/>
              </a:rPr>
              <a:t>Traditional company </a:t>
            </a:r>
            <a:r>
              <a:rPr lang="en-US" sz="2000" b="1" kern="0" dirty="0" smtClean="0">
                <a:solidFill>
                  <a:srgbClr val="284B23"/>
                </a:solidFill>
                <a:latin typeface="Helvetica Neue LT Std 75" charset="0"/>
                <a:ea typeface="Helvetica Neue LT Std 75" charset="0"/>
                <a:cs typeface="Helvetica Neue LT Std 75" charset="0"/>
              </a:rPr>
              <a:t>when there is a profit?</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3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32" name="Straight Connector 3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285071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p:bldP spid="13"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037844" y="5666356"/>
            <a:ext cx="2698235" cy="966723"/>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9" name="Rectangle 1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dirty="0" smtClean="0">
                <a:solidFill>
                  <a:srgbClr val="284B23"/>
                </a:solidFill>
                <a:latin typeface="Helvetica Neue LT Std 75" charset="0"/>
                <a:ea typeface="Helvetica Neue LT Std 75" charset="0"/>
                <a:cs typeface="Helvetica Neue LT Std 75" charset="0"/>
              </a:rPr>
              <a:t>What Happens in a Co-op hen there is a profit?</a:t>
            </a:r>
            <a:endParaRPr lang="en-US" sz="2000" b="1" kern="0" dirty="0">
              <a:solidFill>
                <a:srgbClr val="284B23"/>
              </a:solidFill>
              <a:latin typeface="Helvetica Neue LT Std 75" charset="0"/>
              <a:ea typeface="Helvetica Neue LT Std 75" charset="0"/>
              <a:cs typeface="Helvetica Neue LT Std 75" charset="0"/>
            </a:endParaRPr>
          </a:p>
        </p:txBody>
      </p:sp>
      <p:sp>
        <p:nvSpPr>
          <p:cNvPr id="2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23" name="Straight Connector 2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25" name="Rectangle 24"/>
          <p:cNvSpPr/>
          <p:nvPr/>
        </p:nvSpPr>
        <p:spPr>
          <a:xfrm>
            <a:off x="6951691" y="2644500"/>
            <a:ext cx="1835804" cy="2779145"/>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378416" y="3790141"/>
            <a:ext cx="1763624" cy="400110"/>
          </a:xfrm>
          <a:prstGeom prst="rect">
            <a:avLst/>
          </a:prstGeom>
          <a:noFill/>
        </p:spPr>
        <p:txBody>
          <a:bodyPr wrap="none" rtlCol="0">
            <a:spAutoFit/>
          </a:bodyPr>
          <a:lstStyle/>
          <a:p>
            <a:r>
              <a:rPr lang="en-US" sz="2000" b="1" dirty="0" smtClean="0">
                <a:latin typeface="Helvetica Neue LT Std 55 Roman" charset="0"/>
                <a:ea typeface="Helvetica Neue LT Std 55 Roman" charset="0"/>
                <a:cs typeface="Helvetica Neue LT Std 55 Roman" charset="0"/>
              </a:rPr>
              <a:t>Co-op Board</a:t>
            </a:r>
            <a:endParaRPr lang="en-US" sz="2000" b="1" dirty="0">
              <a:latin typeface="Helvetica Neue LT Std 55 Roman" charset="0"/>
              <a:ea typeface="Helvetica Neue LT Std 55 Roman" charset="0"/>
              <a:cs typeface="Helvetica Neue LT Std 55 Roman" charset="0"/>
            </a:endParaRPr>
          </a:p>
        </p:txBody>
      </p:sp>
      <p:sp>
        <p:nvSpPr>
          <p:cNvPr id="29" name="TextBox 28"/>
          <p:cNvSpPr txBox="1"/>
          <p:nvPr/>
        </p:nvSpPr>
        <p:spPr>
          <a:xfrm>
            <a:off x="7102569" y="2777919"/>
            <a:ext cx="1608726" cy="2554545"/>
          </a:xfrm>
          <a:prstGeom prst="rect">
            <a:avLst/>
          </a:prstGeom>
          <a:noFill/>
        </p:spPr>
        <p:txBody>
          <a:bodyPr wrap="square" rtlCol="0">
            <a:spAutoFit/>
          </a:bodyPr>
          <a:lstStyle/>
          <a:p>
            <a:r>
              <a:rPr lang="en-US" sz="2000" b="1" dirty="0" smtClean="0">
                <a:solidFill>
                  <a:srgbClr val="284B23"/>
                </a:solidFill>
                <a:latin typeface="Helvetica Neue LT Std 55 Roman" charset="0"/>
                <a:ea typeface="Helvetica Neue LT Std 55 Roman" charset="0"/>
                <a:cs typeface="Helvetica Neue LT Std 55 Roman" charset="0"/>
              </a:rPr>
              <a:t>Employees </a:t>
            </a:r>
            <a:r>
              <a:rPr lang="en-US" sz="2000" dirty="0" smtClean="0">
                <a:solidFill>
                  <a:srgbClr val="284B23"/>
                </a:solidFill>
                <a:latin typeface="Helvetica Neue LT Std 55 Roman" charset="0"/>
                <a:ea typeface="Helvetica Neue LT Std 55 Roman" charset="0"/>
                <a:cs typeface="Helvetica Neue LT Std 55 Roman" charset="0"/>
              </a:rPr>
              <a:t>who are not co-op members do </a:t>
            </a:r>
            <a:r>
              <a:rPr lang="en-US" sz="2000" b="1" dirty="0" smtClean="0">
                <a:solidFill>
                  <a:srgbClr val="284B23"/>
                </a:solidFill>
                <a:latin typeface="Helvetica Neue LT Std 55 Roman" charset="0"/>
                <a:ea typeface="Helvetica Neue LT Std 55 Roman" charset="0"/>
                <a:cs typeface="Helvetica Neue LT Std 55 Roman" charset="0"/>
              </a:rPr>
              <a:t>not</a:t>
            </a:r>
            <a:r>
              <a:rPr lang="en-US" sz="2000" dirty="0" smtClean="0">
                <a:solidFill>
                  <a:srgbClr val="284B23"/>
                </a:solidFill>
                <a:latin typeface="Helvetica Neue LT Std 55 Roman" charset="0"/>
                <a:ea typeface="Helvetica Neue LT Std 55 Roman" charset="0"/>
                <a:cs typeface="Helvetica Neue LT Std 55 Roman" charset="0"/>
              </a:rPr>
              <a:t> receive share of profits</a:t>
            </a:r>
            <a:endParaRPr lang="en-US" sz="2000" dirty="0">
              <a:solidFill>
                <a:srgbClr val="284B23"/>
              </a:solidFill>
              <a:latin typeface="Helvetica Neue LT Std 55 Roman" charset="0"/>
              <a:ea typeface="Helvetica Neue LT Std 55 Roman" charset="0"/>
              <a:cs typeface="Helvetica Neue LT Std 55 Roman" charset="0"/>
            </a:endParaRPr>
          </a:p>
        </p:txBody>
      </p:sp>
      <p:sp>
        <p:nvSpPr>
          <p:cNvPr id="30" name="TextBox 29"/>
          <p:cNvSpPr txBox="1"/>
          <p:nvPr/>
        </p:nvSpPr>
        <p:spPr>
          <a:xfrm>
            <a:off x="4027212" y="4407351"/>
            <a:ext cx="2165978" cy="707886"/>
          </a:xfrm>
          <a:prstGeom prst="rect">
            <a:avLst/>
          </a:prstGeom>
          <a:noFill/>
        </p:spPr>
        <p:txBody>
          <a:bodyPr wrap="none" rtlCol="0">
            <a:spAutoFit/>
          </a:bodyPr>
          <a:lstStyle/>
          <a:p>
            <a:r>
              <a:rPr lang="en-US" sz="2000" b="1" smtClean="0">
                <a:latin typeface="Helvetica Neue LT Std 55 Roman" charset="0"/>
                <a:ea typeface="Helvetica Neue LT Std 55 Roman" charset="0"/>
                <a:cs typeface="Helvetica Neue LT Std 55 Roman" charset="0"/>
              </a:rPr>
              <a:t>Coop Members/</a:t>
            </a:r>
          </a:p>
          <a:p>
            <a:r>
              <a:rPr lang="en-US" sz="2000" b="1" dirty="0" smtClean="0">
                <a:latin typeface="Helvetica Neue LT Std 55 Roman" charset="0"/>
                <a:ea typeface="Helvetica Neue LT Std 55 Roman" charset="0"/>
                <a:cs typeface="Helvetica Neue LT Std 55 Roman" charset="0"/>
              </a:rPr>
              <a:t>Shareholders</a:t>
            </a:r>
            <a:endParaRPr lang="en-US" sz="2000" b="1" dirty="0">
              <a:latin typeface="Helvetica Neue LT Std 55 Roman" charset="0"/>
              <a:ea typeface="Helvetica Neue LT Std 55 Roman" charset="0"/>
              <a:cs typeface="Helvetica Neue LT Std 55 Roman" charset="0"/>
            </a:endParaRPr>
          </a:p>
        </p:txBody>
      </p:sp>
      <p:sp>
        <p:nvSpPr>
          <p:cNvPr id="31" name="TextBox 30"/>
          <p:cNvSpPr txBox="1"/>
          <p:nvPr/>
        </p:nvSpPr>
        <p:spPr>
          <a:xfrm>
            <a:off x="4060255" y="2102691"/>
            <a:ext cx="2029723" cy="400110"/>
          </a:xfrm>
          <a:prstGeom prst="rect">
            <a:avLst/>
          </a:prstGeom>
          <a:noFill/>
        </p:spPr>
        <p:txBody>
          <a:bodyPr wrap="none" rtlCol="0">
            <a:spAutoFit/>
          </a:bodyPr>
          <a:lstStyle/>
          <a:p>
            <a:r>
              <a:rPr lang="en-US" sz="2000" b="1" dirty="0" smtClean="0">
                <a:latin typeface="Helvetica Neue LT Std 55 Roman" charset="0"/>
                <a:ea typeface="Helvetica Neue LT Std 55 Roman" charset="0"/>
                <a:cs typeface="Helvetica Neue LT Std 55 Roman" charset="0"/>
              </a:rPr>
              <a:t>Coop Business</a:t>
            </a:r>
            <a:endParaRPr lang="en-US" sz="2000" b="1" dirty="0">
              <a:latin typeface="Helvetica Neue LT Std 55 Roman" charset="0"/>
              <a:ea typeface="Helvetica Neue LT Std 55 Roman" charset="0"/>
              <a:cs typeface="Helvetica Neue LT Std 55 Roman" charset="0"/>
            </a:endParaRPr>
          </a:p>
        </p:txBody>
      </p:sp>
      <p:sp>
        <p:nvSpPr>
          <p:cNvPr id="32" name="TextBox 31"/>
          <p:cNvSpPr txBox="1"/>
          <p:nvPr/>
        </p:nvSpPr>
        <p:spPr>
          <a:xfrm>
            <a:off x="422668" y="3792015"/>
            <a:ext cx="1577676" cy="400110"/>
          </a:xfrm>
          <a:prstGeom prst="rect">
            <a:avLst/>
          </a:prstGeom>
          <a:noFill/>
        </p:spPr>
        <p:txBody>
          <a:bodyPr wrap="none" rtlCol="0">
            <a:spAutoFit/>
          </a:bodyPr>
          <a:lstStyle/>
          <a:p>
            <a:r>
              <a:rPr lang="en-US" sz="2000" b="1" dirty="0" smtClean="0">
                <a:latin typeface="Helvetica Neue LT Std 55 Roman" charset="0"/>
                <a:ea typeface="Helvetica Neue LT Std 55 Roman" charset="0"/>
                <a:cs typeface="Helvetica Neue LT Std 55 Roman" charset="0"/>
              </a:rPr>
              <a:t>Profit=$300</a:t>
            </a:r>
            <a:endParaRPr lang="en-US" sz="2000" b="1" dirty="0">
              <a:latin typeface="Helvetica Neue LT Std 55 Roman" charset="0"/>
              <a:ea typeface="Helvetica Neue LT Std 55 Roman" charset="0"/>
              <a:cs typeface="Helvetica Neue LT Std 55 Roman" charset="0"/>
            </a:endParaRPr>
          </a:p>
        </p:txBody>
      </p:sp>
      <p:sp>
        <p:nvSpPr>
          <p:cNvPr id="34" name="TextBox 33"/>
          <p:cNvSpPr txBox="1"/>
          <p:nvPr/>
        </p:nvSpPr>
        <p:spPr>
          <a:xfrm>
            <a:off x="4080123" y="2411890"/>
            <a:ext cx="2317206" cy="1200329"/>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Retain $200 in company (equipment, buildings, etc.) </a:t>
            </a:r>
            <a:endParaRPr lang="en-US" dirty="0">
              <a:latin typeface="Helvetica Neue LT Std 55 Roman" charset="0"/>
              <a:ea typeface="Helvetica Neue LT Std 55 Roman" charset="0"/>
              <a:cs typeface="Helvetica Neue LT Std 55 Roman" charset="0"/>
            </a:endParaRPr>
          </a:p>
        </p:txBody>
      </p:sp>
      <p:sp>
        <p:nvSpPr>
          <p:cNvPr id="35" name="TextBox 34"/>
          <p:cNvSpPr txBox="1"/>
          <p:nvPr/>
        </p:nvSpPr>
        <p:spPr>
          <a:xfrm>
            <a:off x="4027212" y="5038676"/>
            <a:ext cx="2817384" cy="646331"/>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Pay out $100 to Co-op members</a:t>
            </a:r>
            <a:endParaRPr lang="en-US" dirty="0">
              <a:latin typeface="Helvetica Neue LT Std 55 Roman" charset="0"/>
              <a:ea typeface="Helvetica Neue LT Std 55 Roman" charset="0"/>
              <a:cs typeface="Helvetica Neue LT Std 55 Roman" charset="0"/>
            </a:endParaRPr>
          </a:p>
        </p:txBody>
      </p:sp>
      <p:cxnSp>
        <p:nvCxnSpPr>
          <p:cNvPr id="36" name="Straight Arrow Connector 35"/>
          <p:cNvCxnSpPr/>
          <p:nvPr/>
        </p:nvCxnSpPr>
        <p:spPr>
          <a:xfrm flipV="1">
            <a:off x="3262134" y="2472025"/>
            <a:ext cx="767862" cy="1240408"/>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8" idx="2"/>
          </p:cNvCxnSpPr>
          <p:nvPr/>
        </p:nvCxnSpPr>
        <p:spPr>
          <a:xfrm>
            <a:off x="3260228" y="4190251"/>
            <a:ext cx="745338" cy="444544"/>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065293" y="5709749"/>
            <a:ext cx="2817384" cy="923330"/>
          </a:xfrm>
          <a:prstGeom prst="rect">
            <a:avLst/>
          </a:prstGeom>
          <a:noFill/>
        </p:spPr>
        <p:txBody>
          <a:bodyPr wrap="square" rtlCol="0">
            <a:spAutoFit/>
          </a:bodyPr>
          <a:lstStyle/>
          <a:p>
            <a:r>
              <a:rPr lang="en-US" b="1" dirty="0" smtClean="0">
                <a:solidFill>
                  <a:srgbClr val="284B23"/>
                </a:solidFill>
                <a:latin typeface="Helvetica Neue LT Std 55 Roman" charset="0"/>
                <a:ea typeface="Helvetica Neue LT Std 55 Roman" charset="0"/>
                <a:cs typeface="Helvetica Neue LT Std 55 Roman" charset="0"/>
              </a:rPr>
              <a:t>Division of $100 is</a:t>
            </a:r>
          </a:p>
          <a:p>
            <a:r>
              <a:rPr lang="en-US" b="1" dirty="0" smtClean="0">
                <a:solidFill>
                  <a:srgbClr val="284B23"/>
                </a:solidFill>
                <a:latin typeface="Helvetica Neue LT Std 55 Roman" charset="0"/>
                <a:ea typeface="Helvetica Neue LT Std 55 Roman" charset="0"/>
                <a:cs typeface="Helvetica Neue LT Std 55 Roman" charset="0"/>
              </a:rPr>
              <a:t>based on labor hours,</a:t>
            </a:r>
            <a:br>
              <a:rPr lang="en-US" b="1" dirty="0" smtClean="0">
                <a:solidFill>
                  <a:srgbClr val="284B23"/>
                </a:solidFill>
                <a:latin typeface="Helvetica Neue LT Std 55 Roman" charset="0"/>
                <a:ea typeface="Helvetica Neue LT Std 55 Roman" charset="0"/>
                <a:cs typeface="Helvetica Neue LT Std 55 Roman" charset="0"/>
              </a:rPr>
            </a:br>
            <a:r>
              <a:rPr lang="en-US" b="1" dirty="0" smtClean="0">
                <a:solidFill>
                  <a:srgbClr val="284B23"/>
                </a:solidFill>
                <a:latin typeface="Helvetica Neue LT Std 55 Roman" charset="0"/>
                <a:ea typeface="Helvetica Neue LT Std 55 Roman" charset="0"/>
                <a:cs typeface="Helvetica Neue LT Std 55 Roman" charset="0"/>
              </a:rPr>
              <a:t>not shares.</a:t>
            </a:r>
            <a:endParaRPr lang="en-US" b="1" dirty="0">
              <a:solidFill>
                <a:srgbClr val="284B23"/>
              </a:solidFill>
              <a:latin typeface="Helvetica Neue LT Std 55 Roman" charset="0"/>
              <a:ea typeface="Helvetica Neue LT Std 55 Roman" charset="0"/>
              <a:cs typeface="Helvetica Neue LT Std 55 Roman" charset="0"/>
            </a:endParaRPr>
          </a:p>
        </p:txBody>
      </p:sp>
      <p:cxnSp>
        <p:nvCxnSpPr>
          <p:cNvPr id="41" name="Straight Arrow Connector 40"/>
          <p:cNvCxnSpPr/>
          <p:nvPr/>
        </p:nvCxnSpPr>
        <p:spPr>
          <a:xfrm flipV="1">
            <a:off x="2048257" y="3962400"/>
            <a:ext cx="295652" cy="4030"/>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641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 grpId="0" animBg="1"/>
      <p:bldP spid="29" grpId="0"/>
      <p:bldP spid="30" grpId="0"/>
      <p:bldP spid="31" grpId="0"/>
      <p:bldP spid="34" grpId="0"/>
      <p:bldP spid="35"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
          <p:cNvSpPr txBox="1">
            <a:spLocks/>
          </p:cNvSpPr>
          <p:nvPr/>
        </p:nvSpPr>
        <p:spPr bwMode="auto">
          <a:xfrm>
            <a:off x="428803" y="1774396"/>
            <a:ext cx="7876997" cy="1578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a:solidFill>
                  <a:schemeClr val="tx1"/>
                </a:solidFill>
                <a:latin typeface="Helvetica Neue LT Std 55 Roman" charset="0"/>
                <a:ea typeface="Helvetica Neue LT Std 55 Roman" charset="0"/>
                <a:cs typeface="Helvetica Neue LT Std 55 Roman" charset="0"/>
              </a:rPr>
              <a:t>Division of dividends: usually based on number of hours(labor hours) members worked in past year</a:t>
            </a:r>
            <a:r>
              <a:rPr lang="en-US" sz="2400" b="1" dirty="0" smtClean="0">
                <a:solidFill>
                  <a:schemeClr val="tx1"/>
                </a:solidFill>
                <a:latin typeface="Helvetica Neue LT Std 55 Roman" charset="0"/>
                <a:ea typeface="Helvetica Neue LT Std 55 Roman" charset="0"/>
                <a:cs typeface="Helvetica Neue LT Std 55 Roman" charset="0"/>
              </a:rPr>
              <a:t>.</a:t>
            </a:r>
            <a:endParaRPr lang="en-US" sz="2400" b="1" dirty="0">
              <a:solidFill>
                <a:schemeClr val="tx1"/>
              </a:solidFill>
              <a:latin typeface="Helvetica Neue LT Std 55 Roman" charset="0"/>
              <a:ea typeface="Helvetica Neue LT Std 55 Roman" charset="0"/>
              <a:cs typeface="Helvetica Neue LT Std 55 Roman" charset="0"/>
            </a:endParaRPr>
          </a:p>
        </p:txBody>
      </p:sp>
      <p:sp>
        <p:nvSpPr>
          <p:cNvPr id="4" name="TextBox 3"/>
          <p:cNvSpPr txBox="1"/>
          <p:nvPr/>
        </p:nvSpPr>
        <p:spPr>
          <a:xfrm>
            <a:off x="482661" y="3959701"/>
            <a:ext cx="1316423" cy="2031325"/>
          </a:xfrm>
          <a:prstGeom prst="rect">
            <a:avLst/>
          </a:prstGeom>
          <a:noFill/>
        </p:spPr>
        <p:txBody>
          <a:bodyPr wrap="square" rtlCol="0">
            <a:spAutoFit/>
          </a:bodyPr>
          <a:lstStyle/>
          <a:p>
            <a:r>
              <a:rPr lang="en-US" b="1" dirty="0" smtClean="0">
                <a:latin typeface="Helvetica Neue LT Std 55 Roman" charset="0"/>
                <a:ea typeface="Helvetica Neue LT Std 55 Roman" charset="0"/>
                <a:cs typeface="Helvetica Neue LT Std 55 Roman" charset="0"/>
              </a:rPr>
              <a:t>Member share:</a:t>
            </a:r>
          </a:p>
          <a:p>
            <a:r>
              <a:rPr lang="en-US" dirty="0" smtClean="0">
                <a:latin typeface="Helvetica Neue LT Std 55 Roman" charset="0"/>
                <a:ea typeface="Helvetica Neue LT Std 55 Roman" charset="0"/>
                <a:cs typeface="Helvetica Neue LT Std 55 Roman" charset="0"/>
              </a:rPr>
              <a:t>All members own only 1 share</a:t>
            </a:r>
          </a:p>
          <a:p>
            <a:r>
              <a:rPr lang="en-US" dirty="0" smtClean="0">
                <a:latin typeface="Helvetica Neue LT Std 55 Roman" charset="0"/>
                <a:ea typeface="Helvetica Neue LT Std 55 Roman" charset="0"/>
                <a:cs typeface="Helvetica Neue LT Std 55 Roman" charset="0"/>
              </a:rPr>
              <a:t>($5/share)</a:t>
            </a:r>
          </a:p>
        </p:txBody>
      </p:sp>
      <p:sp>
        <p:nvSpPr>
          <p:cNvPr id="18" name="TextBox 17"/>
          <p:cNvSpPr txBox="1"/>
          <p:nvPr/>
        </p:nvSpPr>
        <p:spPr>
          <a:xfrm>
            <a:off x="7599024" y="3954291"/>
            <a:ext cx="1287780" cy="2031325"/>
          </a:xfrm>
          <a:prstGeom prst="rect">
            <a:avLst/>
          </a:prstGeom>
          <a:noFill/>
        </p:spPr>
        <p:txBody>
          <a:bodyPr wrap="square" rtlCol="0">
            <a:spAutoFit/>
          </a:bodyPr>
          <a:lstStyle/>
          <a:p>
            <a:r>
              <a:rPr lang="en-US" b="1" dirty="0" smtClean="0">
                <a:latin typeface="Helvetica Neue LT Std 55 Roman" charset="0"/>
                <a:ea typeface="Helvetica Neue LT Std 55 Roman" charset="0"/>
                <a:cs typeface="Helvetica Neue LT Std 55 Roman" charset="0"/>
              </a:rPr>
              <a:t>Jane</a:t>
            </a:r>
            <a:r>
              <a:rPr lang="en-US" dirty="0" smtClean="0">
                <a:latin typeface="Helvetica Neue LT Std 55 Roman" charset="0"/>
                <a:ea typeface="Helvetica Neue LT Std 55 Roman" charset="0"/>
                <a:cs typeface="Helvetica Neue LT Std 55 Roman" charset="0"/>
              </a:rPr>
              <a:t> worked 4 hours, so Jane gets 4/50, or 8% </a:t>
            </a:r>
            <a:r>
              <a:rPr lang="en-US" smtClean="0">
                <a:latin typeface="Helvetica Neue LT Std 55 Roman" charset="0"/>
                <a:ea typeface="Helvetica Neue LT Std 55 Roman" charset="0"/>
                <a:cs typeface="Helvetica Neue LT Std 55 Roman" charset="0"/>
              </a:rPr>
              <a:t>of dividends</a:t>
            </a:r>
            <a:endParaRPr lang="en-US" dirty="0">
              <a:latin typeface="Helvetica Neue LT Std 55 Roman" charset="0"/>
              <a:ea typeface="Helvetica Neue LT Std 55 Roman" charset="0"/>
              <a:cs typeface="Helvetica Neue LT Std 55 Roman" charset="0"/>
            </a:endParaRPr>
          </a:p>
        </p:txBody>
      </p:sp>
      <p:pic>
        <p:nvPicPr>
          <p:cNvPr id="132"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33" name="Rectangle 132"/>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How does the co-op determine dividends?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6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66" name="Straight Connector 165"/>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69" name="Picture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81" name="Content Placeholder 2"/>
          <p:cNvSpPr txBox="1">
            <a:spLocks/>
          </p:cNvSpPr>
          <p:nvPr/>
        </p:nvSpPr>
        <p:spPr>
          <a:xfrm>
            <a:off x="436177" y="3003789"/>
            <a:ext cx="8382000" cy="42872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Helvetica Neue LT Std 55 Roman" charset="0"/>
                <a:ea typeface="Helvetica Neue LT Std 55 Roman" charset="0"/>
                <a:cs typeface="Helvetica Neue LT Std 55 Roman" charset="0"/>
              </a:rPr>
              <a:t>Total hours worked by all members at </a:t>
            </a:r>
            <a:r>
              <a:rPr lang="en-US" sz="2000" dirty="0" smtClean="0">
                <a:latin typeface="Helvetica Neue LT Std 55 Roman" charset="0"/>
                <a:ea typeface="Helvetica Neue LT Std 55 Roman" charset="0"/>
                <a:cs typeface="Helvetica Neue LT Std 55 Roman" charset="0"/>
              </a:rPr>
              <a:t>co-op </a:t>
            </a:r>
            <a:r>
              <a:rPr lang="en-US" sz="2000" dirty="0">
                <a:latin typeface="Helvetica Neue LT Std 55 Roman" charset="0"/>
                <a:ea typeface="Helvetica Neue LT Std 55 Roman" charset="0"/>
                <a:cs typeface="Helvetica Neue LT Std 55 Roman" charset="0"/>
              </a:rPr>
              <a:t>last year = 50</a:t>
            </a:r>
          </a:p>
        </p:txBody>
      </p:sp>
      <p:pic>
        <p:nvPicPr>
          <p:cNvPr id="189" name="Picture 1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9363" y="4462358"/>
            <a:ext cx="332950" cy="549541"/>
          </a:xfrm>
          <a:prstGeom prst="rect">
            <a:avLst/>
          </a:prstGeom>
        </p:spPr>
      </p:pic>
      <p:pic>
        <p:nvPicPr>
          <p:cNvPr id="190" name="Picture 1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7993" y="5275449"/>
            <a:ext cx="635690" cy="786481"/>
          </a:xfrm>
          <a:prstGeom prst="rect">
            <a:avLst/>
          </a:prstGeom>
        </p:spPr>
      </p:pic>
      <p:pic>
        <p:nvPicPr>
          <p:cNvPr id="192" name="Picture 1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6731" y="4462358"/>
            <a:ext cx="332950" cy="549541"/>
          </a:xfrm>
          <a:prstGeom prst="rect">
            <a:avLst/>
          </a:prstGeom>
        </p:spPr>
      </p:pic>
      <p:pic>
        <p:nvPicPr>
          <p:cNvPr id="193" name="Picture 1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5361" y="5275449"/>
            <a:ext cx="635690" cy="786481"/>
          </a:xfrm>
          <a:prstGeom prst="rect">
            <a:avLst/>
          </a:prstGeom>
        </p:spPr>
      </p:pic>
      <p:pic>
        <p:nvPicPr>
          <p:cNvPr id="194" name="Picture 1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286" y="4462358"/>
            <a:ext cx="332950" cy="549541"/>
          </a:xfrm>
          <a:prstGeom prst="rect">
            <a:avLst/>
          </a:prstGeom>
        </p:spPr>
      </p:pic>
      <p:pic>
        <p:nvPicPr>
          <p:cNvPr id="195" name="Picture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3916" y="5275449"/>
            <a:ext cx="635690" cy="786481"/>
          </a:xfrm>
          <a:prstGeom prst="rect">
            <a:avLst/>
          </a:prstGeom>
        </p:spPr>
      </p:pic>
      <p:pic>
        <p:nvPicPr>
          <p:cNvPr id="196" name="Picture 1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8613" y="4462358"/>
            <a:ext cx="332950" cy="549541"/>
          </a:xfrm>
          <a:prstGeom prst="rect">
            <a:avLst/>
          </a:prstGeom>
        </p:spPr>
      </p:pic>
      <p:pic>
        <p:nvPicPr>
          <p:cNvPr id="197" name="Picture 1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7243" y="5275449"/>
            <a:ext cx="635690" cy="786481"/>
          </a:xfrm>
          <a:prstGeom prst="rect">
            <a:avLst/>
          </a:prstGeom>
        </p:spPr>
      </p:pic>
      <p:pic>
        <p:nvPicPr>
          <p:cNvPr id="198" name="Picture 1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3840" y="4462358"/>
            <a:ext cx="332950" cy="549541"/>
          </a:xfrm>
          <a:prstGeom prst="rect">
            <a:avLst/>
          </a:prstGeom>
        </p:spPr>
      </p:pic>
      <p:pic>
        <p:nvPicPr>
          <p:cNvPr id="199" name="Picture 1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2471" y="5275449"/>
            <a:ext cx="635690" cy="786481"/>
          </a:xfrm>
          <a:prstGeom prst="rect">
            <a:avLst/>
          </a:prstGeom>
        </p:spPr>
      </p:pic>
      <p:cxnSp>
        <p:nvCxnSpPr>
          <p:cNvPr id="200" name="Straight Arrow Connector 199"/>
          <p:cNvCxnSpPr/>
          <p:nvPr/>
        </p:nvCxnSpPr>
        <p:spPr>
          <a:xfrm flipV="1">
            <a:off x="1522199" y="4688103"/>
            <a:ext cx="983253" cy="13405"/>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flipH="1">
            <a:off x="6670710" y="4170301"/>
            <a:ext cx="776943" cy="1356939"/>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flipH="1" flipV="1">
            <a:off x="6611197" y="3985234"/>
            <a:ext cx="836456" cy="185067"/>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2676848" y="3706511"/>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661538" y="3763165"/>
            <a:ext cx="459807" cy="369332"/>
          </a:xfrm>
          <a:prstGeom prst="rect">
            <a:avLst/>
          </a:prstGeom>
          <a:noFill/>
        </p:spPr>
        <p:txBody>
          <a:bodyPr wrap="square" rtlCol="0">
            <a:spAutoFit/>
          </a:bodyPr>
          <a:lstStyle/>
          <a:p>
            <a:r>
              <a:rPr lang="en-US" dirty="0" smtClean="0">
                <a:solidFill>
                  <a:srgbClr val="284B23"/>
                </a:solidFill>
                <a:latin typeface="Helvetica Neue LT Std 55 Roman" charset="0"/>
                <a:ea typeface="Helvetica Neue LT Std 55 Roman" charset="0"/>
                <a:cs typeface="Helvetica Neue LT Std 55 Roman" charset="0"/>
              </a:rPr>
              <a:t>2h</a:t>
            </a:r>
            <a:endParaRPr lang="en-US" dirty="0">
              <a:solidFill>
                <a:srgbClr val="284B23"/>
              </a:solidFill>
              <a:latin typeface="Helvetica Neue LT Std 55 Roman" charset="0"/>
              <a:ea typeface="Helvetica Neue LT Std 55 Roman" charset="0"/>
              <a:cs typeface="Helvetica Neue LT Std 55 Roman" charset="0"/>
            </a:endParaRPr>
          </a:p>
        </p:txBody>
      </p:sp>
      <p:sp>
        <p:nvSpPr>
          <p:cNvPr id="203" name="Rectangle 202"/>
          <p:cNvSpPr/>
          <p:nvPr/>
        </p:nvSpPr>
        <p:spPr>
          <a:xfrm>
            <a:off x="3521070" y="3706511"/>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3505760" y="3763165"/>
            <a:ext cx="459807" cy="369332"/>
          </a:xfrm>
          <a:prstGeom prst="rect">
            <a:avLst/>
          </a:prstGeom>
          <a:noFill/>
        </p:spPr>
        <p:txBody>
          <a:bodyPr wrap="square" rtlCol="0">
            <a:spAutoFit/>
          </a:bodyPr>
          <a:lstStyle/>
          <a:p>
            <a:r>
              <a:rPr lang="en-US" dirty="0" smtClean="0">
                <a:solidFill>
                  <a:srgbClr val="284B23"/>
                </a:solidFill>
                <a:latin typeface="Helvetica Neue LT Std 55 Roman" charset="0"/>
                <a:ea typeface="Helvetica Neue LT Std 55 Roman" charset="0"/>
                <a:cs typeface="Helvetica Neue LT Std 55 Roman" charset="0"/>
              </a:rPr>
              <a:t>1h</a:t>
            </a:r>
            <a:endParaRPr lang="en-US" dirty="0">
              <a:solidFill>
                <a:srgbClr val="284B23"/>
              </a:solidFill>
              <a:latin typeface="Helvetica Neue LT Std 55 Roman" charset="0"/>
              <a:ea typeface="Helvetica Neue LT Std 55 Roman" charset="0"/>
              <a:cs typeface="Helvetica Neue LT Std 55 Roman" charset="0"/>
            </a:endParaRPr>
          </a:p>
        </p:txBody>
      </p:sp>
      <p:sp>
        <p:nvSpPr>
          <p:cNvPr id="205" name="Rectangle 204"/>
          <p:cNvSpPr/>
          <p:nvPr/>
        </p:nvSpPr>
        <p:spPr>
          <a:xfrm>
            <a:off x="4348544" y="3706511"/>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4333234" y="3763165"/>
            <a:ext cx="459807" cy="369332"/>
          </a:xfrm>
          <a:prstGeom prst="rect">
            <a:avLst/>
          </a:prstGeom>
          <a:noFill/>
        </p:spPr>
        <p:txBody>
          <a:bodyPr wrap="square" rtlCol="0">
            <a:spAutoFit/>
          </a:bodyPr>
          <a:lstStyle/>
          <a:p>
            <a:r>
              <a:rPr lang="en-US" smtClean="0">
                <a:solidFill>
                  <a:srgbClr val="284B23"/>
                </a:solidFill>
                <a:latin typeface="Helvetica Neue LT Std 55 Roman" charset="0"/>
                <a:ea typeface="Helvetica Neue LT Std 55 Roman" charset="0"/>
                <a:cs typeface="Helvetica Neue LT Std 55 Roman" charset="0"/>
              </a:rPr>
              <a:t>5h</a:t>
            </a:r>
            <a:endParaRPr lang="en-US" dirty="0">
              <a:solidFill>
                <a:srgbClr val="284B23"/>
              </a:solidFill>
              <a:latin typeface="Helvetica Neue LT Std 55 Roman" charset="0"/>
              <a:ea typeface="Helvetica Neue LT Std 55 Roman" charset="0"/>
              <a:cs typeface="Helvetica Neue LT Std 55 Roman" charset="0"/>
            </a:endParaRPr>
          </a:p>
        </p:txBody>
      </p:sp>
      <p:sp>
        <p:nvSpPr>
          <p:cNvPr id="207" name="Rectangle 206"/>
          <p:cNvSpPr/>
          <p:nvPr/>
        </p:nvSpPr>
        <p:spPr>
          <a:xfrm>
            <a:off x="5158391" y="3706511"/>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5143081" y="3763165"/>
            <a:ext cx="459807" cy="369332"/>
          </a:xfrm>
          <a:prstGeom prst="rect">
            <a:avLst/>
          </a:prstGeom>
          <a:noFill/>
        </p:spPr>
        <p:txBody>
          <a:bodyPr wrap="square" rtlCol="0">
            <a:spAutoFit/>
          </a:bodyPr>
          <a:lstStyle/>
          <a:p>
            <a:r>
              <a:rPr lang="en-US" dirty="0" smtClean="0">
                <a:solidFill>
                  <a:srgbClr val="284B23"/>
                </a:solidFill>
                <a:latin typeface="Helvetica Neue LT Std 55 Roman" charset="0"/>
                <a:ea typeface="Helvetica Neue LT Std 55 Roman" charset="0"/>
                <a:cs typeface="Helvetica Neue LT Std 55 Roman" charset="0"/>
              </a:rPr>
              <a:t>3h</a:t>
            </a:r>
            <a:endParaRPr lang="en-US" dirty="0">
              <a:solidFill>
                <a:srgbClr val="284B23"/>
              </a:solidFill>
              <a:latin typeface="Helvetica Neue LT Std 55 Roman" charset="0"/>
              <a:ea typeface="Helvetica Neue LT Std 55 Roman" charset="0"/>
              <a:cs typeface="Helvetica Neue LT Std 55 Roman" charset="0"/>
            </a:endParaRPr>
          </a:p>
        </p:txBody>
      </p:sp>
      <p:sp>
        <p:nvSpPr>
          <p:cNvPr id="209" name="Rectangle 208"/>
          <p:cNvSpPr/>
          <p:nvPr/>
        </p:nvSpPr>
        <p:spPr>
          <a:xfrm>
            <a:off x="5958923" y="3706511"/>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5943613" y="3763165"/>
            <a:ext cx="459807" cy="369332"/>
          </a:xfrm>
          <a:prstGeom prst="rect">
            <a:avLst/>
          </a:prstGeom>
          <a:noFill/>
        </p:spPr>
        <p:txBody>
          <a:bodyPr wrap="square" rtlCol="0">
            <a:spAutoFit/>
          </a:bodyPr>
          <a:lstStyle/>
          <a:p>
            <a:r>
              <a:rPr lang="en-US" dirty="0" smtClean="0">
                <a:solidFill>
                  <a:srgbClr val="284B23"/>
                </a:solidFill>
                <a:latin typeface="Helvetica Neue LT Std 55 Roman" charset="0"/>
                <a:ea typeface="Helvetica Neue LT Std 55 Roman" charset="0"/>
                <a:cs typeface="Helvetica Neue LT Std 55 Roman" charset="0"/>
              </a:rPr>
              <a:t>4h</a:t>
            </a:r>
            <a:endParaRPr lang="en-US" dirty="0">
              <a:solidFill>
                <a:srgbClr val="284B23"/>
              </a:solidFill>
              <a:latin typeface="Helvetica Neue LT Std 55 Roman" charset="0"/>
              <a:ea typeface="Helvetica Neue LT Std 55 Roman" charset="0"/>
              <a:cs typeface="Helvetica Neue LT Std 55 Roman" charset="0"/>
            </a:endParaRPr>
          </a:p>
        </p:txBody>
      </p:sp>
    </p:spTree>
    <p:extLst>
      <p:ext uri="{BB962C8B-B14F-4D97-AF65-F5344CB8AC3E}">
        <p14:creationId xmlns:p14="http://schemas.microsoft.com/office/powerpoint/2010/main" val="114725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idx="4294967295"/>
          </p:nvPr>
        </p:nvSpPr>
        <p:spPr>
          <a:xfrm>
            <a:off x="464772" y="3969833"/>
            <a:ext cx="6088428" cy="2202367"/>
          </a:xfrm>
          <a:prstGeom prst="rect">
            <a:avLst/>
          </a:prstGeom>
        </p:spPr>
        <p:txBody>
          <a:bodyPr/>
          <a:lstStyle/>
          <a:p>
            <a:pPr>
              <a:buNone/>
            </a:pPr>
            <a:r>
              <a:rPr lang="en-US" sz="1800" dirty="0" smtClean="0">
                <a:latin typeface="Helvetica Neue LT Std 55 Roman" charset="0"/>
                <a:ea typeface="Helvetica Neue LT Std 55 Roman" charset="0"/>
                <a:cs typeface="Helvetica Neue LT Std 55 Roman" charset="0"/>
              </a:rPr>
              <a:t>It consists of 5 two-hour-long workshops:</a:t>
            </a:r>
            <a:br>
              <a:rPr lang="en-US" sz="1800" dirty="0" smtClean="0">
                <a:latin typeface="Helvetica Neue LT Std 55 Roman" charset="0"/>
                <a:ea typeface="Helvetica Neue LT Std 55 Roman" charset="0"/>
                <a:cs typeface="Helvetica Neue LT Std 55 Roman" charset="0"/>
              </a:rPr>
            </a:br>
            <a:endParaRPr lang="en-US" sz="1800" dirty="0" smtClean="0">
              <a:latin typeface="Helvetica Neue LT Std 55 Roman" charset="0"/>
              <a:ea typeface="Helvetica Neue LT Std 55 Roman" charset="0"/>
              <a:cs typeface="Helvetica Neue LT Std 55 Roman" charset="0"/>
            </a:endParaRPr>
          </a:p>
          <a:p>
            <a:r>
              <a:rPr lang="en-US" sz="1800" dirty="0">
                <a:latin typeface="Helvetica Neue LT Std 55 Roman" charset="0"/>
                <a:ea typeface="Helvetica Neue LT Std 55 Roman" charset="0"/>
                <a:cs typeface="Helvetica Neue LT Std 55 Roman" charset="0"/>
              </a:rPr>
              <a:t>Topic </a:t>
            </a:r>
            <a:r>
              <a:rPr lang="en-US" sz="1800" dirty="0" smtClean="0">
                <a:latin typeface="Helvetica Neue LT Std 55 Roman" charset="0"/>
                <a:ea typeface="Helvetica Neue LT Std 55 Roman" charset="0"/>
                <a:cs typeface="Helvetica Neue LT Std 55 Roman" charset="0"/>
              </a:rPr>
              <a:t>1: Basic </a:t>
            </a:r>
            <a:r>
              <a:rPr lang="en-US" sz="1800" dirty="0">
                <a:latin typeface="Helvetica Neue LT Std 55 Roman" charset="0"/>
                <a:ea typeface="Helvetica Neue LT Std 55 Roman" charset="0"/>
                <a:cs typeface="Helvetica Neue LT Std 55 Roman" charset="0"/>
              </a:rPr>
              <a:t>Money Management &amp; </a:t>
            </a:r>
            <a:r>
              <a:rPr lang="en-US" sz="1800" dirty="0" smtClean="0">
                <a:latin typeface="Helvetica Neue LT Std 55 Roman" charset="0"/>
                <a:ea typeface="Helvetica Neue LT Std 55 Roman" charset="0"/>
                <a:cs typeface="Helvetica Neue LT Std 55 Roman" charset="0"/>
              </a:rPr>
              <a:t>Budgeting</a:t>
            </a:r>
          </a:p>
          <a:p>
            <a:r>
              <a:rPr lang="en-US" sz="1800" dirty="0">
                <a:latin typeface="Helvetica Neue LT Std 55 Roman" charset="0"/>
                <a:ea typeface="Helvetica Neue LT Std 55 Roman" charset="0"/>
                <a:cs typeface="Helvetica Neue LT Std 55 Roman" charset="0"/>
              </a:rPr>
              <a:t>Topic 2: Banking &amp; Basic Financial Transactions</a:t>
            </a:r>
          </a:p>
          <a:p>
            <a:r>
              <a:rPr lang="en-US" sz="1800" dirty="0">
                <a:latin typeface="Helvetica Neue LT Std 55 Roman" charset="0"/>
                <a:ea typeface="Helvetica Neue LT Std 55 Roman" charset="0"/>
                <a:cs typeface="Helvetica Neue LT Std 55 Roman" charset="0"/>
              </a:rPr>
              <a:t>Topic 3: </a:t>
            </a:r>
            <a:r>
              <a:rPr lang="en-US" sz="1800" dirty="0" smtClean="0">
                <a:latin typeface="Helvetica Neue LT Std 55 Roman" charset="0"/>
                <a:ea typeface="Helvetica Neue LT Std 55 Roman" charset="0"/>
                <a:cs typeface="Helvetica Neue LT Std 55 Roman" charset="0"/>
              </a:rPr>
              <a:t>Credit</a:t>
            </a:r>
          </a:p>
          <a:p>
            <a:r>
              <a:rPr lang="en-US" sz="1800" b="1" dirty="0">
                <a:latin typeface="Helvetica Neue LT Std 55 Roman" charset="0"/>
                <a:ea typeface="Helvetica Neue LT Std 55 Roman" charset="0"/>
                <a:cs typeface="Helvetica Neue LT Std 55 Roman" charset="0"/>
              </a:rPr>
              <a:t>Topic </a:t>
            </a:r>
            <a:r>
              <a:rPr lang="en-US" sz="1800" b="1" dirty="0" smtClean="0">
                <a:latin typeface="Helvetica Neue LT Std 55 Roman" charset="0"/>
                <a:ea typeface="Helvetica Neue LT Std 55 Roman" charset="0"/>
                <a:cs typeface="Helvetica Neue LT Std 55 Roman" charset="0"/>
              </a:rPr>
              <a:t>4: </a:t>
            </a:r>
            <a:r>
              <a:rPr lang="en-US" sz="1800" b="1" dirty="0">
                <a:latin typeface="Helvetica Neue LT Std 55 Roman" charset="0"/>
                <a:ea typeface="Helvetica Neue LT Std 55 Roman" charset="0"/>
                <a:cs typeface="Helvetica Neue LT Std 55 Roman" charset="0"/>
              </a:rPr>
              <a:t>Creating a Profitable </a:t>
            </a:r>
            <a:r>
              <a:rPr lang="en-US" sz="1800" b="1" dirty="0" smtClean="0">
                <a:latin typeface="Helvetica Neue LT Std 55 Roman" charset="0"/>
                <a:ea typeface="Helvetica Neue LT Std 55 Roman" charset="0"/>
                <a:cs typeface="Helvetica Neue LT Std 55 Roman" charset="0"/>
              </a:rPr>
              <a:t>Business</a:t>
            </a:r>
          </a:p>
          <a:p>
            <a:r>
              <a:rPr lang="en-US" sz="1800" dirty="0">
                <a:latin typeface="Helvetica Neue LT Std 55 Roman" charset="0"/>
                <a:ea typeface="Helvetica Neue LT Std 55 Roman" charset="0"/>
                <a:cs typeface="Helvetica Neue LT Std 55 Roman" charset="0"/>
              </a:rPr>
              <a:t>Topic 5: Basic Financial </a:t>
            </a:r>
            <a:r>
              <a:rPr lang="en-US" sz="1800" dirty="0" smtClean="0">
                <a:latin typeface="Helvetica Neue LT Std 55 Roman" charset="0"/>
                <a:ea typeface="Helvetica Neue LT Std 55 Roman" charset="0"/>
                <a:cs typeface="Helvetica Neue LT Std 55 Roman" charset="0"/>
              </a:rPr>
              <a:t>Statements</a:t>
            </a:r>
          </a:p>
        </p:txBody>
      </p:sp>
      <p:sp>
        <p:nvSpPr>
          <p:cNvPr id="8" name="Title 1"/>
          <p:cNvSpPr txBox="1">
            <a:spLocks/>
          </p:cNvSpPr>
          <p:nvPr/>
        </p:nvSpPr>
        <p:spPr bwMode="auto">
          <a:xfrm>
            <a:off x="428803" y="762000"/>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Introduction</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sp>
        <p:nvSpPr>
          <p:cNvPr id="11" name="Rectangle 10"/>
          <p:cNvSpPr/>
          <p:nvPr/>
        </p:nvSpPr>
        <p:spPr>
          <a:xfrm>
            <a:off x="428802" y="1969150"/>
            <a:ext cx="7191197" cy="1477328"/>
          </a:xfrm>
          <a:prstGeom prst="rect">
            <a:avLst/>
          </a:prstGeom>
        </p:spPr>
        <p:txBody>
          <a:bodyPr wrap="square">
            <a:spAutoFit/>
          </a:bodyPr>
          <a:lstStyle/>
          <a:p>
            <a:pPr marL="0" marR="0">
              <a:spcBef>
                <a:spcPts val="0"/>
              </a:spcBef>
              <a:spcAft>
                <a:spcPts val="0"/>
              </a:spcAft>
            </a:pPr>
            <a:r>
              <a:rPr lang="en-US" dirty="0">
                <a:solidFill>
                  <a:srgbClr val="353535"/>
                </a:solidFill>
                <a:latin typeface="Helvetica Neue LT Std 55 Roman" charset="0"/>
                <a:ea typeface="Helvetica Neue LT Std 55 Roman" charset="0"/>
                <a:cs typeface="Helvetica Neue LT Std 55 Roman" charset="0"/>
              </a:rPr>
              <a:t>This curriculum was created as part of a project between the New York City Department of Consumer Affairs Office of Financial Empowerment and Make the Road New York, with the support of Citi Community </a:t>
            </a:r>
            <a:r>
              <a:rPr lang="en-US" dirty="0" smtClean="0">
                <a:solidFill>
                  <a:srgbClr val="353535"/>
                </a:solidFill>
                <a:latin typeface="Helvetica Neue LT Std 55 Roman" charset="0"/>
                <a:ea typeface="Helvetica Neue LT Std 55 Roman" charset="0"/>
                <a:cs typeface="Helvetica Neue LT Std 55 Roman" charset="0"/>
              </a:rPr>
              <a:t>Development </a:t>
            </a:r>
            <a:r>
              <a:rPr lang="en-US" dirty="0">
                <a:solidFill>
                  <a:srgbClr val="353535"/>
                </a:solidFill>
                <a:latin typeface="Helvetica Neue LT Std 55 Roman" charset="0"/>
                <a:ea typeface="Helvetica Neue LT Std 55 Roman" charset="0"/>
                <a:cs typeface="Helvetica Neue LT Std 55 Roman" charset="0"/>
              </a:rPr>
              <a:t>to integrate financial empowerment tools and training into the cooperative development process.</a:t>
            </a:r>
            <a:endParaRPr lang="en-US" dirty="0">
              <a:effectLst/>
              <a:latin typeface="Helvetica Neue LT Std 55 Roman" charset="0"/>
              <a:ea typeface="Helvetica Neue LT Std 55 Roman" charset="0"/>
              <a:cs typeface="Helvetica Neue LT Std 55 Roman"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156856965"/>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bwMode="auto">
          <a:xfrm>
            <a:off x="428803" y="1774396"/>
            <a:ext cx="7876997" cy="1578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smtClean="0">
                <a:solidFill>
                  <a:schemeClr val="tx1"/>
                </a:solidFill>
                <a:latin typeface="Helvetica Neue LT Std 55 Roman" charset="0"/>
                <a:ea typeface="Helvetica Neue LT Std 55 Roman" charset="0"/>
                <a:cs typeface="Helvetica Neue LT Std 55 Roman" charset="0"/>
              </a:rPr>
              <a:t>How much to pay out to members, how much to keep in co-op?</a:t>
            </a:r>
            <a:endParaRPr lang="en-US" sz="2400" b="1" dirty="0">
              <a:solidFill>
                <a:schemeClr val="tx1"/>
              </a:solidFill>
              <a:latin typeface="Helvetica Neue LT Std 55 Roman" charset="0"/>
              <a:ea typeface="Helvetica Neue LT Std 55 Roman" charset="0"/>
              <a:cs typeface="Helvetica Neue LT Std 55 Roman" charset="0"/>
            </a:endParaRPr>
          </a:p>
        </p:txBody>
      </p:sp>
      <p:pic>
        <p:nvPicPr>
          <p:cNvPr id="1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20" name="Rectangle 1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First Decision:</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24"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28" name="Straight Connector 2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9456" y="5741419"/>
            <a:ext cx="635690" cy="786481"/>
          </a:xfrm>
          <a:prstGeom prst="rect">
            <a:avLst/>
          </a:prstGeom>
        </p:spPr>
      </p:pic>
      <p:sp>
        <p:nvSpPr>
          <p:cNvPr id="44" name="Rectangle 43"/>
          <p:cNvSpPr/>
          <p:nvPr/>
        </p:nvSpPr>
        <p:spPr>
          <a:xfrm>
            <a:off x="4874276" y="5685007"/>
            <a:ext cx="4041124" cy="840548"/>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101634" y="4209617"/>
            <a:ext cx="2165978" cy="707886"/>
          </a:xfrm>
          <a:prstGeom prst="rect">
            <a:avLst/>
          </a:prstGeom>
          <a:noFill/>
        </p:spPr>
        <p:txBody>
          <a:bodyPr wrap="none" rtlCol="0">
            <a:spAutoFit/>
          </a:bodyPr>
          <a:lstStyle/>
          <a:p>
            <a:r>
              <a:rPr lang="en-US" sz="2000" b="1" smtClean="0">
                <a:latin typeface="Helvetica Neue LT Std 55 Roman" charset="0"/>
                <a:ea typeface="Helvetica Neue LT Std 55 Roman" charset="0"/>
                <a:cs typeface="Helvetica Neue LT Std 55 Roman" charset="0"/>
              </a:rPr>
              <a:t>Coop Members/</a:t>
            </a:r>
          </a:p>
          <a:p>
            <a:r>
              <a:rPr lang="en-US" sz="2000" b="1" dirty="0" smtClean="0">
                <a:latin typeface="Helvetica Neue LT Std 55 Roman" charset="0"/>
                <a:ea typeface="Helvetica Neue LT Std 55 Roman" charset="0"/>
                <a:cs typeface="Helvetica Neue LT Std 55 Roman" charset="0"/>
              </a:rPr>
              <a:t>Shareholders</a:t>
            </a:r>
            <a:endParaRPr lang="en-US" sz="2000" b="1" dirty="0">
              <a:latin typeface="Helvetica Neue LT Std 55 Roman" charset="0"/>
              <a:ea typeface="Helvetica Neue LT Std 55 Roman" charset="0"/>
              <a:cs typeface="Helvetica Neue LT Std 55 Roman" charset="0"/>
            </a:endParaRPr>
          </a:p>
        </p:txBody>
      </p:sp>
      <p:sp>
        <p:nvSpPr>
          <p:cNvPr id="49" name="TextBox 48"/>
          <p:cNvSpPr txBox="1"/>
          <p:nvPr/>
        </p:nvSpPr>
        <p:spPr>
          <a:xfrm>
            <a:off x="4060255" y="2948945"/>
            <a:ext cx="2029723" cy="400110"/>
          </a:xfrm>
          <a:prstGeom prst="rect">
            <a:avLst/>
          </a:prstGeom>
          <a:noFill/>
        </p:spPr>
        <p:txBody>
          <a:bodyPr wrap="none" rtlCol="0">
            <a:spAutoFit/>
          </a:bodyPr>
          <a:lstStyle/>
          <a:p>
            <a:r>
              <a:rPr lang="en-US" sz="2000" b="1" dirty="0" smtClean="0">
                <a:latin typeface="Helvetica Neue LT Std 55 Roman" charset="0"/>
                <a:ea typeface="Helvetica Neue LT Std 55 Roman" charset="0"/>
                <a:cs typeface="Helvetica Neue LT Std 55 Roman" charset="0"/>
              </a:rPr>
              <a:t>Coop Business</a:t>
            </a:r>
            <a:endParaRPr lang="en-US" sz="2000" b="1" dirty="0">
              <a:latin typeface="Helvetica Neue LT Std 55 Roman" charset="0"/>
              <a:ea typeface="Helvetica Neue LT Std 55 Roman" charset="0"/>
              <a:cs typeface="Helvetica Neue LT Std 55 Roman" charset="0"/>
            </a:endParaRPr>
          </a:p>
        </p:txBody>
      </p:sp>
      <p:sp>
        <p:nvSpPr>
          <p:cNvPr id="51" name="TextBox 50"/>
          <p:cNvSpPr txBox="1"/>
          <p:nvPr/>
        </p:nvSpPr>
        <p:spPr>
          <a:xfrm>
            <a:off x="4080123" y="3259026"/>
            <a:ext cx="2317206" cy="646331"/>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Retain $200 </a:t>
            </a:r>
            <a:r>
              <a:rPr lang="en-US" smtClean="0">
                <a:latin typeface="Helvetica Neue LT Std 55 Roman" charset="0"/>
                <a:ea typeface="Helvetica Neue LT Std 55 Roman" charset="0"/>
                <a:cs typeface="Helvetica Neue LT Std 55 Roman" charset="0"/>
              </a:rPr>
              <a:t>in company</a:t>
            </a:r>
            <a:endParaRPr lang="en-US" dirty="0">
              <a:latin typeface="Helvetica Neue LT Std 55 Roman" charset="0"/>
              <a:ea typeface="Helvetica Neue LT Std 55 Roman" charset="0"/>
              <a:cs typeface="Helvetica Neue LT Std 55 Roman" charset="0"/>
            </a:endParaRPr>
          </a:p>
        </p:txBody>
      </p:sp>
      <p:sp>
        <p:nvSpPr>
          <p:cNvPr id="52" name="TextBox 51"/>
          <p:cNvSpPr txBox="1"/>
          <p:nvPr/>
        </p:nvSpPr>
        <p:spPr>
          <a:xfrm>
            <a:off x="4095008" y="4840942"/>
            <a:ext cx="2817384" cy="646331"/>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Pay out $100 to co-op members.</a:t>
            </a:r>
            <a:endParaRPr lang="en-US" dirty="0">
              <a:latin typeface="Helvetica Neue LT Std 55 Roman" charset="0"/>
              <a:ea typeface="Helvetica Neue LT Std 55 Roman" charset="0"/>
              <a:cs typeface="Helvetica Neue LT Std 55 Roman" charset="0"/>
            </a:endParaRPr>
          </a:p>
        </p:txBody>
      </p:sp>
      <p:cxnSp>
        <p:nvCxnSpPr>
          <p:cNvPr id="53" name="Straight Arrow Connector 52"/>
          <p:cNvCxnSpPr/>
          <p:nvPr/>
        </p:nvCxnSpPr>
        <p:spPr>
          <a:xfrm flipV="1">
            <a:off x="3262134" y="3145723"/>
            <a:ext cx="721921" cy="566710"/>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3208131" y="4190251"/>
            <a:ext cx="836340" cy="134586"/>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378416" y="3790141"/>
            <a:ext cx="1763624" cy="400110"/>
          </a:xfrm>
          <a:prstGeom prst="rect">
            <a:avLst/>
          </a:prstGeom>
          <a:noFill/>
        </p:spPr>
        <p:txBody>
          <a:bodyPr wrap="none" rtlCol="0">
            <a:spAutoFit/>
          </a:bodyPr>
          <a:lstStyle/>
          <a:p>
            <a:r>
              <a:rPr lang="en-US" sz="2000" b="1" dirty="0" smtClean="0">
                <a:latin typeface="Helvetica Neue LT Std 55 Roman" charset="0"/>
                <a:ea typeface="Helvetica Neue LT Std 55 Roman" charset="0"/>
                <a:cs typeface="Helvetica Neue LT Std 55 Roman" charset="0"/>
              </a:rPr>
              <a:t>Co-op Board</a:t>
            </a:r>
            <a:endParaRPr lang="en-US" sz="2000" b="1" dirty="0">
              <a:latin typeface="Helvetica Neue LT Std 55 Roman" charset="0"/>
              <a:ea typeface="Helvetica Neue LT Std 55 Roman" charset="0"/>
              <a:cs typeface="Helvetica Neue LT Std 55 Roman" charset="0"/>
            </a:endParaRPr>
          </a:p>
        </p:txBody>
      </p:sp>
      <p:sp>
        <p:nvSpPr>
          <p:cNvPr id="58" name="TextBox 57"/>
          <p:cNvSpPr txBox="1"/>
          <p:nvPr/>
        </p:nvSpPr>
        <p:spPr>
          <a:xfrm>
            <a:off x="422668" y="3792015"/>
            <a:ext cx="1577676" cy="400110"/>
          </a:xfrm>
          <a:prstGeom prst="rect">
            <a:avLst/>
          </a:prstGeom>
          <a:noFill/>
        </p:spPr>
        <p:txBody>
          <a:bodyPr wrap="none" rtlCol="0">
            <a:spAutoFit/>
          </a:bodyPr>
          <a:lstStyle/>
          <a:p>
            <a:r>
              <a:rPr lang="en-US" sz="2000" b="1" dirty="0" smtClean="0">
                <a:latin typeface="Helvetica Neue LT Std 55 Roman" charset="0"/>
                <a:ea typeface="Helvetica Neue LT Std 55 Roman" charset="0"/>
                <a:cs typeface="Helvetica Neue LT Std 55 Roman" charset="0"/>
              </a:rPr>
              <a:t>Profit=$300</a:t>
            </a:r>
            <a:endParaRPr lang="en-US" sz="2000" b="1" dirty="0">
              <a:latin typeface="Helvetica Neue LT Std 55 Roman" charset="0"/>
              <a:ea typeface="Helvetica Neue LT Std 55 Roman" charset="0"/>
              <a:cs typeface="Helvetica Neue LT Std 55 Roman" charset="0"/>
            </a:endParaRPr>
          </a:p>
        </p:txBody>
      </p:sp>
      <p:cxnSp>
        <p:nvCxnSpPr>
          <p:cNvPr id="59" name="Straight Arrow Connector 58"/>
          <p:cNvCxnSpPr/>
          <p:nvPr/>
        </p:nvCxnSpPr>
        <p:spPr>
          <a:xfrm flipV="1">
            <a:off x="2048257" y="3962400"/>
            <a:ext cx="295652" cy="4030"/>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029200" y="5746562"/>
            <a:ext cx="3812524" cy="738664"/>
          </a:xfrm>
          <a:prstGeom prst="rect">
            <a:avLst/>
          </a:prstGeom>
          <a:noFill/>
        </p:spPr>
        <p:txBody>
          <a:bodyPr wrap="square" rtlCol="0">
            <a:spAutoFit/>
          </a:bodyPr>
          <a:lstStyle/>
          <a:p>
            <a:r>
              <a:rPr lang="en-US" sz="1400" dirty="0" smtClean="0">
                <a:solidFill>
                  <a:srgbClr val="284B23"/>
                </a:solidFill>
                <a:latin typeface="Helvetica Neue LT Std 55 Roman" charset="0"/>
                <a:ea typeface="Helvetica Neue LT Std 55 Roman" charset="0"/>
                <a:cs typeface="Helvetica Neue LT Std 55 Roman" charset="0"/>
              </a:rPr>
              <a:t>This money is paid out in cash to co-op members. In our example, </a:t>
            </a:r>
            <a:r>
              <a:rPr lang="en-US" sz="1400" b="1" dirty="0" smtClean="0">
                <a:solidFill>
                  <a:srgbClr val="284B23"/>
                </a:solidFill>
                <a:latin typeface="Helvetica Neue LT Std 55 Roman" charset="0"/>
                <a:ea typeface="Helvetica Neue LT Std 55 Roman" charset="0"/>
                <a:cs typeface="Helvetica Neue LT Std 55 Roman" charset="0"/>
              </a:rPr>
              <a:t>Jane gets $8, </a:t>
            </a:r>
            <a:r>
              <a:rPr lang="en-US" sz="1400" dirty="0" smtClean="0">
                <a:solidFill>
                  <a:srgbClr val="284B23"/>
                </a:solidFill>
                <a:latin typeface="Helvetica Neue LT Std 55 Roman" charset="0"/>
                <a:ea typeface="Helvetica Neue LT Std 55 Roman" charset="0"/>
                <a:cs typeface="Helvetica Neue LT Std 55 Roman" charset="0"/>
              </a:rPr>
              <a:t>or 8% of the $100. </a:t>
            </a:r>
            <a:r>
              <a:rPr lang="en-US" sz="1400" b="1" dirty="0" smtClean="0">
                <a:solidFill>
                  <a:srgbClr val="284B23"/>
                </a:solidFill>
                <a:latin typeface="Helvetica Neue LT Std 55 Roman" charset="0"/>
                <a:ea typeface="Helvetica Neue LT Std 55 Roman" charset="0"/>
                <a:cs typeface="Helvetica Neue LT Std 55 Roman" charset="0"/>
              </a:rPr>
              <a:t>Jane pays taxes on this $8.</a:t>
            </a:r>
            <a:endParaRPr lang="en-US" sz="1400" b="1" dirty="0">
              <a:solidFill>
                <a:srgbClr val="284B23"/>
              </a:solidFill>
              <a:latin typeface="Helvetica Neue LT Std 55 Roman" charset="0"/>
              <a:ea typeface="Helvetica Neue LT Std 55 Roman" charset="0"/>
              <a:cs typeface="Helvetica Neue LT Std 55 Roman" charset="0"/>
            </a:endParaRPr>
          </a:p>
        </p:txBody>
      </p:sp>
      <p:cxnSp>
        <p:nvCxnSpPr>
          <p:cNvPr id="60" name="Straight Arrow Connector 59"/>
          <p:cNvCxnSpPr/>
          <p:nvPr/>
        </p:nvCxnSpPr>
        <p:spPr>
          <a:xfrm>
            <a:off x="4367301" y="5442350"/>
            <a:ext cx="0" cy="242657"/>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191000" y="5442350"/>
            <a:ext cx="990600" cy="0"/>
          </a:xfrm>
          <a:prstGeom prst="line">
            <a:avLst/>
          </a:prstGeom>
          <a:ln w="19050">
            <a:solidFill>
              <a:srgbClr val="284B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0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p:bldP spid="51" grpId="0"/>
      <p:bldP spid="52"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flipV="1">
            <a:off x="4579572" y="3545215"/>
            <a:ext cx="2588925" cy="1137065"/>
          </a:xfrm>
          <a:prstGeom prst="line">
            <a:avLst/>
          </a:prstGeom>
          <a:ln>
            <a:solidFill>
              <a:srgbClr val="284B2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a:endCxn id="10" idx="0"/>
          </p:cNvCxnSpPr>
          <p:nvPr/>
        </p:nvCxnSpPr>
        <p:spPr>
          <a:xfrm flipH="1">
            <a:off x="1965065" y="3472148"/>
            <a:ext cx="2614507" cy="1008421"/>
          </a:xfrm>
          <a:prstGeom prst="line">
            <a:avLst/>
          </a:prstGeom>
          <a:ln>
            <a:solidFill>
              <a:srgbClr val="284B23"/>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246025" y="3159439"/>
            <a:ext cx="2682240" cy="735821"/>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665257" y="3222049"/>
            <a:ext cx="1843774" cy="646331"/>
          </a:xfrm>
          <a:prstGeom prst="rect">
            <a:avLst/>
          </a:prstGeom>
          <a:noFill/>
        </p:spPr>
        <p:txBody>
          <a:bodyPr wrap="none" rtlCol="0">
            <a:spAutoFit/>
          </a:bodyPr>
          <a:lstStyle/>
          <a:p>
            <a:pPr algn="ctr"/>
            <a:r>
              <a:rPr lang="en-US" dirty="0" smtClean="0">
                <a:latin typeface="Helvetica Neue LT Std 55 Roman" charset="0"/>
                <a:ea typeface="Helvetica Neue LT Std 55 Roman" charset="0"/>
                <a:cs typeface="Helvetica Neue LT Std 55 Roman" charset="0"/>
              </a:rPr>
              <a:t>Co-op Business</a:t>
            </a:r>
          </a:p>
          <a:p>
            <a:pPr algn="ctr"/>
            <a:r>
              <a:rPr lang="en-US" b="1" dirty="0" smtClean="0">
                <a:latin typeface="Helvetica Neue LT Std 55 Roman" charset="0"/>
                <a:ea typeface="Helvetica Neue LT Std 55 Roman" charset="0"/>
                <a:cs typeface="Helvetica Neue LT Std 55 Roman" charset="0"/>
              </a:rPr>
              <a:t>$200 retained</a:t>
            </a:r>
            <a:endParaRPr lang="en-US" b="1" dirty="0">
              <a:latin typeface="Helvetica Neue LT Std 55 Roman" charset="0"/>
              <a:ea typeface="Helvetica Neue LT Std 55 Roman" charset="0"/>
              <a:cs typeface="Helvetica Neue LT Std 55 Roman" charset="0"/>
            </a:endParaRPr>
          </a:p>
        </p:txBody>
      </p:sp>
      <p:sp>
        <p:nvSpPr>
          <p:cNvPr id="26" name="TextBox 25"/>
          <p:cNvSpPr txBox="1"/>
          <p:nvPr/>
        </p:nvSpPr>
        <p:spPr>
          <a:xfrm>
            <a:off x="3139343" y="2854289"/>
            <a:ext cx="2880458" cy="276999"/>
          </a:xfrm>
          <a:prstGeom prst="rect">
            <a:avLst/>
          </a:prstGeom>
          <a:noFill/>
        </p:spPr>
        <p:txBody>
          <a:bodyPr wrap="square" rtlCol="0">
            <a:spAutoFit/>
          </a:bodyPr>
          <a:lstStyle/>
          <a:p>
            <a:pPr algn="ctr"/>
            <a:r>
              <a:rPr lang="en-US" sz="1200" b="1" dirty="0" smtClean="0">
                <a:latin typeface="Helvetica Neue LT Std 55 Roman" charset="0"/>
                <a:ea typeface="Helvetica Neue LT Std 55 Roman" charset="0"/>
                <a:cs typeface="Helvetica Neue LT Std 55 Roman" charset="0"/>
              </a:rPr>
              <a:t>INTERNAL CAPITAL ACCOUNT</a:t>
            </a:r>
            <a:endParaRPr lang="en-US" sz="1200" b="1" dirty="0">
              <a:latin typeface="Helvetica Neue LT Std 55 Roman" charset="0"/>
              <a:ea typeface="Helvetica Neue LT Std 55 Roman" charset="0"/>
              <a:cs typeface="Helvetica Neue LT Std 55 Roman" charset="0"/>
            </a:endParaRPr>
          </a:p>
        </p:txBody>
      </p:sp>
      <p:sp>
        <p:nvSpPr>
          <p:cNvPr id="15" name="Rectangle 14"/>
          <p:cNvSpPr/>
          <p:nvPr/>
        </p:nvSpPr>
        <p:spPr>
          <a:xfrm>
            <a:off x="594064" y="4166639"/>
            <a:ext cx="2823458" cy="710161"/>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latin typeface="Helvetica Neue LT Std 55 Roman" charset="0"/>
                <a:ea typeface="Helvetica Neue LT Std 55 Roman" charset="0"/>
                <a:cs typeface="Helvetica Neue LT Std 55 Roman" charset="0"/>
              </a:rPr>
              <a:t>Collective Account</a:t>
            </a:r>
            <a:endParaRPr lang="en-US" dirty="0">
              <a:solidFill>
                <a:srgbClr val="000000"/>
              </a:solidFill>
              <a:latin typeface="Helvetica Neue LT Std 55 Roman" charset="0"/>
              <a:ea typeface="Helvetica Neue LT Std 55 Roman" charset="0"/>
              <a:cs typeface="Helvetica Neue LT Std 55 Roman" charset="0"/>
            </a:endParaRPr>
          </a:p>
        </p:txBody>
      </p:sp>
      <p:sp>
        <p:nvSpPr>
          <p:cNvPr id="19" name="Rectangle 18"/>
          <p:cNvSpPr/>
          <p:nvPr/>
        </p:nvSpPr>
        <p:spPr>
          <a:xfrm>
            <a:off x="5748500" y="4161025"/>
            <a:ext cx="2682240" cy="715775"/>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latin typeface="Helvetica Neue LT Std 55 Roman" charset="0"/>
                <a:ea typeface="Helvetica Neue LT Std 55 Roman" charset="0"/>
                <a:cs typeface="Helvetica Neue LT Std 55 Roman" charset="0"/>
              </a:rPr>
              <a:t>   Individual Accounts</a:t>
            </a:r>
            <a:endParaRPr lang="en-US" dirty="0">
              <a:solidFill>
                <a:srgbClr val="000000"/>
              </a:solidFill>
              <a:latin typeface="Helvetica Neue LT Std 55 Roman" charset="0"/>
              <a:ea typeface="Helvetica Neue LT Std 55 Roman" charset="0"/>
              <a:cs typeface="Helvetica Neue LT Std 55 Roman" charset="0"/>
            </a:endParaRPr>
          </a:p>
        </p:txBody>
      </p:sp>
      <p:sp>
        <p:nvSpPr>
          <p:cNvPr id="10" name="TextBox 9"/>
          <p:cNvSpPr txBox="1"/>
          <p:nvPr/>
        </p:nvSpPr>
        <p:spPr>
          <a:xfrm>
            <a:off x="1616251" y="4480569"/>
            <a:ext cx="697627" cy="369332"/>
          </a:xfrm>
          <a:prstGeom prst="rect">
            <a:avLst/>
          </a:prstGeom>
          <a:noFill/>
        </p:spPr>
        <p:txBody>
          <a:bodyPr wrap="none" rtlCol="0">
            <a:spAutoFit/>
          </a:bodyPr>
          <a:lstStyle/>
          <a:p>
            <a:r>
              <a:rPr lang="en-US" b="1" dirty="0" smtClean="0">
                <a:latin typeface="Helvetica Neue LT Std 55 Roman" charset="0"/>
                <a:ea typeface="Helvetica Neue LT Std 55 Roman" charset="0"/>
                <a:cs typeface="Helvetica Neue LT Std 55 Roman" charset="0"/>
              </a:rPr>
              <a:t>$150</a:t>
            </a:r>
            <a:endParaRPr lang="en-US" b="1" dirty="0">
              <a:latin typeface="Helvetica Neue LT Std 55 Roman" charset="0"/>
              <a:ea typeface="Helvetica Neue LT Std 55 Roman" charset="0"/>
              <a:cs typeface="Helvetica Neue LT Std 55 Roman" charset="0"/>
            </a:endParaRPr>
          </a:p>
        </p:txBody>
      </p:sp>
      <p:sp>
        <p:nvSpPr>
          <p:cNvPr id="24" name="TextBox 23"/>
          <p:cNvSpPr txBox="1"/>
          <p:nvPr/>
        </p:nvSpPr>
        <p:spPr>
          <a:xfrm>
            <a:off x="6751320" y="4482868"/>
            <a:ext cx="569387" cy="369332"/>
          </a:xfrm>
          <a:prstGeom prst="rect">
            <a:avLst/>
          </a:prstGeom>
          <a:noFill/>
        </p:spPr>
        <p:txBody>
          <a:bodyPr wrap="none" rtlCol="0">
            <a:spAutoFit/>
          </a:bodyPr>
          <a:lstStyle/>
          <a:p>
            <a:r>
              <a:rPr lang="en-US" b="1" dirty="0" smtClean="0">
                <a:latin typeface="Helvetica Neue LT Std 55 Roman" charset="0"/>
                <a:ea typeface="Helvetica Neue LT Std 55 Roman" charset="0"/>
                <a:cs typeface="Helvetica Neue LT Std 55 Roman" charset="0"/>
              </a:rPr>
              <a:t>$50</a:t>
            </a:r>
            <a:endParaRPr lang="en-US" b="1" dirty="0">
              <a:latin typeface="Helvetica Neue LT Std 55 Roman" charset="0"/>
              <a:ea typeface="Helvetica Neue LT Std 55 Roman" charset="0"/>
              <a:cs typeface="Helvetica Neue LT Std 55 Roman" charset="0"/>
            </a:endParaRPr>
          </a:p>
        </p:txBody>
      </p:sp>
      <p:sp>
        <p:nvSpPr>
          <p:cNvPr id="11" name="TextBox 10"/>
          <p:cNvSpPr txBox="1"/>
          <p:nvPr/>
        </p:nvSpPr>
        <p:spPr>
          <a:xfrm>
            <a:off x="521789" y="5267316"/>
            <a:ext cx="3393878" cy="369332"/>
          </a:xfrm>
          <a:prstGeom prst="rect">
            <a:avLst/>
          </a:prstGeom>
          <a:noFill/>
        </p:spPr>
        <p:txBody>
          <a:bodyPr wrap="none" rtlCol="0">
            <a:spAutoFit/>
          </a:bodyPr>
          <a:lstStyle/>
          <a:p>
            <a:r>
              <a:rPr lang="en-US" dirty="0" smtClean="0">
                <a:latin typeface="Helvetica Neue LT Std 55 Roman" charset="0"/>
                <a:ea typeface="Helvetica Neue LT Std 55 Roman" charset="0"/>
                <a:cs typeface="Helvetica Neue LT Std 55 Roman" charset="0"/>
              </a:rPr>
              <a:t>Corporate taxes (15%)=</a:t>
            </a:r>
            <a:r>
              <a:rPr lang="en-US" b="1" dirty="0" smtClean="0">
                <a:latin typeface="Helvetica Neue LT Std 55 Roman" charset="0"/>
                <a:ea typeface="Helvetica Neue LT Std 55 Roman" charset="0"/>
                <a:cs typeface="Helvetica Neue LT Std 55 Roman" charset="0"/>
              </a:rPr>
              <a:t>$22.50</a:t>
            </a:r>
            <a:endParaRPr lang="en-US" b="1" dirty="0">
              <a:latin typeface="Helvetica Neue LT Std 55 Roman" charset="0"/>
              <a:ea typeface="Helvetica Neue LT Std 55 Roman" charset="0"/>
              <a:cs typeface="Helvetica Neue LT Std 55 Roman" charset="0"/>
            </a:endParaRPr>
          </a:p>
        </p:txBody>
      </p:sp>
      <p:sp>
        <p:nvSpPr>
          <p:cNvPr id="28" name="Rectangle 27"/>
          <p:cNvSpPr/>
          <p:nvPr/>
        </p:nvSpPr>
        <p:spPr>
          <a:xfrm>
            <a:off x="603798" y="5679026"/>
            <a:ext cx="3206202" cy="645574"/>
          </a:xfrm>
          <a:prstGeom prst="rect">
            <a:avLst/>
          </a:prstGeom>
          <a:solidFill>
            <a:srgbClr val="284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Helvetica Neue LT Std 55 Roman" charset="0"/>
                <a:ea typeface="Helvetica Neue LT Std 55 Roman" charset="0"/>
                <a:cs typeface="Helvetica Neue LT Std 55 Roman" charset="0"/>
              </a:rPr>
              <a:t>Total in Collective</a:t>
            </a:r>
          </a:p>
          <a:p>
            <a:pPr algn="ctr"/>
            <a:r>
              <a:rPr lang="en-US" dirty="0" smtClean="0">
                <a:solidFill>
                  <a:schemeClr val="bg1"/>
                </a:solidFill>
                <a:latin typeface="Helvetica Neue LT Std 55 Roman" charset="0"/>
                <a:ea typeface="Helvetica Neue LT Std 55 Roman" charset="0"/>
                <a:cs typeface="Helvetica Neue LT Std 55 Roman" charset="0"/>
              </a:rPr>
              <a:t>Account = </a:t>
            </a:r>
            <a:r>
              <a:rPr lang="en-US" b="1" dirty="0" smtClean="0">
                <a:solidFill>
                  <a:schemeClr val="bg1"/>
                </a:solidFill>
                <a:latin typeface="Helvetica Neue LT Std 55 Roman" charset="0"/>
                <a:ea typeface="Helvetica Neue LT Std 55 Roman" charset="0"/>
                <a:cs typeface="Helvetica Neue LT Std 55 Roman" charset="0"/>
              </a:rPr>
              <a:t>$127.50 </a:t>
            </a:r>
            <a:endParaRPr lang="en-US" b="1" dirty="0">
              <a:solidFill>
                <a:schemeClr val="bg1"/>
              </a:solidFill>
              <a:latin typeface="Helvetica Neue LT Std 55 Roman" charset="0"/>
              <a:ea typeface="Helvetica Neue LT Std 55 Roman" charset="0"/>
              <a:cs typeface="Helvetica Neue LT Std 55 Roman" charset="0"/>
            </a:endParaRPr>
          </a:p>
        </p:txBody>
      </p:sp>
      <p:sp>
        <p:nvSpPr>
          <p:cNvPr id="224" name="TextBox 223"/>
          <p:cNvSpPr txBox="1"/>
          <p:nvPr/>
        </p:nvSpPr>
        <p:spPr>
          <a:xfrm>
            <a:off x="7086600" y="5267316"/>
            <a:ext cx="1344140" cy="1477328"/>
          </a:xfrm>
          <a:prstGeom prst="rect">
            <a:avLst/>
          </a:prstGeom>
          <a:noFill/>
        </p:spPr>
        <p:txBody>
          <a:bodyPr wrap="square" rtlCol="0">
            <a:spAutoFit/>
          </a:bodyPr>
          <a:lstStyle/>
          <a:p>
            <a:r>
              <a:rPr lang="en-US" b="1" dirty="0" smtClean="0">
                <a:latin typeface="Helvetica Neue LT Std 55 Roman" charset="0"/>
                <a:ea typeface="Helvetica Neue LT Std 55 Roman" charset="0"/>
                <a:cs typeface="Helvetica Neue LT Std 55 Roman" charset="0"/>
              </a:rPr>
              <a:t>Jane still gets 8% dividend, or $4 of the $50.</a:t>
            </a:r>
            <a:endParaRPr lang="en-US" b="1" dirty="0">
              <a:latin typeface="Helvetica Neue LT Std 55 Roman" charset="0"/>
              <a:ea typeface="Helvetica Neue LT Std 55 Roman" charset="0"/>
              <a:cs typeface="Helvetica Neue LT Std 55 Roman" charset="0"/>
            </a:endParaRPr>
          </a:p>
        </p:txBody>
      </p:sp>
      <p:pic>
        <p:nvPicPr>
          <p:cNvPr id="88"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89" name="Rectangle 8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Second </a:t>
            </a:r>
            <a:r>
              <a:rPr lang="en-US" sz="2800" b="1" kern="0" dirty="0" smtClean="0">
                <a:solidFill>
                  <a:srgbClr val="284B23"/>
                </a:solidFill>
                <a:latin typeface="Helvetica Neue LT Std 75" charset="0"/>
                <a:ea typeface="Helvetica Neue LT Std 75" charset="0"/>
                <a:cs typeface="Helvetica Neue LT Std 75" charset="0"/>
              </a:rPr>
              <a:t>Decision:</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9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93" name="Straight Connector 9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4" name="Pictur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96" name="Title 1"/>
          <p:cNvSpPr txBox="1">
            <a:spLocks/>
          </p:cNvSpPr>
          <p:nvPr/>
        </p:nvSpPr>
        <p:spPr bwMode="auto">
          <a:xfrm>
            <a:off x="428803" y="1774397"/>
            <a:ext cx="7876997" cy="1307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a:solidFill>
                  <a:schemeClr val="tx1"/>
                </a:solidFill>
                <a:latin typeface="Helvetica Neue LT Std 55 Roman" charset="0"/>
                <a:ea typeface="Helvetica Neue LT Std 55 Roman" charset="0"/>
                <a:cs typeface="Helvetica Neue LT Std 55 Roman" charset="0"/>
              </a:rPr>
              <a:t>How does money retained by </a:t>
            </a:r>
            <a:r>
              <a:rPr lang="en-US" sz="2400" b="1" dirty="0" smtClean="0">
                <a:solidFill>
                  <a:schemeClr val="tx1"/>
                </a:solidFill>
                <a:latin typeface="Helvetica Neue LT Std 55 Roman" charset="0"/>
                <a:ea typeface="Helvetica Neue LT Std 55 Roman" charset="0"/>
                <a:cs typeface="Helvetica Neue LT Std 55 Roman" charset="0"/>
              </a:rPr>
              <a:t>co-op </a:t>
            </a:r>
            <a:r>
              <a:rPr lang="en-US" sz="2400" b="1" dirty="0">
                <a:solidFill>
                  <a:schemeClr val="tx1"/>
                </a:solidFill>
                <a:latin typeface="Helvetica Neue LT Std 55 Roman" charset="0"/>
                <a:ea typeface="Helvetica Neue LT Std 55 Roman" charset="0"/>
                <a:cs typeface="Helvetica Neue LT Std 55 Roman" charset="0"/>
              </a:rPr>
              <a:t>gets used?</a:t>
            </a:r>
          </a:p>
        </p:txBody>
      </p:sp>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3262" y="5147172"/>
            <a:ext cx="1473338" cy="1822826"/>
          </a:xfrm>
          <a:prstGeom prst="rect">
            <a:avLst/>
          </a:prstGeom>
        </p:spPr>
      </p:pic>
    </p:spTree>
    <p:extLst>
      <p:ext uri="{BB962C8B-B14F-4D97-AF65-F5344CB8AC3E}">
        <p14:creationId xmlns:p14="http://schemas.microsoft.com/office/powerpoint/2010/main" val="336921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15" grpId="0" animBg="1"/>
      <p:bldP spid="19" grpId="0" animBg="1"/>
      <p:bldP spid="10" grpId="0"/>
      <p:bldP spid="24" grpId="0"/>
      <p:bldP spid="11" grpId="0"/>
      <p:bldP spid="28" grpId="0" animBg="1"/>
      <p:bldP spid="2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06731" y="3389183"/>
            <a:ext cx="8033714" cy="1030417"/>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284B23"/>
                </a:solidFill>
                <a:latin typeface="Helvetica Neue LT Std 55 Roman" charset="0"/>
                <a:ea typeface="Helvetica Neue LT Std 55 Roman" charset="0"/>
                <a:cs typeface="Helvetica Neue LT Std 55 Roman" charset="0"/>
              </a:rPr>
              <a:t>Total Patronage paid out to members:</a:t>
            </a:r>
          </a:p>
          <a:p>
            <a:pPr algn="ctr"/>
            <a:r>
              <a:rPr lang="en-US" dirty="0" smtClean="0">
                <a:solidFill>
                  <a:srgbClr val="284B23"/>
                </a:solidFill>
                <a:latin typeface="Helvetica Neue LT Std 55 Roman" charset="0"/>
                <a:ea typeface="Helvetica Neue LT Std 55 Roman" charset="0"/>
                <a:cs typeface="Helvetica Neue LT Std 55 Roman" charset="0"/>
              </a:rPr>
              <a:t>$100 in cash + $50 in internal accounts = $150 of profits to members</a:t>
            </a:r>
          </a:p>
          <a:p>
            <a:pPr algn="ctr"/>
            <a:r>
              <a:rPr lang="en-US" dirty="0" smtClean="0">
                <a:solidFill>
                  <a:srgbClr val="284B23"/>
                </a:solidFill>
                <a:latin typeface="Helvetica Neue LT Std 55 Roman" charset="0"/>
                <a:ea typeface="Helvetica Neue LT Std 55 Roman" charset="0"/>
                <a:cs typeface="Helvetica Neue LT Std 55 Roman" charset="0"/>
              </a:rPr>
              <a:t>(started with $300 profit)</a:t>
            </a:r>
            <a:endParaRPr lang="en-US" dirty="0">
              <a:solidFill>
                <a:srgbClr val="284B23"/>
              </a:solidFill>
              <a:latin typeface="Helvetica Neue LT Std 55 Roman" charset="0"/>
              <a:ea typeface="Helvetica Neue LT Std 55 Roman" charset="0"/>
              <a:cs typeface="Helvetica Neue LT Std 55 Roman" charset="0"/>
            </a:endParaRPr>
          </a:p>
        </p:txBody>
      </p:sp>
      <p:sp>
        <p:nvSpPr>
          <p:cNvPr id="4" name="TextBox 3"/>
          <p:cNvSpPr txBox="1"/>
          <p:nvPr/>
        </p:nvSpPr>
        <p:spPr>
          <a:xfrm>
            <a:off x="428801" y="1752600"/>
            <a:ext cx="8051382" cy="830997"/>
          </a:xfrm>
          <a:prstGeom prst="rect">
            <a:avLst/>
          </a:prstGeom>
          <a:noFill/>
        </p:spPr>
        <p:txBody>
          <a:bodyPr wrap="square" rtlCol="0">
            <a:spAutoFit/>
          </a:bodyPr>
          <a:lstStyle/>
          <a:p>
            <a:r>
              <a:rPr lang="en-US" sz="2400" b="1" dirty="0" smtClean="0">
                <a:latin typeface="Helvetica Neue LT Std 55 Roman" charset="0"/>
                <a:ea typeface="Helvetica Neue LT Std 55 Roman" charset="0"/>
                <a:cs typeface="Helvetica Neue LT Std 55 Roman" charset="0"/>
              </a:rPr>
              <a:t>First we determine patronage based on hours. </a:t>
            </a:r>
            <a:br>
              <a:rPr lang="en-US" sz="2400" b="1" dirty="0" smtClean="0">
                <a:latin typeface="Helvetica Neue LT Std 55 Roman" charset="0"/>
                <a:ea typeface="Helvetica Neue LT Std 55 Roman" charset="0"/>
                <a:cs typeface="Helvetica Neue LT Std 55 Roman" charset="0"/>
              </a:rPr>
            </a:br>
            <a:r>
              <a:rPr lang="en-US" sz="2400" b="1" dirty="0" smtClean="0">
                <a:latin typeface="Helvetica Neue LT Std 55 Roman" charset="0"/>
                <a:ea typeface="Helvetica Neue LT Std 55 Roman" charset="0"/>
                <a:cs typeface="Helvetica Neue LT Std 55 Roman" charset="0"/>
              </a:rPr>
              <a:t>Jane gets 8%.</a:t>
            </a:r>
            <a:endParaRPr lang="en-US" sz="2400" b="1" dirty="0">
              <a:latin typeface="Helvetica Neue LT Std 55 Roman" charset="0"/>
              <a:ea typeface="Helvetica Neue LT Std 55 Roman" charset="0"/>
              <a:cs typeface="Helvetica Neue LT Std 55 Roman" charset="0"/>
            </a:endParaRPr>
          </a:p>
        </p:txBody>
      </p:sp>
      <p:sp>
        <p:nvSpPr>
          <p:cNvPr id="6" name="TextBox 5"/>
          <p:cNvSpPr txBox="1"/>
          <p:nvPr/>
        </p:nvSpPr>
        <p:spPr>
          <a:xfrm>
            <a:off x="533400" y="4648200"/>
            <a:ext cx="5955074" cy="1200329"/>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Jane gets 8% of </a:t>
            </a:r>
            <a:r>
              <a:rPr lang="en-US" b="1" dirty="0" smtClean="0">
                <a:latin typeface="Helvetica Neue LT Std 55 Roman" charset="0"/>
                <a:ea typeface="Helvetica Neue LT Std 55 Roman" charset="0"/>
                <a:cs typeface="Helvetica Neue LT Std 55 Roman" charset="0"/>
              </a:rPr>
              <a:t>total</a:t>
            </a:r>
            <a:r>
              <a:rPr lang="en-US" dirty="0" smtClean="0">
                <a:latin typeface="Helvetica Neue LT Std 55 Roman" charset="0"/>
                <a:ea typeface="Helvetica Neue LT Std 55 Roman" charset="0"/>
                <a:cs typeface="Helvetica Neue LT Std 55 Roman" charset="0"/>
              </a:rPr>
              <a:t> patronage </a:t>
            </a:r>
            <a:r>
              <a:rPr lang="en-US" dirty="0">
                <a:latin typeface="Helvetica Neue LT Std 55 Roman" charset="0"/>
                <a:ea typeface="Helvetica Neue LT Std 55 Roman" charset="0"/>
                <a:cs typeface="Helvetica Neue LT Std 55 Roman" charset="0"/>
              </a:rPr>
              <a:t>dividend (12/150= 8</a:t>
            </a:r>
            <a:r>
              <a:rPr lang="en-US" dirty="0" smtClean="0">
                <a:latin typeface="Helvetica Neue LT Std 55 Roman" charset="0"/>
                <a:ea typeface="Helvetica Neue LT Std 55 Roman" charset="0"/>
                <a:cs typeface="Helvetica Neue LT Std 55 Roman" charset="0"/>
              </a:rPr>
              <a:t>%)</a:t>
            </a:r>
            <a:br>
              <a:rPr lang="en-US" dirty="0" smtClean="0">
                <a:latin typeface="Helvetica Neue LT Std 55 Roman" charset="0"/>
                <a:ea typeface="Helvetica Neue LT Std 55 Roman" charset="0"/>
                <a:cs typeface="Helvetica Neue LT Std 55 Roman" charset="0"/>
              </a:rPr>
            </a:br>
            <a:endParaRPr lang="en-US" dirty="0" smtClean="0">
              <a:latin typeface="Helvetica Neue LT Std 55 Roman" charset="0"/>
              <a:ea typeface="Helvetica Neue LT Std 55 Roman" charset="0"/>
              <a:cs typeface="Helvetica Neue LT Std 55 Roman" charset="0"/>
            </a:endParaRPr>
          </a:p>
          <a:p>
            <a:r>
              <a:rPr lang="en-US" dirty="0" smtClean="0">
                <a:latin typeface="Helvetica Neue LT Std 55 Roman" charset="0"/>
                <a:ea typeface="Helvetica Neue LT Std 55 Roman" charset="0"/>
                <a:cs typeface="Helvetica Neue LT Std 55 Roman" charset="0"/>
              </a:rPr>
              <a:t>$8 in cash + $4 in internal account = $12 Total </a:t>
            </a:r>
            <a:br>
              <a:rPr lang="en-US" dirty="0" smtClean="0">
                <a:latin typeface="Helvetica Neue LT Std 55 Roman" charset="0"/>
                <a:ea typeface="Helvetica Neue LT Std 55 Roman" charset="0"/>
                <a:cs typeface="Helvetica Neue LT Std 55 Roman" charset="0"/>
              </a:rPr>
            </a:br>
            <a:endParaRPr lang="en-US" dirty="0" smtClean="0">
              <a:latin typeface="Helvetica Neue LT Std 55 Roman" charset="0"/>
              <a:ea typeface="Helvetica Neue LT Std 55 Roman" charset="0"/>
              <a:cs typeface="Helvetica Neue LT Std 55 Roman" charset="0"/>
            </a:endParaRPr>
          </a:p>
        </p:txBody>
      </p:sp>
      <p:sp>
        <p:nvSpPr>
          <p:cNvPr id="7" name="TextBox 6"/>
          <p:cNvSpPr txBox="1"/>
          <p:nvPr/>
        </p:nvSpPr>
        <p:spPr>
          <a:xfrm>
            <a:off x="506731" y="5731080"/>
            <a:ext cx="5459730" cy="646331"/>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Jane will receive $8 in cash and a written allocation notice for the $4.</a:t>
            </a:r>
            <a:endParaRPr lang="en-US" dirty="0">
              <a:latin typeface="Helvetica Neue LT Std 55 Roman" charset="0"/>
              <a:ea typeface="Helvetica Neue LT Std 55 Roman" charset="0"/>
              <a:cs typeface="Helvetica Neue LT Std 55 Roman" charset="0"/>
            </a:endParaRPr>
          </a:p>
        </p:txBody>
      </p:sp>
      <p:sp>
        <p:nvSpPr>
          <p:cNvPr id="8" name="TextBox 7"/>
          <p:cNvSpPr txBox="1"/>
          <p:nvPr/>
        </p:nvSpPr>
        <p:spPr>
          <a:xfrm>
            <a:off x="440231" y="2590800"/>
            <a:ext cx="8039952" cy="646331"/>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In co-ops, this total amount ($150) is called a “patronage dividend.” Note: not all patronage dividends are paid out in cash to members.</a:t>
            </a:r>
            <a:endParaRPr lang="en-US" dirty="0">
              <a:latin typeface="Helvetica Neue LT Std 55 Roman" charset="0"/>
              <a:ea typeface="Helvetica Neue LT Std 55 Roman" charset="0"/>
              <a:cs typeface="Helvetica Neue LT Std 55 Roman" charset="0"/>
            </a:endParaRPr>
          </a:p>
        </p:txBody>
      </p:sp>
      <p:pic>
        <p:nvPicPr>
          <p:cNvPr id="8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81" name="Rectangle 80"/>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What does </a:t>
            </a:r>
            <a:r>
              <a:rPr lang="en-US" sz="2800" b="1" kern="0" smtClean="0">
                <a:solidFill>
                  <a:srgbClr val="284B23"/>
                </a:solidFill>
                <a:latin typeface="Helvetica Neue LT Std 75" charset="0"/>
                <a:ea typeface="Helvetica Neue LT Std 75" charset="0"/>
                <a:cs typeface="Helvetica Neue LT Std 75" charset="0"/>
              </a:rPr>
              <a:t>Jane actually receive?</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84"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5" name="Straight Connector 84"/>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0636" y="4694464"/>
            <a:ext cx="382030" cy="630549"/>
          </a:xfrm>
          <a:prstGeom prst="rect">
            <a:avLst/>
          </a:prstGeom>
        </p:spPr>
      </p:pic>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3002" y="5538119"/>
            <a:ext cx="635690" cy="786481"/>
          </a:xfrm>
          <a:prstGeom prst="rect">
            <a:avLst/>
          </a:prstGeom>
        </p:spPr>
      </p:pic>
      <p:sp>
        <p:nvSpPr>
          <p:cNvPr id="91" name="Rectangle 90"/>
          <p:cNvSpPr/>
          <p:nvPr/>
        </p:nvSpPr>
        <p:spPr>
          <a:xfrm>
            <a:off x="8095948" y="4861900"/>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8080638" y="4918554"/>
            <a:ext cx="459807" cy="369332"/>
          </a:xfrm>
          <a:prstGeom prst="rect">
            <a:avLst/>
          </a:prstGeom>
          <a:noFill/>
        </p:spPr>
        <p:txBody>
          <a:bodyPr wrap="square" rtlCol="0">
            <a:spAutoFit/>
          </a:bodyPr>
          <a:lstStyle/>
          <a:p>
            <a:r>
              <a:rPr lang="en-US" dirty="0" smtClean="0">
                <a:solidFill>
                  <a:srgbClr val="284B23"/>
                </a:solidFill>
                <a:latin typeface="Helvetica Neue LT Std 55 Roman" charset="0"/>
                <a:ea typeface="Helvetica Neue LT Std 55 Roman" charset="0"/>
                <a:cs typeface="Helvetica Neue LT Std 55 Roman" charset="0"/>
              </a:rPr>
              <a:t>4h</a:t>
            </a:r>
            <a:endParaRPr lang="en-US" dirty="0">
              <a:solidFill>
                <a:srgbClr val="284B23"/>
              </a:solidFill>
              <a:latin typeface="Helvetica Neue LT Std 55 Roman" charset="0"/>
              <a:ea typeface="Helvetica Neue LT Std 55 Roman" charset="0"/>
              <a:cs typeface="Helvetica Neue LT Std 55 Roman" charset="0"/>
            </a:endParaRPr>
          </a:p>
        </p:txBody>
      </p:sp>
      <p:sp>
        <p:nvSpPr>
          <p:cNvPr id="14" name="Rectangle 13"/>
          <p:cNvSpPr/>
          <p:nvPr/>
        </p:nvSpPr>
        <p:spPr>
          <a:xfrm>
            <a:off x="6771078" y="5758013"/>
            <a:ext cx="441146" cy="369332"/>
          </a:xfrm>
          <a:prstGeom prst="rect">
            <a:avLst/>
          </a:prstGeom>
        </p:spPr>
        <p:txBody>
          <a:bodyPr wrap="none">
            <a:spAutoFit/>
          </a:bodyPr>
          <a:lstStyle/>
          <a:p>
            <a:r>
              <a:rPr lang="en-US">
                <a:latin typeface="Helvetica Neue LT Std 55 Roman" charset="0"/>
                <a:ea typeface="Helvetica Neue LT Std 55 Roman" charset="0"/>
                <a:cs typeface="Helvetica Neue LT Std 55 Roman" charset="0"/>
              </a:rPr>
              <a:t>$8</a:t>
            </a:r>
            <a:endParaRPr lang="en-US" dirty="0">
              <a:latin typeface="Helvetica Neue LT Std 55 Roman" charset="0"/>
              <a:ea typeface="Helvetica Neue LT Std 55 Roman" charset="0"/>
              <a:cs typeface="Helvetica Neue LT Std 55 Roman" charset="0"/>
            </a:endParaRPr>
          </a:p>
        </p:txBody>
      </p:sp>
      <p:sp>
        <p:nvSpPr>
          <p:cNvPr id="94" name="Rectangle 93"/>
          <p:cNvSpPr/>
          <p:nvPr/>
        </p:nvSpPr>
        <p:spPr>
          <a:xfrm>
            <a:off x="8102680" y="5758013"/>
            <a:ext cx="441146" cy="369332"/>
          </a:xfrm>
          <a:prstGeom prst="rect">
            <a:avLst/>
          </a:prstGeom>
        </p:spPr>
        <p:txBody>
          <a:bodyPr wrap="none">
            <a:spAutoFit/>
          </a:bodyPr>
          <a:lstStyle/>
          <a:p>
            <a:r>
              <a:rPr lang="en-US" smtClean="0">
                <a:latin typeface="Helvetica Neue LT Std 55 Roman" charset="0"/>
                <a:ea typeface="Helvetica Neue LT Std 55 Roman" charset="0"/>
                <a:cs typeface="Helvetica Neue LT Std 55 Roman" charset="0"/>
              </a:rPr>
              <a:t>$4</a:t>
            </a:r>
            <a:endParaRPr lang="en-US" dirty="0">
              <a:latin typeface="Helvetica Neue LT Std 55 Roman" charset="0"/>
              <a:ea typeface="Helvetica Neue LT Std 55 Roman" charset="0"/>
              <a:cs typeface="Helvetica Neue LT Std 55 Roman" charset="0"/>
            </a:endParaRPr>
          </a:p>
        </p:txBody>
      </p:sp>
      <p:cxnSp>
        <p:nvCxnSpPr>
          <p:cNvPr id="95" name="Straight Arrow Connector 94"/>
          <p:cNvCxnSpPr/>
          <p:nvPr/>
        </p:nvCxnSpPr>
        <p:spPr>
          <a:xfrm flipH="1">
            <a:off x="6991651" y="5442417"/>
            <a:ext cx="14543" cy="222232"/>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a:off x="8310854" y="5442417"/>
            <a:ext cx="14543" cy="222232"/>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6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304800" y="1797369"/>
            <a:ext cx="8181797" cy="6532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dirty="0" smtClean="0">
                <a:solidFill>
                  <a:schemeClr val="tx1"/>
                </a:solidFill>
                <a:latin typeface="Helvetica Neue LT Std 55 Roman" charset="0"/>
                <a:ea typeface="Helvetica Neue LT Std 55 Roman" charset="0"/>
                <a:cs typeface="Helvetica Neue LT Std 55 Roman" charset="0"/>
              </a:rPr>
              <a:t>How much to pay out to members, how much to keep in co-op?</a:t>
            </a:r>
            <a:endParaRPr lang="en-US" sz="2000" b="1" dirty="0">
              <a:solidFill>
                <a:schemeClr val="tx1"/>
              </a:solidFill>
              <a:latin typeface="Helvetica Neue LT Std 55 Roman" charset="0"/>
              <a:ea typeface="Helvetica Neue LT Std 55 Roman" charset="0"/>
              <a:cs typeface="Helvetica Neue LT Std 55 Roman" charset="0"/>
            </a:endParaRPr>
          </a:p>
        </p:txBody>
      </p:sp>
      <p:pic>
        <p:nvPicPr>
          <p:cNvPr id="1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20" name="Rectangle 1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Review of what co-op did with profits</a:t>
            </a:r>
          </a:p>
        </p:txBody>
      </p:sp>
      <p:sp>
        <p:nvSpPr>
          <p:cNvPr id="2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24" name="Straight Connector 2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32" name="TextBox 31"/>
          <p:cNvSpPr txBox="1"/>
          <p:nvPr/>
        </p:nvSpPr>
        <p:spPr>
          <a:xfrm>
            <a:off x="5167759" y="2901830"/>
            <a:ext cx="1976823" cy="369332"/>
          </a:xfrm>
          <a:prstGeom prst="rect">
            <a:avLst/>
          </a:prstGeom>
          <a:noFill/>
        </p:spPr>
        <p:txBody>
          <a:bodyPr wrap="none" rtlCol="0">
            <a:spAutoFit/>
          </a:bodyPr>
          <a:lstStyle/>
          <a:p>
            <a:r>
              <a:rPr lang="en-US" b="1" dirty="0" smtClean="0">
                <a:latin typeface="Helvetica Neue LT Std 55 Roman" charset="0"/>
                <a:ea typeface="Helvetica Neue LT Std 55 Roman" charset="0"/>
                <a:cs typeface="Helvetica Neue LT Std 55 Roman" charset="0"/>
              </a:rPr>
              <a:t>Co-op Members</a:t>
            </a:r>
            <a:endParaRPr lang="en-US" b="1" dirty="0">
              <a:latin typeface="Helvetica Neue LT Std 55 Roman" charset="0"/>
              <a:ea typeface="Helvetica Neue LT Std 55 Roman" charset="0"/>
              <a:cs typeface="Helvetica Neue LT Std 55 Roman" charset="0"/>
            </a:endParaRPr>
          </a:p>
        </p:txBody>
      </p:sp>
      <p:sp>
        <p:nvSpPr>
          <p:cNvPr id="35" name="TextBox 34"/>
          <p:cNvSpPr txBox="1"/>
          <p:nvPr/>
        </p:nvSpPr>
        <p:spPr>
          <a:xfrm>
            <a:off x="5669213" y="5416978"/>
            <a:ext cx="2817384" cy="369332"/>
          </a:xfrm>
          <a:prstGeom prst="rect">
            <a:avLst/>
          </a:prstGeom>
          <a:noFill/>
        </p:spPr>
        <p:txBody>
          <a:bodyPr wrap="square" rtlCol="0">
            <a:spAutoFit/>
          </a:bodyPr>
          <a:lstStyle/>
          <a:p>
            <a:r>
              <a:rPr lang="en-US" dirty="0">
                <a:latin typeface="Helvetica Neue LT Std 55 Roman" charset="0"/>
                <a:ea typeface="Helvetica Neue LT Std 55 Roman" charset="0"/>
                <a:cs typeface="Helvetica Neue LT Std 55 Roman" charset="0"/>
              </a:rPr>
              <a:t>P</a:t>
            </a:r>
            <a:r>
              <a:rPr lang="en-US" dirty="0" smtClean="0">
                <a:latin typeface="Helvetica Neue LT Std 55 Roman" charset="0"/>
                <a:ea typeface="Helvetica Neue LT Std 55 Roman" charset="0"/>
                <a:cs typeface="Helvetica Neue LT Std 55 Roman" charset="0"/>
              </a:rPr>
              <a:t>atronage </a:t>
            </a:r>
            <a:r>
              <a:rPr lang="en-US" dirty="0">
                <a:latin typeface="Helvetica Neue LT Std 55 Roman" charset="0"/>
                <a:ea typeface="Helvetica Neue LT Std 55 Roman" charset="0"/>
                <a:cs typeface="Helvetica Neue LT Std 55 Roman" charset="0"/>
              </a:rPr>
              <a:t>d</a:t>
            </a:r>
            <a:r>
              <a:rPr lang="en-US" dirty="0" smtClean="0">
                <a:latin typeface="Helvetica Neue LT Std 55 Roman" charset="0"/>
                <a:ea typeface="Helvetica Neue LT Std 55 Roman" charset="0"/>
                <a:cs typeface="Helvetica Neue LT Std 55 Roman" charset="0"/>
              </a:rPr>
              <a:t>ividend</a:t>
            </a:r>
            <a:endParaRPr lang="en-US" dirty="0">
              <a:latin typeface="Helvetica Neue LT Std 55 Roman" charset="0"/>
              <a:ea typeface="Helvetica Neue LT Std 55 Roman" charset="0"/>
              <a:cs typeface="Helvetica Neue LT Std 55 Roman" charset="0"/>
            </a:endParaRPr>
          </a:p>
        </p:txBody>
      </p:sp>
      <p:sp>
        <p:nvSpPr>
          <p:cNvPr id="38" name="TextBox 37"/>
          <p:cNvSpPr txBox="1"/>
          <p:nvPr/>
        </p:nvSpPr>
        <p:spPr>
          <a:xfrm>
            <a:off x="354330" y="2901830"/>
            <a:ext cx="1604927" cy="305233"/>
          </a:xfrm>
          <a:prstGeom prst="rect">
            <a:avLst/>
          </a:prstGeom>
          <a:noFill/>
        </p:spPr>
        <p:txBody>
          <a:bodyPr wrap="none" rtlCol="0">
            <a:spAutoFit/>
          </a:bodyPr>
          <a:lstStyle/>
          <a:p>
            <a:r>
              <a:rPr lang="en-US" b="1" dirty="0" smtClean="0">
                <a:latin typeface="Helvetica Neue LT Std 55 Roman" charset="0"/>
                <a:ea typeface="Helvetica Neue LT Std 55 Roman" charset="0"/>
                <a:cs typeface="Helvetica Neue LT Std 55 Roman" charset="0"/>
              </a:rPr>
              <a:t>Co-op Board</a:t>
            </a:r>
            <a:endParaRPr lang="en-US" b="1" dirty="0">
              <a:latin typeface="Helvetica Neue LT Std 55 Roman" charset="0"/>
              <a:ea typeface="Helvetica Neue LT Std 55 Roman" charset="0"/>
              <a:cs typeface="Helvetica Neue LT Std 55 Roman" charset="0"/>
            </a:endParaRPr>
          </a:p>
        </p:txBody>
      </p:sp>
      <p:sp>
        <p:nvSpPr>
          <p:cNvPr id="33" name="TextBox 32"/>
          <p:cNvSpPr txBox="1"/>
          <p:nvPr/>
        </p:nvSpPr>
        <p:spPr>
          <a:xfrm>
            <a:off x="2816597" y="2901830"/>
            <a:ext cx="1935145" cy="369332"/>
          </a:xfrm>
          <a:prstGeom prst="rect">
            <a:avLst/>
          </a:prstGeom>
          <a:noFill/>
        </p:spPr>
        <p:txBody>
          <a:bodyPr wrap="none" rtlCol="0">
            <a:spAutoFit/>
          </a:bodyPr>
          <a:lstStyle/>
          <a:p>
            <a:r>
              <a:rPr lang="en-US" b="1" dirty="0" smtClean="0">
                <a:latin typeface="Helvetica Neue LT Std 55 Roman" charset="0"/>
                <a:ea typeface="Helvetica Neue LT Std 55 Roman" charset="0"/>
                <a:cs typeface="Helvetica Neue LT Std 55 Roman" charset="0"/>
              </a:rPr>
              <a:t>Co-op Business</a:t>
            </a:r>
            <a:endParaRPr lang="en-US" b="1" dirty="0">
              <a:latin typeface="Helvetica Neue LT Std 55 Roman" charset="0"/>
              <a:ea typeface="Helvetica Neue LT Std 55 Roman" charset="0"/>
              <a:cs typeface="Helvetica Neue LT Std 55 Roman" charset="0"/>
            </a:endParaRPr>
          </a:p>
        </p:txBody>
      </p:sp>
      <p:sp>
        <p:nvSpPr>
          <p:cNvPr id="26" name="TextBox 25"/>
          <p:cNvSpPr txBox="1"/>
          <p:nvPr/>
        </p:nvSpPr>
        <p:spPr>
          <a:xfrm>
            <a:off x="5158396" y="3887966"/>
            <a:ext cx="1990550" cy="923330"/>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Pay $50 into </a:t>
            </a:r>
            <a:br>
              <a:rPr lang="en-US" dirty="0" smtClean="0">
                <a:latin typeface="Helvetica Neue LT Std 55 Roman" charset="0"/>
                <a:ea typeface="Helvetica Neue LT Std 55 Roman" charset="0"/>
                <a:cs typeface="Helvetica Neue LT Std 55 Roman" charset="0"/>
              </a:rPr>
            </a:br>
            <a:r>
              <a:rPr lang="en-US" dirty="0" smtClean="0">
                <a:latin typeface="Helvetica Neue LT Std 55 Roman" charset="0"/>
                <a:ea typeface="Helvetica Neue LT Std 55 Roman" charset="0"/>
                <a:cs typeface="Helvetica Neue LT Std 55 Roman" charset="0"/>
              </a:rPr>
              <a:t>individual internal </a:t>
            </a:r>
            <a:br>
              <a:rPr lang="en-US" dirty="0" smtClean="0">
                <a:latin typeface="Helvetica Neue LT Std 55 Roman" charset="0"/>
                <a:ea typeface="Helvetica Neue LT Std 55 Roman" charset="0"/>
                <a:cs typeface="Helvetica Neue LT Std 55 Roman" charset="0"/>
              </a:rPr>
            </a:br>
            <a:r>
              <a:rPr lang="en-US" dirty="0" smtClean="0">
                <a:latin typeface="Helvetica Neue LT Std 55 Roman" charset="0"/>
                <a:ea typeface="Helvetica Neue LT Std 55 Roman" charset="0"/>
                <a:cs typeface="Helvetica Neue LT Std 55 Roman" charset="0"/>
              </a:rPr>
              <a:t>accounts</a:t>
            </a:r>
            <a:endParaRPr lang="en-US" dirty="0">
              <a:latin typeface="Helvetica Neue LT Std 55 Roman" charset="0"/>
              <a:ea typeface="Helvetica Neue LT Std 55 Roman" charset="0"/>
              <a:cs typeface="Helvetica Neue LT Std 55 Roman" charset="0"/>
            </a:endParaRPr>
          </a:p>
        </p:txBody>
      </p:sp>
      <p:sp>
        <p:nvSpPr>
          <p:cNvPr id="27" name="TextBox 26"/>
          <p:cNvSpPr txBox="1"/>
          <p:nvPr/>
        </p:nvSpPr>
        <p:spPr>
          <a:xfrm>
            <a:off x="7189476" y="3912374"/>
            <a:ext cx="2486064" cy="839391"/>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Pay out $100 </a:t>
            </a:r>
            <a:br>
              <a:rPr lang="en-US" dirty="0" smtClean="0">
                <a:latin typeface="Helvetica Neue LT Std 55 Roman" charset="0"/>
                <a:ea typeface="Helvetica Neue LT Std 55 Roman" charset="0"/>
                <a:cs typeface="Helvetica Neue LT Std 55 Roman" charset="0"/>
              </a:rPr>
            </a:br>
            <a:r>
              <a:rPr lang="en-US" dirty="0" smtClean="0">
                <a:latin typeface="Helvetica Neue LT Std 55 Roman" charset="0"/>
                <a:ea typeface="Helvetica Neue LT Std 55 Roman" charset="0"/>
                <a:cs typeface="Helvetica Neue LT Std 55 Roman" charset="0"/>
              </a:rPr>
              <a:t>in cash to </a:t>
            </a:r>
            <a:br>
              <a:rPr lang="en-US" dirty="0" smtClean="0">
                <a:latin typeface="Helvetica Neue LT Std 55 Roman" charset="0"/>
                <a:ea typeface="Helvetica Neue LT Std 55 Roman" charset="0"/>
                <a:cs typeface="Helvetica Neue LT Std 55 Roman" charset="0"/>
              </a:rPr>
            </a:br>
            <a:r>
              <a:rPr lang="en-US" dirty="0" smtClean="0">
                <a:latin typeface="Helvetica Neue LT Std 55 Roman" charset="0"/>
                <a:ea typeface="Helvetica Neue LT Std 55 Roman" charset="0"/>
                <a:cs typeface="Helvetica Neue LT Std 55 Roman" charset="0"/>
              </a:rPr>
              <a:t>members</a:t>
            </a:r>
          </a:p>
        </p:txBody>
      </p:sp>
      <p:sp>
        <p:nvSpPr>
          <p:cNvPr id="39" name="TextBox 38"/>
          <p:cNvSpPr txBox="1"/>
          <p:nvPr/>
        </p:nvSpPr>
        <p:spPr>
          <a:xfrm>
            <a:off x="331470" y="3413962"/>
            <a:ext cx="1827744" cy="461665"/>
          </a:xfrm>
          <a:prstGeom prst="rect">
            <a:avLst/>
          </a:prstGeom>
          <a:noFill/>
        </p:spPr>
        <p:txBody>
          <a:bodyPr wrap="none" rtlCol="0">
            <a:spAutoFit/>
          </a:bodyPr>
          <a:lstStyle/>
          <a:p>
            <a:r>
              <a:rPr lang="en-US" sz="2400" b="1" dirty="0">
                <a:solidFill>
                  <a:srgbClr val="284B23"/>
                </a:solidFill>
                <a:latin typeface="Helvetica Neue LT Std 55 Roman" charset="0"/>
                <a:ea typeface="Helvetica Neue LT Std 55 Roman" charset="0"/>
                <a:cs typeface="Helvetica Neue LT Std 55 Roman" charset="0"/>
              </a:rPr>
              <a:t>$300 </a:t>
            </a:r>
            <a:r>
              <a:rPr lang="en-US" sz="2400" b="1" dirty="0" smtClean="0">
                <a:solidFill>
                  <a:srgbClr val="284B23"/>
                </a:solidFill>
                <a:latin typeface="Helvetica Neue LT Std 55 Roman" charset="0"/>
                <a:ea typeface="Helvetica Neue LT Std 55 Roman" charset="0"/>
                <a:cs typeface="Helvetica Neue LT Std 55 Roman" charset="0"/>
              </a:rPr>
              <a:t>profit </a:t>
            </a:r>
            <a:endParaRPr lang="en-US" sz="2400" b="1" dirty="0">
              <a:solidFill>
                <a:srgbClr val="284B23"/>
              </a:solidFill>
              <a:latin typeface="Helvetica Neue LT Std 55 Roman" charset="0"/>
              <a:ea typeface="Helvetica Neue LT Std 55 Roman" charset="0"/>
              <a:cs typeface="Helvetica Neue LT Std 55 Roman" charset="0"/>
            </a:endParaRPr>
          </a:p>
        </p:txBody>
      </p:sp>
      <p:sp>
        <p:nvSpPr>
          <p:cNvPr id="41" name="TextBox 40"/>
          <p:cNvSpPr txBox="1"/>
          <p:nvPr/>
        </p:nvSpPr>
        <p:spPr>
          <a:xfrm>
            <a:off x="5167759" y="3413962"/>
            <a:ext cx="699230" cy="461665"/>
          </a:xfrm>
          <a:prstGeom prst="rect">
            <a:avLst/>
          </a:prstGeom>
          <a:noFill/>
        </p:spPr>
        <p:txBody>
          <a:bodyPr wrap="none" rtlCol="0">
            <a:spAutoFit/>
          </a:bodyPr>
          <a:lstStyle/>
          <a:p>
            <a:r>
              <a:rPr lang="en-US" sz="2400" b="1" dirty="0">
                <a:solidFill>
                  <a:srgbClr val="284B23"/>
                </a:solidFill>
                <a:latin typeface="Helvetica Neue LT Std 55 Roman" charset="0"/>
                <a:ea typeface="Helvetica Neue LT Std 55 Roman" charset="0"/>
                <a:cs typeface="Helvetica Neue LT Std 55 Roman" charset="0"/>
              </a:rPr>
              <a:t>$</a:t>
            </a:r>
            <a:r>
              <a:rPr lang="en-US" sz="2400" b="1" dirty="0" smtClean="0">
                <a:solidFill>
                  <a:srgbClr val="284B23"/>
                </a:solidFill>
                <a:latin typeface="Helvetica Neue LT Std 55 Roman" charset="0"/>
                <a:ea typeface="Helvetica Neue LT Std 55 Roman" charset="0"/>
                <a:cs typeface="Helvetica Neue LT Std 55 Roman" charset="0"/>
              </a:rPr>
              <a:t>50</a:t>
            </a:r>
            <a:endParaRPr lang="en-US" sz="2400" b="1" dirty="0">
              <a:solidFill>
                <a:srgbClr val="284B23"/>
              </a:solidFill>
              <a:latin typeface="Helvetica Neue LT Std 55 Roman" charset="0"/>
              <a:ea typeface="Helvetica Neue LT Std 55 Roman" charset="0"/>
              <a:cs typeface="Helvetica Neue LT Std 55 Roman" charset="0"/>
            </a:endParaRPr>
          </a:p>
        </p:txBody>
      </p:sp>
      <p:sp>
        <p:nvSpPr>
          <p:cNvPr id="42" name="TextBox 41"/>
          <p:cNvSpPr txBox="1"/>
          <p:nvPr/>
        </p:nvSpPr>
        <p:spPr>
          <a:xfrm>
            <a:off x="7183245" y="3413962"/>
            <a:ext cx="870751" cy="461665"/>
          </a:xfrm>
          <a:prstGeom prst="rect">
            <a:avLst/>
          </a:prstGeom>
          <a:noFill/>
        </p:spPr>
        <p:txBody>
          <a:bodyPr wrap="none" rtlCol="0">
            <a:spAutoFit/>
          </a:bodyPr>
          <a:lstStyle/>
          <a:p>
            <a:r>
              <a:rPr lang="en-US" sz="2400" b="1" dirty="0" smtClean="0">
                <a:solidFill>
                  <a:srgbClr val="284B23"/>
                </a:solidFill>
                <a:latin typeface="Helvetica Neue LT Std 55 Roman" charset="0"/>
                <a:ea typeface="Helvetica Neue LT Std 55 Roman" charset="0"/>
                <a:cs typeface="Helvetica Neue LT Std 55 Roman" charset="0"/>
              </a:rPr>
              <a:t>$1</a:t>
            </a:r>
            <a:r>
              <a:rPr lang="en-US" sz="2400" b="1" dirty="0">
                <a:solidFill>
                  <a:srgbClr val="284B23"/>
                </a:solidFill>
                <a:latin typeface="Helvetica Neue LT Std 55 Roman" charset="0"/>
                <a:ea typeface="Helvetica Neue LT Std 55 Roman" charset="0"/>
                <a:cs typeface="Helvetica Neue LT Std 55 Roman" charset="0"/>
              </a:rPr>
              <a:t>0</a:t>
            </a:r>
            <a:r>
              <a:rPr lang="en-US" sz="2400" b="1" dirty="0" smtClean="0">
                <a:solidFill>
                  <a:srgbClr val="284B23"/>
                </a:solidFill>
                <a:latin typeface="Helvetica Neue LT Std 55 Roman" charset="0"/>
                <a:ea typeface="Helvetica Neue LT Std 55 Roman" charset="0"/>
                <a:cs typeface="Helvetica Neue LT Std 55 Roman" charset="0"/>
              </a:rPr>
              <a:t>0</a:t>
            </a:r>
            <a:endParaRPr lang="en-US" sz="2400" b="1" dirty="0">
              <a:solidFill>
                <a:srgbClr val="284B23"/>
              </a:solidFill>
              <a:latin typeface="Helvetica Neue LT Std 55 Roman" charset="0"/>
              <a:ea typeface="Helvetica Neue LT Std 55 Roman" charset="0"/>
              <a:cs typeface="Helvetica Neue LT Std 55 Roman" charset="0"/>
            </a:endParaRPr>
          </a:p>
        </p:txBody>
      </p:sp>
      <p:sp>
        <p:nvSpPr>
          <p:cNvPr id="34" name="TextBox 33"/>
          <p:cNvSpPr txBox="1"/>
          <p:nvPr/>
        </p:nvSpPr>
        <p:spPr>
          <a:xfrm>
            <a:off x="2850027" y="3912374"/>
            <a:ext cx="3186020" cy="646331"/>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$150 in internal </a:t>
            </a:r>
            <a:br>
              <a:rPr lang="en-US" dirty="0" smtClean="0">
                <a:latin typeface="Helvetica Neue LT Std 55 Roman" charset="0"/>
                <a:ea typeface="Helvetica Neue LT Std 55 Roman" charset="0"/>
                <a:cs typeface="Helvetica Neue LT Std 55 Roman" charset="0"/>
              </a:rPr>
            </a:br>
            <a:r>
              <a:rPr lang="en-US" dirty="0" smtClean="0">
                <a:latin typeface="Helvetica Neue LT Std 55 Roman" charset="0"/>
                <a:ea typeface="Helvetica Neue LT Std 55 Roman" charset="0"/>
                <a:cs typeface="Helvetica Neue LT Std 55 Roman" charset="0"/>
              </a:rPr>
              <a:t>collective account</a:t>
            </a:r>
            <a:endParaRPr lang="en-US" dirty="0">
              <a:latin typeface="Helvetica Neue LT Std 55 Roman" charset="0"/>
              <a:ea typeface="Helvetica Neue LT Std 55 Roman" charset="0"/>
              <a:cs typeface="Helvetica Neue LT Std 55 Roman" charset="0"/>
            </a:endParaRPr>
          </a:p>
        </p:txBody>
      </p:sp>
      <p:sp>
        <p:nvSpPr>
          <p:cNvPr id="31" name="TextBox 30"/>
          <p:cNvSpPr txBox="1"/>
          <p:nvPr/>
        </p:nvSpPr>
        <p:spPr>
          <a:xfrm>
            <a:off x="2817811" y="3413962"/>
            <a:ext cx="870751" cy="461665"/>
          </a:xfrm>
          <a:prstGeom prst="rect">
            <a:avLst/>
          </a:prstGeom>
          <a:noFill/>
        </p:spPr>
        <p:txBody>
          <a:bodyPr wrap="none" rtlCol="0">
            <a:spAutoFit/>
          </a:bodyPr>
          <a:lstStyle/>
          <a:p>
            <a:r>
              <a:rPr lang="en-US" sz="2400" b="1" dirty="0" smtClean="0">
                <a:solidFill>
                  <a:srgbClr val="284B23"/>
                </a:solidFill>
                <a:latin typeface="Helvetica Neue LT Std 55 Roman" charset="0"/>
                <a:ea typeface="Helvetica Neue LT Std 55 Roman" charset="0"/>
                <a:cs typeface="Helvetica Neue LT Std 55 Roman" charset="0"/>
              </a:rPr>
              <a:t>$150</a:t>
            </a:r>
            <a:endParaRPr lang="en-US" sz="2400" b="1" dirty="0">
              <a:solidFill>
                <a:srgbClr val="284B23"/>
              </a:solidFill>
              <a:latin typeface="Helvetica Neue LT Std 55 Roman" charset="0"/>
              <a:ea typeface="Helvetica Neue LT Std 55 Roman" charset="0"/>
              <a:cs typeface="Helvetica Neue LT Std 55 Roman" charset="0"/>
            </a:endParaRPr>
          </a:p>
        </p:txBody>
      </p:sp>
      <p:sp>
        <p:nvSpPr>
          <p:cNvPr id="6" name="TextBox 5"/>
          <p:cNvSpPr txBox="1"/>
          <p:nvPr/>
        </p:nvSpPr>
        <p:spPr>
          <a:xfrm>
            <a:off x="2255520" y="3460128"/>
            <a:ext cx="381000" cy="369332"/>
          </a:xfrm>
          <a:prstGeom prst="rect">
            <a:avLst/>
          </a:prstGeom>
          <a:noFill/>
        </p:spPr>
        <p:txBody>
          <a:bodyPr wrap="square" rtlCol="0">
            <a:spAutoFit/>
          </a:bodyPr>
          <a:lstStyle/>
          <a:p>
            <a:r>
              <a:rPr lang="en-US" smtClean="0"/>
              <a:t>=</a:t>
            </a:r>
            <a:endParaRPr lang="en-US"/>
          </a:p>
        </p:txBody>
      </p:sp>
      <p:sp>
        <p:nvSpPr>
          <p:cNvPr id="52" name="TextBox 51"/>
          <p:cNvSpPr txBox="1"/>
          <p:nvPr/>
        </p:nvSpPr>
        <p:spPr>
          <a:xfrm>
            <a:off x="4380458" y="3413962"/>
            <a:ext cx="381000" cy="369332"/>
          </a:xfrm>
          <a:prstGeom prst="rect">
            <a:avLst/>
          </a:prstGeom>
          <a:noFill/>
        </p:spPr>
        <p:txBody>
          <a:bodyPr wrap="square" rtlCol="0">
            <a:spAutoFit/>
          </a:bodyPr>
          <a:lstStyle/>
          <a:p>
            <a:r>
              <a:rPr lang="en-US" dirty="0" smtClean="0"/>
              <a:t>+</a:t>
            </a:r>
            <a:endParaRPr lang="en-US" dirty="0"/>
          </a:p>
        </p:txBody>
      </p:sp>
      <p:sp>
        <p:nvSpPr>
          <p:cNvPr id="53" name="TextBox 52"/>
          <p:cNvSpPr txBox="1"/>
          <p:nvPr/>
        </p:nvSpPr>
        <p:spPr>
          <a:xfrm>
            <a:off x="6468870" y="3413962"/>
            <a:ext cx="381000" cy="369332"/>
          </a:xfrm>
          <a:prstGeom prst="rect">
            <a:avLst/>
          </a:prstGeom>
          <a:noFill/>
        </p:spPr>
        <p:txBody>
          <a:bodyPr wrap="square" rtlCol="0">
            <a:spAutoFit/>
          </a:bodyPr>
          <a:lstStyle/>
          <a:p>
            <a:r>
              <a:rPr lang="en-US" smtClean="0"/>
              <a:t>+</a:t>
            </a:r>
            <a:endParaRPr lang="en-US" dirty="0"/>
          </a:p>
        </p:txBody>
      </p:sp>
      <p:sp>
        <p:nvSpPr>
          <p:cNvPr id="7" name="Left Brace 6"/>
          <p:cNvSpPr/>
          <p:nvPr/>
        </p:nvSpPr>
        <p:spPr>
          <a:xfrm rot="16200000">
            <a:off x="6629811" y="3825362"/>
            <a:ext cx="364593" cy="2483776"/>
          </a:xfrm>
          <a:prstGeom prst="leftBrace">
            <a:avLst/>
          </a:prstGeom>
          <a:ln w="38100">
            <a:solidFill>
              <a:srgbClr val="D1DE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16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66733">
            <a:off x="585553" y="1908591"/>
            <a:ext cx="2899341" cy="5002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2042">
            <a:off x="409847" y="1964258"/>
            <a:ext cx="2766802" cy="4774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215" t="1671" r="2975" b="65690"/>
          <a:stretch/>
        </p:blipFill>
        <p:spPr>
          <a:xfrm rot="21146192">
            <a:off x="697935" y="4285524"/>
            <a:ext cx="2875004" cy="1783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4267201" y="2743200"/>
            <a:ext cx="4343400" cy="1569660"/>
          </a:xfrm>
          <a:prstGeom prst="rect">
            <a:avLst/>
          </a:prstGeom>
          <a:effectLst/>
        </p:spPr>
        <p:txBody>
          <a:bodyPr wrap="square">
            <a:spAutoFit/>
          </a:bodyPr>
          <a:lstStyle/>
          <a:p>
            <a:pPr>
              <a:spcBef>
                <a:spcPts val="1400"/>
              </a:spcBef>
              <a:spcAft>
                <a:spcPts val="600"/>
              </a:spcAft>
            </a:pPr>
            <a:r>
              <a:rPr lang="en-US" sz="2400" b="1" dirty="0" smtClean="0">
                <a:latin typeface="Helvetica Neue LT Std 55 Roman" charset="0"/>
                <a:ea typeface="Helvetica Neue LT Std 55 Roman" charset="0"/>
                <a:cs typeface="Helvetica Neue LT Std 55 Roman" charset="0"/>
              </a:rPr>
              <a:t>Members pay taxes on </a:t>
            </a:r>
            <a:r>
              <a:rPr lang="en-US" sz="2400" b="1" dirty="0">
                <a:latin typeface="Helvetica Neue LT Std 55 Roman" charset="0"/>
                <a:ea typeface="Helvetica Neue LT Std 55 Roman" charset="0"/>
                <a:cs typeface="Helvetica Neue LT Std 55 Roman" charset="0"/>
              </a:rPr>
              <a:t>p</a:t>
            </a:r>
            <a:r>
              <a:rPr lang="en-US" sz="2400" b="1" dirty="0" smtClean="0">
                <a:latin typeface="Helvetica Neue LT Std 55 Roman" charset="0"/>
                <a:ea typeface="Helvetica Neue LT Std 55 Roman" charset="0"/>
                <a:cs typeface="Helvetica Neue LT Std 55 Roman" charset="0"/>
              </a:rPr>
              <a:t>atronage dividend – both the cash and the written notices of allocation. </a:t>
            </a:r>
            <a:endParaRPr lang="en-US" sz="2400" b="1" dirty="0">
              <a:latin typeface="Helvetica Neue LT Std 55 Roman" charset="0"/>
              <a:ea typeface="Helvetica Neue LT Std 55 Roman" charset="0"/>
              <a:cs typeface="Helvetica Neue LT Std 55 Roman" charset="0"/>
            </a:endParaRPr>
          </a:p>
        </p:txBody>
      </p:sp>
      <p:sp>
        <p:nvSpPr>
          <p:cNvPr id="3" name="TextBox 2"/>
          <p:cNvSpPr txBox="1"/>
          <p:nvPr/>
        </p:nvSpPr>
        <p:spPr>
          <a:xfrm>
            <a:off x="4267199" y="4377413"/>
            <a:ext cx="3276601" cy="1200329"/>
          </a:xfrm>
          <a:prstGeom prst="rect">
            <a:avLst/>
          </a:prstGeom>
          <a:noFill/>
        </p:spPr>
        <p:txBody>
          <a:bodyPr wrap="square" rtlCol="0">
            <a:spAutoFit/>
          </a:bodyPr>
          <a:lstStyle/>
          <a:p>
            <a:r>
              <a:rPr lang="en-US" dirty="0" smtClean="0">
                <a:latin typeface="Helvetica Neue LT Std 55 Roman" charset="0"/>
                <a:ea typeface="Helvetica Neue LT Std 55 Roman" charset="0"/>
                <a:cs typeface="Helvetica Neue LT Std 55 Roman" charset="0"/>
              </a:rPr>
              <a:t>Jane pays taxes on $12, the $8 in cash she receives AND the $4 put in her internal capital account.</a:t>
            </a:r>
            <a:endParaRPr lang="en-US" dirty="0">
              <a:latin typeface="Helvetica Neue LT Std 55 Roman" charset="0"/>
              <a:ea typeface="Helvetica Neue LT Std 55 Roman" charset="0"/>
              <a:cs typeface="Helvetica Neue LT Std 55 Roman" charset="0"/>
            </a:endParaRPr>
          </a:p>
        </p:txBody>
      </p:sp>
      <p:pic>
        <p:nvPicPr>
          <p:cNvPr id="13" name="Picture 9" descr="white_OFE"/>
          <p:cNvPicPr>
            <a:picLocks noChangeAspect="1" noChangeArrowheads="1"/>
          </p:cNvPicPr>
          <p:nvPr/>
        </p:nvPicPr>
        <p:blipFill>
          <a:blip r:embed="rId6" cstate="print"/>
          <a:srcRect/>
          <a:stretch>
            <a:fillRect/>
          </a:stretch>
        </p:blipFill>
        <p:spPr bwMode="auto">
          <a:xfrm>
            <a:off x="304800" y="279400"/>
            <a:ext cx="4495800" cy="558800"/>
          </a:xfrm>
          <a:prstGeom prst="rect">
            <a:avLst/>
          </a:prstGeom>
          <a:noFill/>
          <a:ln w="9525">
            <a:noFill/>
            <a:miter lim="800000"/>
            <a:headEnd/>
            <a:tailEnd/>
          </a:ln>
        </p:spPr>
      </p:pic>
      <p:sp>
        <p:nvSpPr>
          <p:cNvPr id="14" name="Rectangle 1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What does Jane pay </a:t>
            </a:r>
            <a:r>
              <a:rPr lang="en-US" sz="2800" b="1" kern="0" smtClean="0">
                <a:solidFill>
                  <a:srgbClr val="284B23"/>
                </a:solidFill>
                <a:latin typeface="Helvetica Neue LT Std 75" charset="0"/>
                <a:ea typeface="Helvetica Neue LT Std 75" charset="0"/>
                <a:cs typeface="Helvetica Neue LT Std 75" charset="0"/>
              </a:rPr>
              <a:t>in taxes</a:t>
            </a:r>
            <a:r>
              <a:rPr lang="en-US" sz="2800" b="1" kern="0" dirty="0" smtClean="0">
                <a:solidFill>
                  <a:srgbClr val="284B23"/>
                </a:solidFill>
                <a:latin typeface="Helvetica Neue LT Std 75" charset="0"/>
                <a:ea typeface="Helvetica Neue LT Std 75" charset="0"/>
                <a:cs typeface="Helvetica Neue LT Std 75" charset="0"/>
              </a:rPr>
              <a:t>?</a:t>
            </a:r>
          </a:p>
        </p:txBody>
      </p:sp>
      <p:sp>
        <p:nvSpPr>
          <p:cNvPr id="1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8" name="Straight Connector 1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20" name="Rectangle 19"/>
          <p:cNvSpPr/>
          <p:nvPr/>
        </p:nvSpPr>
        <p:spPr>
          <a:xfrm flipV="1">
            <a:off x="4320444" y="2514731"/>
            <a:ext cx="3680555" cy="7606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33400" y="5559164"/>
            <a:ext cx="8153399" cy="841636"/>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802" y="1757700"/>
            <a:ext cx="8334198" cy="1600438"/>
          </a:xfrm>
          <a:prstGeom prst="rect">
            <a:avLst/>
          </a:prstGeom>
          <a:noFill/>
        </p:spPr>
        <p:txBody>
          <a:bodyPr wrap="square" rtlCol="0">
            <a:spAutoFit/>
          </a:bodyPr>
          <a:lstStyle/>
          <a:p>
            <a:r>
              <a:rPr lang="en-US" b="1" dirty="0" smtClean="0">
                <a:latin typeface="Helvetica Neue LT Std 55 Roman" charset="0"/>
                <a:ea typeface="Helvetica Neue LT Std 55 Roman" charset="0"/>
                <a:cs typeface="Helvetica Neue LT Std 55 Roman" charset="0"/>
              </a:rPr>
              <a:t>The co-op</a:t>
            </a:r>
            <a:r>
              <a:rPr lang="en-US" dirty="0" smtClean="0">
                <a:latin typeface="Helvetica Neue LT Std 55 Roman" charset="0"/>
                <a:ea typeface="Helvetica Neue LT Std 55 Roman" charset="0"/>
                <a:cs typeface="Helvetica Neue LT Std 55 Roman" charset="0"/>
              </a:rPr>
              <a:t/>
            </a:r>
            <a:br>
              <a:rPr lang="en-US" dirty="0" smtClean="0">
                <a:latin typeface="Helvetica Neue LT Std 55 Roman" charset="0"/>
                <a:ea typeface="Helvetica Neue LT Std 55 Roman" charset="0"/>
                <a:cs typeface="Helvetica Neue LT Std 55 Roman" charset="0"/>
              </a:rPr>
            </a:br>
            <a:r>
              <a:rPr lang="en-US" sz="1600" dirty="0" smtClean="0">
                <a:latin typeface="Helvetica Neue LT Std 55 Roman" charset="0"/>
                <a:ea typeface="Helvetica Neue LT Std 55 Roman" charset="0"/>
                <a:cs typeface="Helvetica Neue LT Std 55 Roman" charset="0"/>
              </a:rPr>
              <a:t>The co-op benefits by paying less in taxes than a conventional firm would pay. This means that the extra money saved on taxes can be reinvested in the co-op, hopefully leading to more profits. The co-op can also use the funds in the internal accounts for investment, which is less expensive than if they needed to borrow it from an outside bank or investor. </a:t>
            </a:r>
            <a:endParaRPr lang="en-US" sz="1600" dirty="0">
              <a:latin typeface="Helvetica Neue LT Std 55 Roman" charset="0"/>
              <a:ea typeface="Helvetica Neue LT Std 55 Roman" charset="0"/>
              <a:cs typeface="Helvetica Neue LT Std 55 Roman" charset="0"/>
            </a:endParaRPr>
          </a:p>
        </p:txBody>
      </p:sp>
      <p:sp>
        <p:nvSpPr>
          <p:cNvPr id="2" name="TextBox 1"/>
          <p:cNvSpPr txBox="1"/>
          <p:nvPr/>
        </p:nvSpPr>
        <p:spPr>
          <a:xfrm>
            <a:off x="2262554" y="3403377"/>
            <a:ext cx="4290646" cy="861774"/>
          </a:xfrm>
          <a:prstGeom prst="rect">
            <a:avLst/>
          </a:prstGeom>
          <a:noFill/>
        </p:spPr>
        <p:txBody>
          <a:bodyPr wrap="square" rtlCol="0">
            <a:spAutoFit/>
          </a:bodyPr>
          <a:lstStyle/>
          <a:p>
            <a:r>
              <a:rPr lang="en-US" b="1" dirty="0" smtClean="0">
                <a:latin typeface="Helvetica Neue LT Std 55 Roman" charset="0"/>
                <a:ea typeface="Helvetica Neue LT Std 55 Roman" charset="0"/>
                <a:cs typeface="Helvetica Neue LT Std 55 Roman" charset="0"/>
              </a:rPr>
              <a:t>Jane</a:t>
            </a:r>
          </a:p>
          <a:p>
            <a:r>
              <a:rPr lang="en-US" sz="1600" b="1" dirty="0" smtClean="0">
                <a:latin typeface="Helvetica Neue LT Std 55 Roman" charset="0"/>
                <a:ea typeface="Helvetica Neue LT Std 55 Roman" charset="0"/>
                <a:cs typeface="Helvetica Neue LT Std 55 Roman" charset="0"/>
              </a:rPr>
              <a:t>If the co-op does better, Jane does better.</a:t>
            </a:r>
          </a:p>
          <a:p>
            <a:r>
              <a:rPr lang="en-US" sz="1600" dirty="0" smtClean="0">
                <a:latin typeface="Helvetica Neue LT Std 55 Roman" charset="0"/>
                <a:ea typeface="Helvetica Neue LT Std 55 Roman" charset="0"/>
                <a:cs typeface="Helvetica Neue LT Std 55 Roman" charset="0"/>
              </a:rPr>
              <a:t>Investment in the firm is important. </a:t>
            </a:r>
          </a:p>
        </p:txBody>
      </p:sp>
      <p:sp>
        <p:nvSpPr>
          <p:cNvPr id="20" name="TextBox 19"/>
          <p:cNvSpPr txBox="1"/>
          <p:nvPr/>
        </p:nvSpPr>
        <p:spPr>
          <a:xfrm>
            <a:off x="2262554" y="4297389"/>
            <a:ext cx="6614160" cy="1077218"/>
          </a:xfrm>
          <a:prstGeom prst="rect">
            <a:avLst/>
          </a:prstGeom>
          <a:noFill/>
        </p:spPr>
        <p:txBody>
          <a:bodyPr wrap="square" rtlCol="0">
            <a:spAutoFit/>
          </a:bodyPr>
          <a:lstStyle/>
          <a:p>
            <a:r>
              <a:rPr lang="en-US" sz="1600" b="1" dirty="0" smtClean="0">
                <a:latin typeface="Helvetica Neue LT Std 55 Roman" charset="0"/>
                <a:ea typeface="Helvetica Neue LT Std 55 Roman" charset="0"/>
                <a:cs typeface="Helvetica Neue LT Std 55 Roman" charset="0"/>
              </a:rPr>
              <a:t>Jane’s individual internal capital account acts like a savings or retirement account </a:t>
            </a:r>
            <a:r>
              <a:rPr lang="en-US" sz="1600" dirty="0" smtClean="0">
                <a:latin typeface="Helvetica Neue LT Std 55 Roman" charset="0"/>
                <a:ea typeface="Helvetica Neue LT Std 55 Roman" charset="0"/>
                <a:cs typeface="Helvetica Neue LT Std 55 Roman" charset="0"/>
              </a:rPr>
              <a:t>(for example, a Roth IRA). When she withdraws funds, she does not pay taxes</a:t>
            </a:r>
            <a:r>
              <a:rPr lang="en-US" sz="1600" dirty="0">
                <a:latin typeface="Helvetica Neue LT Std 55 Roman" charset="0"/>
                <a:ea typeface="Helvetica Neue LT Std 55 Roman" charset="0"/>
                <a:cs typeface="Helvetica Neue LT Std 55 Roman" charset="0"/>
              </a:rPr>
              <a:t> </a:t>
            </a:r>
            <a:r>
              <a:rPr lang="en-US" sz="1600" dirty="0" smtClean="0">
                <a:latin typeface="Helvetica Neue LT Std 55 Roman" charset="0"/>
                <a:ea typeface="Helvetica Neue LT Std 55 Roman" charset="0"/>
                <a:cs typeface="Helvetica Neue LT Std 55 Roman" charset="0"/>
              </a:rPr>
              <a:t>on it. So instead of investing the stock market, Jane is investing in her own workplace. </a:t>
            </a:r>
            <a:endParaRPr lang="en-US" sz="1600" dirty="0">
              <a:latin typeface="Helvetica Neue LT Std 55 Roman" charset="0"/>
              <a:ea typeface="Helvetica Neue LT Std 55 Roman" charset="0"/>
              <a:cs typeface="Helvetica Neue LT Std 55 Roman" charset="0"/>
            </a:endParaRPr>
          </a:p>
        </p:txBody>
      </p:sp>
      <p:sp>
        <p:nvSpPr>
          <p:cNvPr id="7" name="TextBox 6"/>
          <p:cNvSpPr txBox="1"/>
          <p:nvPr/>
        </p:nvSpPr>
        <p:spPr>
          <a:xfrm>
            <a:off x="762000" y="5715000"/>
            <a:ext cx="7696199" cy="584775"/>
          </a:xfrm>
          <a:prstGeom prst="rect">
            <a:avLst/>
          </a:prstGeom>
          <a:noFill/>
        </p:spPr>
        <p:txBody>
          <a:bodyPr wrap="square" rtlCol="0">
            <a:spAutoFit/>
          </a:bodyPr>
          <a:lstStyle/>
          <a:p>
            <a:r>
              <a:rPr lang="en-US" sz="1600" b="1" dirty="0" smtClean="0">
                <a:solidFill>
                  <a:srgbClr val="284B23"/>
                </a:solidFill>
                <a:latin typeface="Helvetica Neue LT Std 55 Roman" charset="0"/>
                <a:ea typeface="Helvetica Neue LT Std 55 Roman" charset="0"/>
                <a:cs typeface="Helvetica Neue LT Std 55 Roman" charset="0"/>
              </a:rPr>
              <a:t>When does Jane receive a payout? </a:t>
            </a:r>
            <a:r>
              <a:rPr lang="en-US" sz="1600" dirty="0" smtClean="0">
                <a:solidFill>
                  <a:srgbClr val="284B23"/>
                </a:solidFill>
                <a:latin typeface="Helvetica Neue LT Std 55 Roman" charset="0"/>
                <a:ea typeface="Helvetica Neue LT Std 55 Roman" charset="0"/>
                <a:cs typeface="Helvetica Neue LT Std 55 Roman" charset="0"/>
              </a:rPr>
              <a:t>The co-op decides on payout schedules and balances the needs of the co-op with the needs of the members. </a:t>
            </a:r>
            <a:endParaRPr lang="en-US" sz="1600" dirty="0">
              <a:solidFill>
                <a:srgbClr val="284B23"/>
              </a:solidFill>
              <a:latin typeface="Helvetica Neue LT Std 55 Roman" charset="0"/>
              <a:ea typeface="Helvetica Neue LT Std 55 Roman" charset="0"/>
              <a:cs typeface="Helvetica Neue LT Std 55 Roman" charset="0"/>
            </a:endParaRPr>
          </a:p>
        </p:txBody>
      </p:sp>
      <p:pic>
        <p:nvPicPr>
          <p:cNvPr id="1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8" name="Rectangle 1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p:cNvSpPr txBox="1">
            <a:spLocks/>
          </p:cNvSpPr>
          <p:nvPr/>
        </p:nvSpPr>
        <p:spPr bwMode="auto">
          <a:xfrm>
            <a:off x="428802" y="765358"/>
            <a:ext cx="8745488"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kern="0" dirty="0" smtClean="0">
                <a:solidFill>
                  <a:srgbClr val="284B23"/>
                </a:solidFill>
                <a:latin typeface="Helvetica Neue LT Std 75" charset="0"/>
                <a:ea typeface="Helvetica Neue LT Std 75" charset="0"/>
                <a:cs typeface="Helvetica Neue LT Std 75" charset="0"/>
              </a:rPr>
              <a:t>Why is this a good deal for the co-op and for Jane?</a:t>
            </a:r>
          </a:p>
        </p:txBody>
      </p:sp>
      <p:sp>
        <p:nvSpPr>
          <p:cNvPr id="2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24" name="Straight Connector 2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023" y="3403377"/>
            <a:ext cx="1473338" cy="1822826"/>
          </a:xfrm>
          <a:prstGeom prst="rect">
            <a:avLst/>
          </a:prstGeom>
        </p:spPr>
      </p:pic>
    </p:spTree>
    <p:extLst>
      <p:ext uri="{BB962C8B-B14F-4D97-AF65-F5344CB8AC3E}">
        <p14:creationId xmlns:p14="http://schemas.microsoft.com/office/powerpoint/2010/main" val="372417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0"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9448665"/>
              </p:ext>
            </p:extLst>
          </p:nvPr>
        </p:nvGraphicFramePr>
        <p:xfrm>
          <a:off x="430661" y="1161652"/>
          <a:ext cx="8119241" cy="5334000"/>
        </p:xfrm>
        <a:graphic>
          <a:graphicData uri="http://schemas.openxmlformats.org/drawingml/2006/chart">
            <c:chart xmlns:c="http://schemas.openxmlformats.org/drawingml/2006/chart" xmlns:r="http://schemas.openxmlformats.org/officeDocument/2006/relationships" r:id="rId3"/>
          </a:graphicData>
        </a:graphic>
      </p:graphicFrame>
      <p:pic>
        <p:nvPicPr>
          <p:cNvPr id="22" name="Picture 9"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a:ln w="9525">
            <a:noFill/>
            <a:miter lim="800000"/>
            <a:headEnd/>
            <a:tailEnd/>
          </a:ln>
        </p:spPr>
      </p:pic>
      <p:sp>
        <p:nvSpPr>
          <p:cNvPr id="23" name="Rectangle 22"/>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p:cNvSpPr txBox="1">
            <a:spLocks/>
          </p:cNvSpPr>
          <p:nvPr/>
        </p:nvSpPr>
        <p:spPr bwMode="auto">
          <a:xfrm>
            <a:off x="428802" y="765358"/>
            <a:ext cx="8745488"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Internal Capital Account Balance</a:t>
            </a:r>
          </a:p>
        </p:txBody>
      </p:sp>
      <p:sp>
        <p:nvSpPr>
          <p:cNvPr id="2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27" name="Straight Connector 26"/>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3112271967"/>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Summary</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0" name="Content Placeholder 2"/>
          <p:cNvSpPr txBox="1">
            <a:spLocks/>
          </p:cNvSpPr>
          <p:nvPr/>
        </p:nvSpPr>
        <p:spPr bwMode="auto">
          <a:xfrm>
            <a:off x="426672" y="2057400"/>
            <a:ext cx="7498128"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a:latin typeface="Helvetica Neue LT Std 55 Roman" charset="0"/>
                <a:ea typeface="Helvetica Neue LT Std 55 Roman" charset="0"/>
                <a:cs typeface="Helvetica Neue LT Std 55 Roman" charset="0"/>
              </a:rPr>
              <a:t>Profitability</a:t>
            </a:r>
            <a:r>
              <a:rPr lang="en-US" sz="2000" dirty="0">
                <a:latin typeface="Helvetica Neue LT Std 55 Roman" charset="0"/>
                <a:ea typeface="Helvetica Neue LT Std 55 Roman" charset="0"/>
                <a:cs typeface="Helvetica Neue LT Std 55 Roman" charset="0"/>
              </a:rPr>
              <a:t> has two levels: </a:t>
            </a:r>
            <a:r>
              <a:rPr lang="en-US" sz="2000" b="1" dirty="0">
                <a:latin typeface="Helvetica Neue LT Std 55 Roman" charset="0"/>
                <a:ea typeface="Helvetica Neue LT Std 55 Roman" charset="0"/>
                <a:cs typeface="Helvetica Neue LT Std 55 Roman" charset="0"/>
              </a:rPr>
              <a:t>gross profit and net profit</a:t>
            </a:r>
          </a:p>
          <a:p>
            <a:r>
              <a:rPr lang="en-US" sz="2000" b="1" dirty="0">
                <a:latin typeface="Helvetica Neue LT Std 55 Roman" charset="0"/>
                <a:ea typeface="Helvetica Neue LT Std 55 Roman" charset="0"/>
                <a:cs typeface="Helvetica Neue LT Std 55 Roman" charset="0"/>
              </a:rPr>
              <a:t>Members of a cooperative pay for a membership share </a:t>
            </a:r>
            <a:r>
              <a:rPr lang="en-US" sz="2000" dirty="0">
                <a:latin typeface="Helvetica Neue LT Std 55 Roman" charset="0"/>
                <a:ea typeface="Helvetica Neue LT Std 55 Roman" charset="0"/>
                <a:cs typeface="Helvetica Neue LT Std 55 Roman" charset="0"/>
              </a:rPr>
              <a:t>of the cooperative</a:t>
            </a:r>
          </a:p>
          <a:p>
            <a:r>
              <a:rPr lang="en-US" sz="2000" b="1" dirty="0">
                <a:latin typeface="Helvetica Neue LT Std 55 Roman" charset="0"/>
                <a:ea typeface="Helvetica Neue LT Std 55 Roman" charset="0"/>
                <a:cs typeface="Helvetica Neue LT Std 55 Roman" charset="0"/>
              </a:rPr>
              <a:t>Profits of a cooperative can be distributed to the members </a:t>
            </a:r>
            <a:r>
              <a:rPr lang="en-US" sz="2000" dirty="0">
                <a:latin typeface="Helvetica Neue LT Std 55 Roman" charset="0"/>
                <a:ea typeface="Helvetica Neue LT Std 55 Roman" charset="0"/>
                <a:cs typeface="Helvetica Neue LT Std 55 Roman" charset="0"/>
              </a:rPr>
              <a:t>and/or retained in the business</a:t>
            </a:r>
          </a:p>
          <a:p>
            <a:r>
              <a:rPr lang="en-US" sz="2000" b="1" dirty="0">
                <a:latin typeface="Helvetica Neue LT Std 55 Roman" charset="0"/>
                <a:ea typeface="Helvetica Neue LT Std 55 Roman" charset="0"/>
                <a:cs typeface="Helvetica Neue LT Std 55 Roman" charset="0"/>
              </a:rPr>
              <a:t>Members’ shares, distributed profits and retained profits are tracked in an internal capital </a:t>
            </a:r>
            <a:r>
              <a:rPr lang="en-US" sz="2000" b="1" dirty="0" smtClean="0">
                <a:latin typeface="Helvetica Neue LT Std 55 Roman" charset="0"/>
                <a:ea typeface="Helvetica Neue LT Std 55 Roman" charset="0"/>
                <a:cs typeface="Helvetica Neue LT Std 55 Roman" charset="0"/>
              </a:rPr>
              <a:t>account</a:t>
            </a:r>
            <a:endParaRPr lang="en-US" sz="2000" b="1" dirty="0">
              <a:latin typeface="Helvetica Neue LT Std 55 Roman" charset="0"/>
              <a:ea typeface="Helvetica Neue LT Std 55 Roman" charset="0"/>
              <a:cs typeface="Helvetica Neue LT Std 55 Roman" charset="0"/>
            </a:endParaRPr>
          </a:p>
        </p:txBody>
      </p:sp>
      <p:sp>
        <p:nvSpPr>
          <p:cNvPr id="11" name="TextBox 10"/>
          <p:cNvSpPr txBox="1"/>
          <p:nvPr/>
        </p:nvSpPr>
        <p:spPr>
          <a:xfrm>
            <a:off x="533400" y="5791200"/>
            <a:ext cx="5410200" cy="523220"/>
          </a:xfrm>
          <a:prstGeom prst="rect">
            <a:avLst/>
          </a:prstGeom>
          <a:noFill/>
        </p:spPr>
        <p:txBody>
          <a:bodyPr wrap="square" rtlCol="0">
            <a:spAutoFit/>
          </a:bodyPr>
          <a:lstStyle/>
          <a:p>
            <a:r>
              <a:rPr lang="en-US" sz="1000" dirty="0">
                <a:latin typeface="Helvetica Neue LT Std 55 Roman"/>
              </a:rPr>
              <a:t>© June 2017. New York City Department of Consumer Affairs. All rights reserved.</a:t>
            </a:r>
          </a:p>
          <a:p>
            <a:endParaRPr lang="en-US" dirty="0"/>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88648409"/>
              </p:ext>
            </p:extLst>
          </p:nvPr>
        </p:nvGraphicFramePr>
        <p:xfrm>
          <a:off x="533400" y="1905000"/>
          <a:ext cx="4800600" cy="4590246"/>
        </p:xfrm>
        <a:graphic>
          <a:graphicData uri="http://schemas.openxmlformats.org/drawingml/2006/table">
            <a:tbl>
              <a:tblPr/>
              <a:tblGrid>
                <a:gridCol w="3936226"/>
                <a:gridCol w="864374"/>
              </a:tblGrid>
              <a:tr h="206174">
                <a:tc>
                  <a:txBody>
                    <a:bodyPr/>
                    <a:lstStyle/>
                    <a:p>
                      <a:pPr algn="l" fontAlgn="b"/>
                      <a:r>
                        <a:rPr lang="en-US" sz="1800" b="1" i="0" u="none" strike="noStrike" dirty="0">
                          <a:solidFill>
                            <a:schemeClr val="tx1"/>
                          </a:solidFill>
                          <a:latin typeface="Helvetica Neue LT Std 55 Roman" charset="0"/>
                          <a:ea typeface="Helvetica Neue LT Std 55 Roman" charset="0"/>
                          <a:cs typeface="Helvetica Neue LT Std 55 Roman" charset="0"/>
                        </a:rPr>
                        <a:t>Company name</a:t>
                      </a:r>
                    </a:p>
                  </a:txBody>
                  <a:tcPr marL="7759" marR="7759" marT="7759" marB="0" anchor="b">
                    <a:lnL>
                      <a:noFill/>
                    </a:lnL>
                    <a:lnR>
                      <a:noFill/>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r>
              <a:tr h="206174">
                <a:tc>
                  <a:txBody>
                    <a:bodyPr/>
                    <a:lstStyle/>
                    <a:p>
                      <a:pPr algn="l" fontAlgn="b"/>
                      <a:r>
                        <a:rPr lang="en-US" sz="1800" b="1" i="0" u="none" strike="noStrike" dirty="0" smtClean="0">
                          <a:solidFill>
                            <a:schemeClr val="tx1"/>
                          </a:solidFill>
                          <a:latin typeface="Helvetica Neue LT Std 55 Roman" charset="0"/>
                          <a:ea typeface="Helvetica Neue LT Std 55 Roman" charset="0"/>
                          <a:cs typeface="Helvetica Neue LT Std 55 Roman" charset="0"/>
                        </a:rPr>
                        <a:t>Startup </a:t>
                      </a:r>
                      <a:r>
                        <a:rPr lang="en-US" sz="1800" b="1" i="0" u="none" strike="noStrike" dirty="0">
                          <a:solidFill>
                            <a:schemeClr val="tx1"/>
                          </a:solidFill>
                          <a:latin typeface="Helvetica Neue LT Std 55 Roman" charset="0"/>
                          <a:ea typeface="Helvetica Neue LT Std 55 Roman" charset="0"/>
                          <a:cs typeface="Helvetica Neue LT Std 55 Roman" charset="0"/>
                        </a:rPr>
                        <a:t>Budget</a:t>
                      </a:r>
                    </a:p>
                  </a:txBody>
                  <a:tcPr marL="7759" marR="7759" marT="7759" marB="0" anchor="b">
                    <a:lnL>
                      <a:noFill/>
                    </a:lnL>
                    <a:lnR>
                      <a:noFill/>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r>
              <a:tr h="146041">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r>
              <a:tr h="146041">
                <a:tc>
                  <a:txBody>
                    <a:bodyPr/>
                    <a:lstStyle/>
                    <a:p>
                      <a:pPr algn="l" fontAlgn="b"/>
                      <a:r>
                        <a:rPr lang="en-US" sz="800" b="0" i="0" u="none" strike="noStrike" dirty="0">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r>
              <a:tr h="180403">
                <a:tc>
                  <a:txBody>
                    <a:bodyPr/>
                    <a:lstStyle/>
                    <a:p>
                      <a:pPr algn="l" fontAlgn="b"/>
                      <a:r>
                        <a:rPr lang="en-US" sz="1000" b="1" i="0" u="none" strike="noStrike" dirty="0" smtClean="0">
                          <a:solidFill>
                            <a:schemeClr val="tx1"/>
                          </a:solidFill>
                          <a:latin typeface="Helvetica Neue LT Std 55 Roman" charset="0"/>
                          <a:ea typeface="Helvetica Neue LT Std 55 Roman" charset="0"/>
                          <a:cs typeface="Helvetica Neue LT Std 55 Roman" charset="0"/>
                        </a:rPr>
                        <a:t>Start </a:t>
                      </a:r>
                      <a:r>
                        <a:rPr lang="en-US" sz="1000" b="1" i="0" u="none" strike="noStrike" dirty="0">
                          <a:solidFill>
                            <a:schemeClr val="tx1"/>
                          </a:solidFill>
                          <a:latin typeface="Helvetica Neue LT Std 55 Roman" charset="0"/>
                          <a:ea typeface="Helvetica Neue LT Std 55 Roman" charset="0"/>
                          <a:cs typeface="Helvetica Neue LT Std 55 Roman" charset="0"/>
                        </a:rPr>
                        <a:t>Up Costs</a:t>
                      </a:r>
                    </a:p>
                  </a:txBody>
                  <a:tcPr marL="7759" marR="7759" marT="7759" marB="0" anchor="b">
                    <a:lnL>
                      <a:noFill/>
                    </a:lnL>
                    <a:lnR>
                      <a:noFill/>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r>
              <a:tr h="177332">
                <a:tc>
                  <a:txBody>
                    <a:bodyPr/>
                    <a:lstStyle/>
                    <a:p>
                      <a:pPr algn="l" fontAlgn="b"/>
                      <a:r>
                        <a:rPr lang="en-US" sz="1000" b="0" i="0" u="none" strike="noStrike" dirty="0">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Purchase of Inventory</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Renovation</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Rent Deposits</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Marketing</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Office Equipment</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Furniture &amp; Fixtures</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Working Capital</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Auto Equipment</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Other Equipment</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Start-up Insurance</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2515">
                <a:tc>
                  <a:txBody>
                    <a:bodyPr/>
                    <a:lstStyle/>
                    <a:p>
                      <a:pPr algn="l" fontAlgn="b"/>
                      <a:r>
                        <a:rPr lang="en-US" sz="1000" b="0" i="0" u="none" strike="noStrike" dirty="0">
                          <a:solidFill>
                            <a:schemeClr val="tx1"/>
                          </a:solidFill>
                          <a:latin typeface="Helvetica Neue LT Std 55 Roman" charset="0"/>
                          <a:ea typeface="Helvetica Neue LT Std 55 Roman" charset="0"/>
                          <a:cs typeface="Helvetica Neue LT Std 55 Roman" charset="0"/>
                        </a:rPr>
                        <a:t>Fixed Monthly Expenses x  (3-6) months (recommended)</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Start-up Legal &amp; Accounting Fees</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Training &amp; Education</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dirty="0" smtClean="0">
                          <a:solidFill>
                            <a:schemeClr val="tx1"/>
                          </a:solidFill>
                          <a:latin typeface="Helvetica Neue LT Std 55 Roman" charset="0"/>
                          <a:ea typeface="Helvetica Neue LT Std 55 Roman" charset="0"/>
                          <a:cs typeface="Helvetica Neue LT Std 55 Roman" charset="0"/>
                        </a:rPr>
                        <a:t>Sales-related Startup </a:t>
                      </a:r>
                      <a:r>
                        <a:rPr lang="en-US" sz="1000" b="0" i="0" u="none" strike="noStrike" dirty="0">
                          <a:solidFill>
                            <a:schemeClr val="tx1"/>
                          </a:solidFill>
                          <a:latin typeface="Helvetica Neue LT Std 55 Roman" charset="0"/>
                          <a:ea typeface="Helvetica Neue LT Std 55 Roman" charset="0"/>
                          <a:cs typeface="Helvetica Neue LT Std 55 Roman" charset="0"/>
                        </a:rPr>
                        <a:t>Expenses</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Franchising Fees</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Licenses &amp; Permits</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Office Supplies</a:t>
                      </a: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6041">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403">
                <a:tc>
                  <a:txBody>
                    <a:bodyPr/>
                    <a:lstStyle/>
                    <a:p>
                      <a:pPr algn="r" fontAlgn="b"/>
                      <a:r>
                        <a:rPr lang="en-US" sz="1000" b="1" i="0" u="none" strike="noStrike" dirty="0">
                          <a:solidFill>
                            <a:schemeClr val="tx1"/>
                          </a:solidFill>
                          <a:latin typeface="Helvetica Neue LT Std 55 Roman" charset="0"/>
                          <a:ea typeface="Helvetica Neue LT Std 55 Roman" charset="0"/>
                          <a:cs typeface="Helvetica Neue LT Std 55 Roman" charset="0"/>
                        </a:rPr>
                        <a:t>        </a:t>
                      </a:r>
                      <a:r>
                        <a:rPr lang="en-US" sz="1000" b="1" i="0" u="none" strike="noStrike" dirty="0" smtClean="0">
                          <a:solidFill>
                            <a:schemeClr val="tx1"/>
                          </a:solidFill>
                          <a:latin typeface="Helvetica Neue LT Std 55 Roman" charset="0"/>
                          <a:ea typeface="Helvetica Neue LT Std 55 Roman" charset="0"/>
                          <a:cs typeface="Helvetica Neue LT Std 55 Roman" charset="0"/>
                        </a:rPr>
                        <a:t>Total</a:t>
                      </a:r>
                      <a:r>
                        <a:rPr lang="en-US" sz="1000" b="1" i="0" u="none" strike="noStrike" dirty="0" smtClean="0">
                          <a:solidFill>
                            <a:schemeClr val="bg1"/>
                          </a:solidFill>
                          <a:latin typeface="Helvetica Neue LT Std 55 Roman" charset="0"/>
                          <a:ea typeface="Helvetica Neue LT Std 55 Roman" charset="0"/>
                          <a:cs typeface="Helvetica Neue LT Std 55 Roman" charset="0"/>
                        </a:rPr>
                        <a:t>_</a:t>
                      </a:r>
                      <a:r>
                        <a:rPr lang="en-US" sz="1000" b="1" i="0" u="none" strike="noStrike" dirty="0" smtClean="0">
                          <a:solidFill>
                            <a:schemeClr val="tx1"/>
                          </a:solidFill>
                          <a:latin typeface="Helvetica Neue LT Std 55 Roman" charset="0"/>
                          <a:ea typeface="Helvetica Neue LT Std 55 Roman" charset="0"/>
                          <a:cs typeface="Helvetica Neue LT Std 55 Roman" charset="0"/>
                        </a:rPr>
                        <a:t> </a:t>
                      </a:r>
                      <a:endParaRPr lang="en-US" sz="1000" b="1" i="0" u="none" strike="noStrike" dirty="0">
                        <a:solidFill>
                          <a:schemeClr val="tx1"/>
                        </a:solidFill>
                        <a:latin typeface="Helvetica Neue LT Std 55 Roman" charset="0"/>
                        <a:ea typeface="Helvetica Neue LT Std 55 Roman" charset="0"/>
                        <a:cs typeface="Helvetica Neue LT Std 55 Roman" charset="0"/>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dirty="0">
                          <a:solidFill>
                            <a:schemeClr val="tx1"/>
                          </a:solidFill>
                          <a:latin typeface="Helvetica Neue LT Std 55 Roman" charset="0"/>
                          <a:ea typeface="Helvetica Neue LT Std 55 Roman" charset="0"/>
                          <a:cs typeface="Helvetica Neue LT Std 55 Roman" charset="0"/>
                        </a:rPr>
                        <a:t> $            -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4"/>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bwMode="auto">
          <a:xfrm>
            <a:off x="428803" y="762000"/>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Sample Start-up Budget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0" name="Rectangle 9"/>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28803" y="2514600"/>
            <a:ext cx="8229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Helvetica Neue LT Std 55 Roman" charset="0"/>
                <a:ea typeface="Helvetica Neue LT Std 55 Roman" charset="0"/>
                <a:cs typeface="Helvetica Neue LT Std 55 Roman" charset="0"/>
              </a:rPr>
              <a:t>How do we know if the business is profitable?</a:t>
            </a:r>
          </a:p>
          <a:p>
            <a:pPr marL="0" indent="0">
              <a:buNone/>
            </a:pPr>
            <a:endParaRPr lang="en-US" sz="1800" dirty="0">
              <a:latin typeface="Helvetica Neue LT Std 55 Roman" charset="0"/>
              <a:ea typeface="Helvetica Neue LT Std 55 Roman" charset="0"/>
              <a:cs typeface="Helvetica Neue LT Std 55 Roman" charset="0"/>
            </a:endParaRPr>
          </a:p>
          <a:p>
            <a:pPr marL="0" indent="0">
              <a:buNone/>
            </a:pPr>
            <a:r>
              <a:rPr lang="en-US" sz="1800" dirty="0">
                <a:latin typeface="Helvetica Neue LT Std 55 Roman" charset="0"/>
                <a:ea typeface="Helvetica Neue LT Std 55 Roman" charset="0"/>
                <a:cs typeface="Helvetica Neue LT Std 55 Roman" charset="0"/>
              </a:rPr>
              <a:t>How do we calculate the profit?</a:t>
            </a:r>
          </a:p>
          <a:p>
            <a:pPr marL="0" indent="0">
              <a:buNone/>
            </a:pPr>
            <a:endParaRPr lang="en-US" sz="1800" dirty="0">
              <a:latin typeface="Helvetica Neue LT Std 55 Roman" charset="0"/>
              <a:ea typeface="Helvetica Neue LT Std 55 Roman" charset="0"/>
              <a:cs typeface="Helvetica Neue LT Std 55 Roman" charset="0"/>
            </a:endParaRPr>
          </a:p>
          <a:p>
            <a:pPr marL="0" indent="0">
              <a:buNone/>
            </a:pPr>
            <a:r>
              <a:rPr lang="en-US" sz="1800" dirty="0">
                <a:latin typeface="Helvetica Neue LT Std 55 Roman" charset="0"/>
                <a:ea typeface="Helvetica Neue LT Std 55 Roman" charset="0"/>
                <a:cs typeface="Helvetica Neue LT Std 55 Roman" charset="0"/>
              </a:rPr>
              <a:t>What do we do with the profit?</a:t>
            </a:r>
          </a:p>
          <a:p>
            <a:pPr marL="0" indent="0">
              <a:buNone/>
            </a:pPr>
            <a:endParaRPr lang="en-US" sz="1800" dirty="0">
              <a:latin typeface="Helvetica Neue LT Std 55 Roman" charset="0"/>
              <a:ea typeface="Helvetica Neue LT Std 55 Roman" charset="0"/>
              <a:cs typeface="Helvetica Neue LT Std 55 Roman" charset="0"/>
            </a:endParaRPr>
          </a:p>
          <a:p>
            <a:pPr marL="0" indent="0">
              <a:buNone/>
            </a:pPr>
            <a:r>
              <a:rPr lang="en-US" sz="1800" dirty="0">
                <a:latin typeface="Helvetica Neue LT Std 55 Roman" charset="0"/>
                <a:ea typeface="Helvetica Neue LT Std 55 Roman" charset="0"/>
                <a:cs typeface="Helvetica Neue LT Std 55 Roman" charset="0"/>
              </a:rPr>
              <a:t>How is a member’s share of the profit calculated?</a:t>
            </a:r>
          </a:p>
          <a:p>
            <a:pPr marL="0" indent="0">
              <a:buNone/>
            </a:pPr>
            <a:endParaRPr lang="en-US" sz="1800" dirty="0">
              <a:latin typeface="Helvetica Neue LT Std 55 Roman" charset="0"/>
              <a:ea typeface="Helvetica Neue LT Std 55 Roman" charset="0"/>
              <a:cs typeface="Helvetica Neue LT Std 55 Roman" charset="0"/>
            </a:endParaRPr>
          </a:p>
          <a:p>
            <a:pPr marL="0" indent="0">
              <a:buNone/>
            </a:pPr>
            <a:r>
              <a:rPr lang="en-US" sz="1800" dirty="0">
                <a:latin typeface="Helvetica Neue LT Std 55 Roman" charset="0"/>
                <a:ea typeface="Helvetica Neue LT Std 55 Roman" charset="0"/>
                <a:cs typeface="Helvetica Neue LT Std 55 Roman" charset="0"/>
              </a:rPr>
              <a:t>What does a profit mean for the owners of the cooperative?</a:t>
            </a:r>
          </a:p>
        </p:txBody>
      </p:sp>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Questions to Think About</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flipH="1">
            <a:off x="533400" y="2980006"/>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3400" y="361354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3400" y="4304218"/>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400" y="5005782"/>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5003" y="1981200"/>
            <a:ext cx="2923997" cy="4525963"/>
          </a:xfrm>
          <a:prstGeom prst="rect">
            <a:avLst/>
          </a:prstGeom>
        </p:spPr>
        <p:txBody>
          <a:bodyPr/>
          <a:lstStyle/>
          <a:p>
            <a:pPr marL="0" indent="0">
              <a:buNone/>
            </a:pPr>
            <a:r>
              <a:rPr lang="en-US" sz="2400" b="1" dirty="0" smtClean="0">
                <a:latin typeface="Helvetica Neue LT Std 55 Roman" charset="0"/>
                <a:ea typeface="Helvetica Neue LT Std 55 Roman" charset="0"/>
                <a:cs typeface="Helvetica Neue LT Std 55 Roman" charset="0"/>
              </a:rPr>
              <a:t>Two levels of profitability</a:t>
            </a:r>
            <a:br>
              <a:rPr lang="en-US" sz="2400" b="1" dirty="0" smtClean="0">
                <a:latin typeface="Helvetica Neue LT Std 55 Roman" charset="0"/>
                <a:ea typeface="Helvetica Neue LT Std 55 Roman" charset="0"/>
                <a:cs typeface="Helvetica Neue LT Std 55 Roman" charset="0"/>
              </a:rPr>
            </a:br>
            <a:r>
              <a:rPr lang="en-US" sz="2400" b="1" dirty="0" smtClean="0">
                <a:latin typeface="Helvetica Neue LT Std 55 Roman" charset="0"/>
                <a:ea typeface="Helvetica Neue LT Std 55 Roman" charset="0"/>
                <a:cs typeface="Helvetica Neue LT Std 55 Roman" charset="0"/>
              </a:rPr>
              <a:t/>
            </a:r>
            <a:br>
              <a:rPr lang="en-US" sz="2400" b="1" dirty="0" smtClean="0">
                <a:latin typeface="Helvetica Neue LT Std 55 Roman" charset="0"/>
                <a:ea typeface="Helvetica Neue LT Std 55 Roman" charset="0"/>
                <a:cs typeface="Helvetica Neue LT Std 55 Roman" charset="0"/>
              </a:rPr>
            </a:br>
            <a:r>
              <a:rPr lang="en-US" sz="2000" b="1" dirty="0" smtClean="0">
                <a:latin typeface="Helvetica Neue LT Std 55 Roman" charset="0"/>
                <a:ea typeface="Helvetica Neue LT Std 55 Roman" charset="0"/>
                <a:cs typeface="Helvetica Neue LT Std 55 Roman" charset="0"/>
              </a:rPr>
              <a:t>Level 1:</a:t>
            </a:r>
            <a:r>
              <a:rPr lang="en-US" sz="2000" dirty="0" smtClean="0">
                <a:latin typeface="Helvetica Neue LT Std 55 Roman" charset="0"/>
                <a:ea typeface="Helvetica Neue LT Std 55 Roman" charset="0"/>
                <a:cs typeface="Helvetica Neue LT Std 55 Roman" charset="0"/>
              </a:rPr>
              <a:t/>
            </a:r>
            <a:br>
              <a:rPr lang="en-US" sz="2000" dirty="0" smtClean="0">
                <a:latin typeface="Helvetica Neue LT Std 55 Roman" charset="0"/>
                <a:ea typeface="Helvetica Neue LT Std 55 Roman" charset="0"/>
                <a:cs typeface="Helvetica Neue LT Std 55 Roman" charset="0"/>
              </a:rPr>
            </a:br>
            <a:r>
              <a:rPr lang="en-US" sz="2000" dirty="0" smtClean="0">
                <a:latin typeface="Helvetica Neue LT Std 55 Roman" charset="0"/>
                <a:ea typeface="Helvetica Neue LT Std 55 Roman" charset="0"/>
                <a:cs typeface="Helvetica Neue LT Std 55 Roman" charset="0"/>
              </a:rPr>
              <a:t>Does the product / service make a profit?</a:t>
            </a:r>
            <a:br>
              <a:rPr lang="en-US" sz="2000" dirty="0" smtClean="0">
                <a:latin typeface="Helvetica Neue LT Std 55 Roman" charset="0"/>
                <a:ea typeface="Helvetica Neue LT Std 55 Roman" charset="0"/>
                <a:cs typeface="Helvetica Neue LT Std 55 Roman" charset="0"/>
              </a:rPr>
            </a:br>
            <a:r>
              <a:rPr lang="en-US" sz="2000" dirty="0" smtClean="0">
                <a:latin typeface="Helvetica Neue LT Std 55 Roman" charset="0"/>
                <a:ea typeface="Helvetica Neue LT Std 55 Roman" charset="0"/>
                <a:cs typeface="Helvetica Neue LT Std 55 Roman" charset="0"/>
              </a:rPr>
              <a:t/>
            </a:r>
            <a:br>
              <a:rPr lang="en-US" sz="2000" dirty="0" smtClean="0">
                <a:latin typeface="Helvetica Neue LT Std 55 Roman" charset="0"/>
                <a:ea typeface="Helvetica Neue LT Std 55 Roman" charset="0"/>
                <a:cs typeface="Helvetica Neue LT Std 55 Roman" charset="0"/>
              </a:rPr>
            </a:br>
            <a:r>
              <a:rPr lang="en-US" sz="2000" b="1" dirty="0" smtClean="0">
                <a:latin typeface="Helvetica Neue LT Std 55 Roman" charset="0"/>
                <a:ea typeface="Helvetica Neue LT Std 55 Roman" charset="0"/>
                <a:cs typeface="Helvetica Neue LT Std 55 Roman" charset="0"/>
              </a:rPr>
              <a:t>Level 2:</a:t>
            </a:r>
            <a:r>
              <a:rPr lang="en-US" sz="2000" dirty="0" smtClean="0">
                <a:latin typeface="Helvetica Neue LT Std 55 Roman" charset="0"/>
                <a:ea typeface="Helvetica Neue LT Std 55 Roman" charset="0"/>
                <a:cs typeface="Helvetica Neue LT Std 55 Roman" charset="0"/>
              </a:rPr>
              <a:t/>
            </a:r>
            <a:br>
              <a:rPr lang="en-US" sz="2000" dirty="0" smtClean="0">
                <a:latin typeface="Helvetica Neue LT Std 55 Roman" charset="0"/>
                <a:ea typeface="Helvetica Neue LT Std 55 Roman" charset="0"/>
                <a:cs typeface="Helvetica Neue LT Std 55 Roman" charset="0"/>
              </a:rPr>
            </a:br>
            <a:r>
              <a:rPr lang="en-US" sz="2000" dirty="0" smtClean="0">
                <a:latin typeface="Helvetica Neue LT Std 55 Roman" charset="0"/>
                <a:ea typeface="Helvetica Neue LT Std 55 Roman" charset="0"/>
                <a:cs typeface="Helvetica Neue LT Std 55 Roman" charset="0"/>
              </a:rPr>
              <a:t>Does the business make a profit?</a:t>
            </a:r>
          </a:p>
        </p:txBody>
      </p:sp>
      <p:sp>
        <p:nvSpPr>
          <p:cNvPr id="9" name="Rectangle 8"/>
          <p:cNvSpPr/>
          <p:nvPr/>
        </p:nvSpPr>
        <p:spPr>
          <a:xfrm>
            <a:off x="3991153" y="1981200"/>
            <a:ext cx="4648200" cy="4355038"/>
          </a:xfrm>
          <a:prstGeom prst="rect">
            <a:avLst/>
          </a:prstGeom>
          <a:ln>
            <a:noFill/>
          </a:ln>
        </p:spPr>
        <p:txBody>
          <a:bodyPr wrap="square">
            <a:spAutoFit/>
          </a:bodyPr>
          <a:lstStyle/>
          <a:p>
            <a:pPr marL="0" indent="0">
              <a:spcBef>
                <a:spcPts val="300"/>
              </a:spcBef>
              <a:spcAft>
                <a:spcPts val="0"/>
              </a:spcAft>
              <a:buSzPct val="101851"/>
            </a:pPr>
            <a:r>
              <a:rPr lang="en-US" b="1" dirty="0" smtClean="0">
                <a:solidFill>
                  <a:schemeClr val="tx1">
                    <a:lumMod val="75000"/>
                  </a:schemeClr>
                </a:solidFill>
                <a:latin typeface="Helvetica Neue LT Std 55 Roman" charset="0"/>
                <a:ea typeface="Helvetica Neue LT Std 55 Roman" charset="0"/>
                <a:cs typeface="Helvetica Neue LT Std 55 Roman" charset="0"/>
                <a:sym typeface="Calibri"/>
              </a:rPr>
              <a:t>Income Statement: </a:t>
            </a:r>
          </a:p>
          <a:p>
            <a:pPr marL="0" indent="0">
              <a:spcBef>
                <a:spcPts val="300"/>
              </a:spcBef>
              <a:spcAft>
                <a:spcPts val="0"/>
              </a:spcAft>
              <a:buSzPct val="101851"/>
            </a:pPr>
            <a:endParaRPr lang="en-US" dirty="0"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marL="400050" lvl="1" indent="0">
              <a:spcBef>
                <a:spcPts val="300"/>
              </a:spcBef>
              <a:spcAft>
                <a:spcPts val="0"/>
              </a:spcAft>
              <a:buSzPct val="101851"/>
              <a:buNone/>
            </a:pPr>
            <a:r>
              <a:rPr lang="en-US" b="1" dirty="0" smtClean="0">
                <a:solidFill>
                  <a:schemeClr val="tx1">
                    <a:lumMod val="75000"/>
                  </a:schemeClr>
                </a:solidFill>
                <a:latin typeface="Helvetica Neue LT Std 55 Roman" charset="0"/>
                <a:ea typeface="Helvetica Neue LT Std 55 Roman" charset="0"/>
                <a:cs typeface="Helvetica Neue LT Std 55 Roman" charset="0"/>
                <a:sym typeface="Calibri"/>
              </a:rPr>
              <a:t>Revenues</a:t>
            </a:r>
            <a:r>
              <a:rPr lang="en-US" dirty="0" smtClean="0">
                <a:solidFill>
                  <a:schemeClr val="tx1">
                    <a:lumMod val="75000"/>
                  </a:schemeClr>
                </a:solidFill>
                <a:latin typeface="Helvetica Neue LT Std 55 Roman" charset="0"/>
                <a:ea typeface="Helvetica Neue LT Std 55 Roman" charset="0"/>
                <a:cs typeface="Helvetica Neue LT Std 55 Roman" charset="0"/>
                <a:sym typeface="Calibri"/>
              </a:rPr>
              <a:t> </a:t>
            </a:r>
            <a:r>
              <a:rPr lang="en-US" i="1" dirty="0" smtClean="0">
                <a:solidFill>
                  <a:schemeClr val="tx1">
                    <a:lumMod val="75000"/>
                  </a:schemeClr>
                </a:solidFill>
                <a:latin typeface="Helvetica Neue LT Std 55 Roman" charset="0"/>
                <a:ea typeface="Helvetica Neue LT Std 55 Roman" charset="0"/>
                <a:cs typeface="Helvetica Neue LT Std 55 Roman" charset="0"/>
                <a:sym typeface="Calibri"/>
              </a:rPr>
              <a:t>(Total sales of goods and services = units </a:t>
            </a:r>
            <a:r>
              <a:rPr lang="en-US" b="1" i="1" dirty="0" smtClean="0">
                <a:solidFill>
                  <a:schemeClr val="tx1">
                    <a:lumMod val="75000"/>
                  </a:schemeClr>
                </a:solidFill>
                <a:latin typeface="Helvetica Neue LT Std 55 Roman" charset="0"/>
                <a:ea typeface="Helvetica Neue LT Std 55 Roman" charset="0"/>
                <a:cs typeface="Helvetica Neue LT Std 55 Roman" charset="0"/>
                <a:sym typeface="Calibri"/>
              </a:rPr>
              <a:t>x</a:t>
            </a:r>
            <a:r>
              <a:rPr lang="en-US" i="1" dirty="0" smtClean="0">
                <a:solidFill>
                  <a:schemeClr val="tx1">
                    <a:lumMod val="75000"/>
                  </a:schemeClr>
                </a:solidFill>
                <a:latin typeface="Helvetica Neue LT Std 55 Roman" charset="0"/>
                <a:ea typeface="Helvetica Neue LT Std 55 Roman" charset="0"/>
                <a:cs typeface="Helvetica Neue LT Std 55 Roman" charset="0"/>
                <a:sym typeface="Calibri"/>
              </a:rPr>
              <a:t> price)</a:t>
            </a:r>
            <a:endParaRPr lang="en-US" b="1" i="1" dirty="0"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marL="465138" lvl="1" indent="0">
              <a:spcBef>
                <a:spcPts val="300"/>
              </a:spcBef>
              <a:spcAft>
                <a:spcPts val="0"/>
              </a:spcAft>
              <a:buSzPct val="101851"/>
              <a:buNone/>
            </a:pPr>
            <a:endParaRPr lang="en-US" dirty="0"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marL="465138" lvl="1" indent="0">
              <a:spcBef>
                <a:spcPts val="300"/>
              </a:spcBef>
              <a:spcAft>
                <a:spcPts val="0"/>
              </a:spcAft>
              <a:buSzPct val="101851"/>
              <a:buNone/>
            </a:pPr>
            <a:r>
              <a:rPr lang="en-US" b="1" dirty="0" smtClean="0">
                <a:solidFill>
                  <a:schemeClr val="tx1">
                    <a:lumMod val="75000"/>
                  </a:schemeClr>
                </a:solidFill>
                <a:latin typeface="Helvetica Neue LT Std 55 Roman" charset="0"/>
                <a:ea typeface="Helvetica Neue LT Std 55 Roman" charset="0"/>
                <a:cs typeface="Helvetica Neue LT Std 55 Roman" charset="0"/>
                <a:sym typeface="Calibri"/>
              </a:rPr>
              <a:t>- Direct costs </a:t>
            </a:r>
            <a:r>
              <a:rPr lang="en-US" i="1" dirty="0" smtClean="0">
                <a:solidFill>
                  <a:schemeClr val="tx1">
                    <a:lumMod val="75000"/>
                  </a:schemeClr>
                </a:solidFill>
                <a:latin typeface="Helvetica Neue LT Std 55 Roman" charset="0"/>
                <a:ea typeface="Helvetica Neue LT Std 55 Roman" charset="0"/>
                <a:cs typeface="Helvetica Neue LT Std 55 Roman" charset="0"/>
                <a:sym typeface="Calibri"/>
              </a:rPr>
              <a:t>(Materials, packaging, labor, transportation, etc.)</a:t>
            </a:r>
          </a:p>
          <a:p>
            <a:pPr lvl="1">
              <a:spcBef>
                <a:spcPts val="300"/>
              </a:spcBef>
              <a:spcAft>
                <a:spcPts val="0"/>
              </a:spcAft>
              <a:buClr>
                <a:schemeClr val="dk1"/>
              </a:buClr>
              <a:buSzPct val="101851"/>
            </a:pPr>
            <a:endParaRPr lang="en-US" b="1" dirty="0"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lvl="1">
              <a:spcBef>
                <a:spcPts val="300"/>
              </a:spcBef>
              <a:spcAft>
                <a:spcPts val="0"/>
              </a:spcAft>
              <a:buClr>
                <a:schemeClr val="dk1"/>
              </a:buClr>
              <a:buSzPct val="101851"/>
            </a:pPr>
            <a:r>
              <a:rPr lang="en-US" b="1" dirty="0" smtClean="0">
                <a:solidFill>
                  <a:schemeClr val="tx1">
                    <a:lumMod val="75000"/>
                  </a:schemeClr>
                </a:solidFill>
                <a:latin typeface="Helvetica Neue LT Std 55 Roman" charset="0"/>
                <a:ea typeface="Helvetica Neue LT Std 55 Roman" charset="0"/>
                <a:cs typeface="Helvetica Neue LT Std 55 Roman" charset="0"/>
                <a:sym typeface="Calibri"/>
              </a:rPr>
              <a:t>= Gross Profit [LEVEL 1]</a:t>
            </a:r>
          </a:p>
          <a:p>
            <a:pPr lvl="1">
              <a:spcBef>
                <a:spcPts val="300"/>
              </a:spcBef>
              <a:spcAft>
                <a:spcPts val="0"/>
              </a:spcAft>
              <a:buClr>
                <a:schemeClr val="dk1"/>
              </a:buClr>
              <a:buSzPct val="101851"/>
            </a:pPr>
            <a:endParaRPr lang="en-US" dirty="0"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marL="57150" indent="0">
              <a:spcBef>
                <a:spcPts val="300"/>
              </a:spcBef>
              <a:spcAft>
                <a:spcPts val="0"/>
              </a:spcAft>
              <a:buClr>
                <a:schemeClr val="dk1"/>
              </a:buClr>
              <a:buSzPct val="101851"/>
              <a:tabLst>
                <a:tab pos="460375" algn="l"/>
              </a:tabLst>
            </a:pPr>
            <a:r>
              <a:rPr lang="en-US" dirty="0" smtClean="0">
                <a:solidFill>
                  <a:schemeClr val="tx1">
                    <a:lumMod val="75000"/>
                  </a:schemeClr>
                </a:solidFill>
                <a:latin typeface="Helvetica Neue LT Std 55 Roman" charset="0"/>
                <a:ea typeface="Helvetica Neue LT Std 55 Roman" charset="0"/>
                <a:cs typeface="Helvetica Neue LT Std 55 Roman" charset="0"/>
                <a:sym typeface="Calibri"/>
              </a:rPr>
              <a:t>	</a:t>
            </a:r>
            <a:r>
              <a:rPr lang="en-US" b="1" dirty="0" smtClean="0">
                <a:solidFill>
                  <a:schemeClr val="tx1">
                    <a:lumMod val="75000"/>
                  </a:schemeClr>
                </a:solidFill>
                <a:latin typeface="Helvetica Neue LT Std 55 Roman" charset="0"/>
                <a:ea typeface="Helvetica Neue LT Std 55 Roman" charset="0"/>
                <a:cs typeface="Helvetica Neue LT Std 55 Roman" charset="0"/>
                <a:sym typeface="Calibri"/>
              </a:rPr>
              <a:t>-</a:t>
            </a:r>
            <a:r>
              <a:rPr lang="en-US" dirty="0" smtClean="0">
                <a:solidFill>
                  <a:schemeClr val="tx1">
                    <a:lumMod val="75000"/>
                  </a:schemeClr>
                </a:solidFill>
                <a:latin typeface="Helvetica Neue LT Std 55 Roman" charset="0"/>
                <a:ea typeface="Helvetica Neue LT Std 55 Roman" charset="0"/>
                <a:cs typeface="Helvetica Neue LT Std 55 Roman" charset="0"/>
                <a:sym typeface="Calibri"/>
              </a:rPr>
              <a:t> </a:t>
            </a:r>
            <a:r>
              <a:rPr lang="en-US" b="1" dirty="0" smtClean="0">
                <a:solidFill>
                  <a:schemeClr val="tx1">
                    <a:lumMod val="75000"/>
                  </a:schemeClr>
                </a:solidFill>
                <a:latin typeface="Helvetica Neue LT Std 55 Roman" charset="0"/>
                <a:ea typeface="Helvetica Neue LT Std 55 Roman" charset="0"/>
                <a:cs typeface="Helvetica Neue LT Std 55 Roman" charset="0"/>
                <a:sym typeface="Calibri"/>
              </a:rPr>
              <a:t>Indirect costs </a:t>
            </a:r>
            <a:r>
              <a:rPr lang="en-US" i="1" dirty="0" smtClean="0">
                <a:solidFill>
                  <a:schemeClr val="tx1">
                    <a:lumMod val="75000"/>
                  </a:schemeClr>
                </a:solidFill>
                <a:latin typeface="Helvetica Neue LT Std 55 Roman" charset="0"/>
                <a:ea typeface="Helvetica Neue LT Std 55 Roman" charset="0"/>
                <a:cs typeface="Helvetica Neue LT Std 55 Roman" charset="0"/>
                <a:sym typeface="Calibri"/>
              </a:rPr>
              <a:t>(Rent, utilities,</a:t>
            </a:r>
            <a:br>
              <a:rPr lang="en-US" i="1" dirty="0" smtClean="0">
                <a:solidFill>
                  <a:schemeClr val="tx1">
                    <a:lumMod val="75000"/>
                  </a:schemeClr>
                </a:solidFill>
                <a:latin typeface="Helvetica Neue LT Std 55 Roman" charset="0"/>
                <a:ea typeface="Helvetica Neue LT Std 55 Roman" charset="0"/>
                <a:cs typeface="Helvetica Neue LT Std 55 Roman" charset="0"/>
                <a:sym typeface="Calibri"/>
              </a:rPr>
            </a:br>
            <a:r>
              <a:rPr lang="en-US" i="1" dirty="0" smtClean="0">
                <a:solidFill>
                  <a:schemeClr val="tx1">
                    <a:lumMod val="75000"/>
                  </a:schemeClr>
                </a:solidFill>
                <a:latin typeface="Helvetica Neue LT Std 55 Roman" charset="0"/>
                <a:ea typeface="Helvetica Neue LT Std 55 Roman" charset="0"/>
                <a:cs typeface="Helvetica Neue LT Std 55 Roman" charset="0"/>
                <a:sym typeface="Calibri"/>
              </a:rPr>
              <a:t>	administration, advertising, etc.)</a:t>
            </a:r>
          </a:p>
          <a:p>
            <a:pPr marL="392113" indent="-387350">
              <a:spcBef>
                <a:spcPts val="300"/>
              </a:spcBef>
              <a:spcAft>
                <a:spcPts val="0"/>
              </a:spcAft>
              <a:buClr>
                <a:schemeClr val="dk1"/>
              </a:buClr>
              <a:buSzPct val="101851"/>
              <a:tabLst>
                <a:tab pos="460375" algn="l"/>
                <a:tab pos="514350" algn="l"/>
                <a:tab pos="569913" algn="l"/>
              </a:tabLst>
            </a:pPr>
            <a:endParaRPr lang="en-US" b="1" dirty="0"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marL="392113" indent="-387350">
              <a:spcBef>
                <a:spcPts val="300"/>
              </a:spcBef>
              <a:spcAft>
                <a:spcPts val="0"/>
              </a:spcAft>
              <a:buClr>
                <a:schemeClr val="dk1"/>
              </a:buClr>
              <a:buSzPct val="101851"/>
              <a:tabLst>
                <a:tab pos="460375" algn="l"/>
                <a:tab pos="514350" algn="l"/>
                <a:tab pos="569913" algn="l"/>
              </a:tabLst>
            </a:pPr>
            <a:r>
              <a:rPr lang="en-US" b="1" dirty="0" smtClean="0">
                <a:solidFill>
                  <a:schemeClr val="tx1">
                    <a:lumMod val="75000"/>
                  </a:schemeClr>
                </a:solidFill>
                <a:latin typeface="Helvetica Neue LT Std 55 Roman" charset="0"/>
                <a:ea typeface="Helvetica Neue LT Std 55 Roman" charset="0"/>
                <a:cs typeface="Helvetica Neue LT Std 55 Roman" charset="0"/>
                <a:sym typeface="Calibri"/>
              </a:rPr>
              <a:t>	= Net Profit or loss [LEVEL 2]</a:t>
            </a:r>
            <a:endParaRPr lang="en-US" dirty="0">
              <a:latin typeface="Helvetica Neue LT Std 55 Roman" charset="0"/>
              <a:ea typeface="Helvetica Neue LT Std 55 Roman" charset="0"/>
              <a:cs typeface="Helvetica Neue LT Std 55 Roman" charset="0"/>
            </a:endParaRPr>
          </a:p>
        </p:txBody>
      </p:sp>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Creating a profitable business:</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6" name="Rectangle 5"/>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2" name="Rectangle 11"/>
          <p:cNvSpPr/>
          <p:nvPr/>
        </p:nvSpPr>
        <p:spPr>
          <a:xfrm>
            <a:off x="4495800" y="4244181"/>
            <a:ext cx="3886200" cy="45719"/>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495800" y="5791200"/>
            <a:ext cx="3886200" cy="45719"/>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428803" y="1774397"/>
            <a:ext cx="7876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400" b="1">
                <a:solidFill>
                  <a:schemeClr val="tx1"/>
                </a:solidFill>
                <a:latin typeface="Helvetica Neue LT Std 55 Roman" charset="0"/>
                <a:ea typeface="Helvetica Neue LT Std 55 Roman" charset="0"/>
                <a:cs typeface="Helvetica Neue LT Std 55 Roman" charset="0"/>
              </a:rPr>
              <a:t>Level 1: Does the product / service make a profit?</a:t>
            </a:r>
            <a:endParaRPr lang="en-US" sz="2400" b="1" kern="0" dirty="0">
              <a:solidFill>
                <a:schemeClr val="tx1"/>
              </a:solidFill>
              <a:latin typeface="Helvetica Neue LT Std 55 Roman" charset="0"/>
              <a:ea typeface="Helvetica Neue LT Std 55 Roman" charset="0"/>
              <a:cs typeface="Helvetica Neue LT Std 55 Roman" charset="0"/>
            </a:endParaRPr>
          </a:p>
        </p:txBody>
      </p:sp>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284B23"/>
                </a:solidFill>
                <a:latin typeface="Helvetica Neue LT Std 75" charset="0"/>
                <a:ea typeface="Helvetica Neue LT Std 75" charset="0"/>
                <a:cs typeface="Helvetica Neue LT Std 75" charset="0"/>
              </a:rPr>
              <a:t>Creating a profitable business:</a:t>
            </a:r>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bwMode="auto">
          <a:xfrm>
            <a:off x="0" y="2895600"/>
            <a:ext cx="8305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en-US" sz="2000" dirty="0">
                <a:latin typeface="Helvetica Neue LT Std 55 Roman" charset="0"/>
                <a:ea typeface="Helvetica Neue LT Std 55 Roman" charset="0"/>
                <a:cs typeface="Helvetica Neue LT Std 55 Roman" charset="0"/>
              </a:rPr>
              <a:t>Does the price of the product or service cover the </a:t>
            </a:r>
            <a:r>
              <a:rPr lang="en-US" sz="2000" i="1" dirty="0">
                <a:latin typeface="Helvetica Neue LT Std 55 Roman" charset="0"/>
                <a:ea typeface="Helvetica Neue LT Std 55 Roman" charset="0"/>
                <a:cs typeface="Helvetica Neue LT Std 55 Roman" charset="0"/>
              </a:rPr>
              <a:t>direct costs</a:t>
            </a:r>
            <a:r>
              <a:rPr lang="en-US" sz="2000" dirty="0">
                <a:latin typeface="Helvetica Neue LT Std 55 Roman" charset="0"/>
                <a:ea typeface="Helvetica Neue LT Std 55 Roman" charset="0"/>
                <a:cs typeface="Helvetica Neue LT Std 55 Roman" charset="0"/>
              </a:rPr>
              <a:t> </a:t>
            </a:r>
            <a:r>
              <a:rPr lang="en-US" sz="2000" i="1" dirty="0">
                <a:latin typeface="Helvetica Neue LT Std 55 Roman" charset="0"/>
                <a:ea typeface="Helvetica Neue LT Std 55 Roman" charset="0"/>
                <a:cs typeface="Helvetica Neue LT Std 55 Roman" charset="0"/>
              </a:rPr>
              <a:t>and</a:t>
            </a:r>
            <a:r>
              <a:rPr lang="en-US" sz="2000" dirty="0">
                <a:latin typeface="Helvetica Neue LT Std 55 Roman" charset="0"/>
                <a:ea typeface="Helvetica Neue LT Std 55 Roman" charset="0"/>
                <a:cs typeface="Helvetica Neue LT Std 55 Roman" charset="0"/>
              </a:rPr>
              <a:t> allow for a profit</a:t>
            </a:r>
            <a:r>
              <a:rPr lang="en-US" sz="2000" i="1" dirty="0" smtClean="0">
                <a:latin typeface="Helvetica Neue LT Std 55 Roman" charset="0"/>
                <a:ea typeface="Helvetica Neue LT Std 55 Roman" charset="0"/>
                <a:cs typeface="Helvetica Neue LT Std 55 Roman" charset="0"/>
              </a:rPr>
              <a:t>?</a:t>
            </a:r>
          </a:p>
          <a:p>
            <a:pPr marL="457200" lvl="1" indent="0">
              <a:buNone/>
            </a:pPr>
            <a:endParaRPr lang="en-US" sz="2000" i="1" dirty="0">
              <a:latin typeface="Helvetica Neue LT Std 55 Roman" charset="0"/>
              <a:ea typeface="Helvetica Neue LT Std 55 Roman" charset="0"/>
              <a:cs typeface="Helvetica Neue LT Std 55 Roman" charset="0"/>
            </a:endParaRPr>
          </a:p>
          <a:p>
            <a:pPr lvl="2"/>
            <a:r>
              <a:rPr lang="en-US" sz="2000" i="1" dirty="0">
                <a:latin typeface="Helvetica Neue LT Std 55 Roman" charset="0"/>
                <a:ea typeface="Helvetica Neue LT Std 55 Roman" charset="0"/>
                <a:cs typeface="Helvetica Neue LT Std 55 Roman" charset="0"/>
              </a:rPr>
              <a:t>Direct costs: (examples)</a:t>
            </a:r>
          </a:p>
          <a:p>
            <a:pPr lvl="3">
              <a:buFont typeface="Courier New" charset="0"/>
              <a:buChar char="o"/>
            </a:pPr>
            <a:r>
              <a:rPr lang="en-US" dirty="0">
                <a:latin typeface="Helvetica Neue LT Std 55 Roman" charset="0"/>
                <a:ea typeface="Helvetica Neue LT Std 55 Roman" charset="0"/>
                <a:cs typeface="Helvetica Neue LT Std 55 Roman" charset="0"/>
              </a:rPr>
              <a:t>Materials</a:t>
            </a:r>
          </a:p>
          <a:p>
            <a:pPr lvl="3">
              <a:buFont typeface="Courier New" charset="0"/>
              <a:buChar char="o"/>
            </a:pPr>
            <a:r>
              <a:rPr lang="en-US" dirty="0">
                <a:latin typeface="Helvetica Neue LT Std 55 Roman" charset="0"/>
                <a:ea typeface="Helvetica Neue LT Std 55 Roman" charset="0"/>
                <a:cs typeface="Helvetica Neue LT Std 55 Roman" charset="0"/>
              </a:rPr>
              <a:t>Packaging</a:t>
            </a:r>
          </a:p>
          <a:p>
            <a:pPr lvl="3">
              <a:buFont typeface="Courier New" charset="0"/>
              <a:buChar char="o"/>
            </a:pPr>
            <a:r>
              <a:rPr lang="en-US" dirty="0">
                <a:latin typeface="Helvetica Neue LT Std 55 Roman" charset="0"/>
                <a:ea typeface="Helvetica Neue LT Std 55 Roman" charset="0"/>
                <a:cs typeface="Helvetica Neue LT Std 55 Roman" charset="0"/>
              </a:rPr>
              <a:t>Labor</a:t>
            </a:r>
          </a:p>
          <a:p>
            <a:pPr lvl="3">
              <a:buFont typeface="Courier New" charset="0"/>
              <a:buChar char="o"/>
            </a:pPr>
            <a:r>
              <a:rPr lang="en-US" dirty="0">
                <a:latin typeface="Helvetica Neue LT Std 55 Roman" charset="0"/>
                <a:ea typeface="Helvetica Neue LT Std 55 Roman" charset="0"/>
                <a:cs typeface="Helvetica Neue LT Std 55 Roman" charset="0"/>
              </a:rPr>
              <a:t>Distribution/logistics</a:t>
            </a:r>
          </a:p>
          <a:p>
            <a:pPr lvl="3">
              <a:buFont typeface="Courier New" charset="0"/>
              <a:buChar char="o"/>
            </a:pPr>
            <a:r>
              <a:rPr lang="en-US" dirty="0">
                <a:latin typeface="Helvetica Neue LT Std 55 Roman" charset="0"/>
                <a:ea typeface="Helvetica Neue LT Std 55 Roman" charset="0"/>
                <a:cs typeface="Helvetica Neue LT Std 55 Roman" charset="0"/>
              </a:rPr>
              <a:t>Rentals</a:t>
            </a:r>
            <a:endParaRPr lang="en-US" sz="2000" kern="0" dirty="0" smtClean="0">
              <a:latin typeface="Helvetica Neue LT Std 55 Roman" charset="0"/>
              <a:ea typeface="Helvetica Neue LT Std 55 Roman" charset="0"/>
              <a:cs typeface="Helvetica Neue LT Std 55 Roman"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6177" y="3581400"/>
            <a:ext cx="8382000" cy="1371600"/>
          </a:xfrm>
          <a:prstGeom prst="rect">
            <a:avLst/>
          </a:prstGeom>
        </p:spPr>
        <p:txBody>
          <a:bodyPr/>
          <a:lstStyle/>
          <a:p>
            <a:pPr>
              <a:buNone/>
            </a:pPr>
            <a:r>
              <a:rPr lang="en-US" sz="2000" b="1" dirty="0" smtClean="0">
                <a:latin typeface="Helvetica Neue LT Std 55 Roman" charset="0"/>
                <a:ea typeface="Helvetica Neue LT Std 55 Roman" charset="0"/>
                <a:cs typeface="Helvetica Neue LT Std 55 Roman" charset="0"/>
              </a:rPr>
              <a:t>Step 1: </a:t>
            </a:r>
            <a:r>
              <a:rPr lang="en-US" sz="2000" dirty="0" smtClean="0">
                <a:latin typeface="Helvetica Neue LT Std 55 Roman" charset="0"/>
                <a:ea typeface="Helvetica Neue LT Std 55 Roman" charset="0"/>
                <a:cs typeface="Helvetica Neue LT Std 55 Roman" charset="0"/>
              </a:rPr>
              <a:t>First, figure out the total </a:t>
            </a:r>
            <a:r>
              <a:rPr lang="en-US" sz="2000" dirty="0">
                <a:latin typeface="Helvetica Neue LT Std 55 Roman" charset="0"/>
                <a:ea typeface="Helvetica Neue LT Std 55 Roman" charset="0"/>
                <a:cs typeface="Helvetica Neue LT Std 55 Roman" charset="0"/>
              </a:rPr>
              <a:t>i</a:t>
            </a:r>
            <a:r>
              <a:rPr lang="en-US" sz="2000" dirty="0" smtClean="0">
                <a:latin typeface="Helvetica Neue LT Std 55 Roman" charset="0"/>
                <a:ea typeface="Helvetica Neue LT Std 55 Roman" charset="0"/>
                <a:cs typeface="Helvetica Neue LT Std 55 Roman" charset="0"/>
              </a:rPr>
              <a:t>ndirect expenses by month</a:t>
            </a:r>
            <a:r>
              <a:rPr lang="en-US" sz="2000" dirty="0" smtClean="0">
                <a:solidFill>
                  <a:srgbClr val="00B0F0"/>
                </a:solidFill>
                <a:latin typeface="Helvetica Neue LT Std 55 Roman" charset="0"/>
                <a:ea typeface="Helvetica Neue LT Std 55 Roman" charset="0"/>
                <a:cs typeface="Helvetica Neue LT Std 55 Roman" charset="0"/>
              </a:rPr>
              <a:t>.</a:t>
            </a:r>
            <a:endParaRPr lang="en-US" sz="2000" i="1" dirty="0" smtClean="0">
              <a:solidFill>
                <a:srgbClr val="00B0F0"/>
              </a:solidFill>
              <a:latin typeface="Helvetica Neue LT Std 55 Roman" charset="0"/>
              <a:ea typeface="Helvetica Neue LT Std 55 Roman" charset="0"/>
              <a:cs typeface="Helvetica Neue LT Std 55 Roman" charset="0"/>
            </a:endParaRPr>
          </a:p>
          <a:p>
            <a:pPr lvl="1">
              <a:buFont typeface="Arial" charset="0"/>
              <a:buChar char="•"/>
            </a:pPr>
            <a:r>
              <a:rPr lang="en-US" sz="2000" dirty="0" smtClean="0">
                <a:latin typeface="Helvetica Neue LT Std 55 Roman" charset="0"/>
                <a:ea typeface="Helvetica Neue LT Std 55 Roman" charset="0"/>
                <a:cs typeface="Helvetica Neue LT Std 55 Roman" charset="0"/>
              </a:rPr>
              <a:t>Indirect expenses are expenses a business must meet on a regular basis, regardless of sales volume.</a:t>
            </a:r>
            <a:endParaRPr lang="en-US" sz="2000" i="1" dirty="0">
              <a:latin typeface="Helvetica Neue LT Std 55 Roman" charset="0"/>
              <a:ea typeface="Helvetica Neue LT Std 55 Roman" charset="0"/>
              <a:cs typeface="Helvetica Neue LT Std 55 Roman" charset="0"/>
            </a:endParaRPr>
          </a:p>
          <a:p>
            <a:pPr marL="457200" lvl="1" indent="0">
              <a:buNone/>
            </a:pPr>
            <a:r>
              <a:rPr lang="en-US" sz="2000" dirty="0">
                <a:latin typeface="Helvetica Neue LT Std 55 Roman" charset="0"/>
                <a:ea typeface="Helvetica Neue LT Std 55 Roman" charset="0"/>
                <a:cs typeface="Helvetica Neue LT Std 55 Roman" charset="0"/>
              </a:rPr>
              <a:t> </a:t>
            </a:r>
            <a:r>
              <a:rPr lang="en-US" sz="2000" dirty="0" smtClean="0">
                <a:latin typeface="Helvetica Neue LT Std 55 Roman" charset="0"/>
                <a:ea typeface="Helvetica Neue LT Std 55 Roman" charset="0"/>
                <a:cs typeface="Helvetica Neue LT Std 55 Roman" charset="0"/>
              </a:rPr>
              <a:t>   Examples:</a:t>
            </a: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462645184"/>
              </p:ext>
            </p:extLst>
          </p:nvPr>
        </p:nvGraphicFramePr>
        <p:xfrm>
          <a:off x="1143000" y="5029200"/>
          <a:ext cx="7062700" cy="1828800"/>
        </p:xfrm>
        <a:graphic>
          <a:graphicData uri="http://schemas.openxmlformats.org/drawingml/2006/table">
            <a:tbl>
              <a:tblPr firstRow="1" bandRow="1">
                <a:tableStyleId>{5C22544A-7EE6-4342-B048-85BDC9FD1C3A}</a:tableStyleId>
              </a:tblPr>
              <a:tblGrid>
                <a:gridCol w="3531350"/>
                <a:gridCol w="3531350"/>
              </a:tblGrid>
              <a:tr h="1828800">
                <a:tc>
                  <a:txBody>
                    <a:bodyPr/>
                    <a:lstStyle/>
                    <a:p>
                      <a:pPr marL="6350" lvl="3" indent="0">
                        <a:lnSpc>
                          <a:spcPct val="100000"/>
                        </a:lnSpc>
                        <a:buFont typeface="Arial" pitchFamily="34" charset="0"/>
                        <a:buNone/>
                      </a:pPr>
                      <a:r>
                        <a:rPr lang="en-US" sz="1400" b="0" dirty="0" smtClean="0">
                          <a:solidFill>
                            <a:schemeClr val="tx1"/>
                          </a:solidFill>
                          <a:latin typeface="Helvetica Neue LT Std 55 Roman" charset="0"/>
                          <a:ea typeface="Helvetica Neue LT Std 55 Roman" charset="0"/>
                          <a:cs typeface="Helvetica Neue LT Std 55 Roman" charset="0"/>
                        </a:rPr>
                        <a:t>Personnel</a:t>
                      </a:r>
                    </a:p>
                    <a:p>
                      <a:pPr marL="6350" lvl="3" indent="0">
                        <a:lnSpc>
                          <a:spcPct val="100000"/>
                        </a:lnSpc>
                        <a:buFont typeface="Arial" pitchFamily="34" charset="0"/>
                        <a:buNone/>
                      </a:pPr>
                      <a:r>
                        <a:rPr lang="en-US" sz="1400" b="0" dirty="0" smtClean="0">
                          <a:solidFill>
                            <a:schemeClr val="tx1"/>
                          </a:solidFill>
                          <a:latin typeface="Helvetica Neue LT Std 55 Roman" charset="0"/>
                          <a:ea typeface="Helvetica Neue LT Std 55 Roman" charset="0"/>
                          <a:cs typeface="Helvetica Neue LT Std 55 Roman" charset="0"/>
                        </a:rPr>
                        <a:t>Administrative expenses</a:t>
                      </a:r>
                    </a:p>
                    <a:p>
                      <a:pPr marL="6350" lvl="3" indent="0">
                        <a:lnSpc>
                          <a:spcPct val="100000"/>
                        </a:lnSpc>
                        <a:buFont typeface="Arial" pitchFamily="34" charset="0"/>
                        <a:buNone/>
                      </a:pPr>
                      <a:r>
                        <a:rPr lang="en-US" sz="1400" b="0" dirty="0" smtClean="0">
                          <a:solidFill>
                            <a:schemeClr val="tx1"/>
                          </a:solidFill>
                          <a:latin typeface="Helvetica Neue LT Std 55 Roman" charset="0"/>
                          <a:ea typeface="Helvetica Neue LT Std 55 Roman" charset="0"/>
                          <a:cs typeface="Helvetica Neue LT Std 55 Roman" charset="0"/>
                        </a:rPr>
                        <a:t>Accounting/bookkeeping</a:t>
                      </a:r>
                    </a:p>
                    <a:p>
                      <a:pPr marL="6350" lvl="3" indent="0">
                        <a:lnSpc>
                          <a:spcPct val="100000"/>
                        </a:lnSpc>
                        <a:buFont typeface="Arial" pitchFamily="34" charset="0"/>
                        <a:buNone/>
                      </a:pPr>
                      <a:r>
                        <a:rPr lang="en-US" sz="1400" b="0" dirty="0" smtClean="0">
                          <a:solidFill>
                            <a:schemeClr val="tx1"/>
                          </a:solidFill>
                          <a:latin typeface="Helvetica Neue LT Std 55 Roman" charset="0"/>
                          <a:ea typeface="Helvetica Neue LT Std 55 Roman" charset="0"/>
                          <a:cs typeface="Helvetica Neue LT Std 55 Roman" charset="0"/>
                        </a:rPr>
                        <a:t>Insurance</a:t>
                      </a:r>
                    </a:p>
                    <a:p>
                      <a:pPr marL="6350" lvl="3" indent="0">
                        <a:lnSpc>
                          <a:spcPct val="100000"/>
                        </a:lnSpc>
                        <a:buFont typeface="Arial" pitchFamily="34" charset="0"/>
                        <a:buNone/>
                      </a:pPr>
                      <a:r>
                        <a:rPr lang="en-US" sz="1400" b="0" dirty="0" smtClean="0">
                          <a:solidFill>
                            <a:schemeClr val="tx1"/>
                          </a:solidFill>
                          <a:latin typeface="Helvetica Neue LT Std 55 Roman" charset="0"/>
                          <a:ea typeface="Helvetica Neue LT Std 55 Roman" charset="0"/>
                          <a:cs typeface="Helvetica Neue LT Std 55 Roman" charset="0"/>
                        </a:rPr>
                        <a:t>Marketing</a:t>
                      </a:r>
                    </a:p>
                    <a:p>
                      <a:pPr marL="6350" lvl="3" indent="0">
                        <a:lnSpc>
                          <a:spcPct val="100000"/>
                        </a:lnSpc>
                        <a:buFont typeface="Arial" pitchFamily="34" charset="0"/>
                        <a:buNone/>
                      </a:pPr>
                      <a:r>
                        <a:rPr lang="en-US" sz="1400" b="0" dirty="0" smtClean="0">
                          <a:solidFill>
                            <a:schemeClr val="tx1"/>
                          </a:solidFill>
                          <a:latin typeface="Helvetica Neue LT Std 55 Roman" charset="0"/>
                          <a:ea typeface="Helvetica Neue LT Std 55 Roman" charset="0"/>
                          <a:cs typeface="Helvetica Neue LT Std 55 Roman" charset="0"/>
                        </a:rPr>
                        <a:t>Webhosting</a:t>
                      </a:r>
                    </a:p>
                    <a:p>
                      <a:pPr>
                        <a:lnSpc>
                          <a:spcPct val="100000"/>
                        </a:lnSpc>
                        <a:buFont typeface="Arial" pitchFamily="34" charset="0"/>
                        <a:buNone/>
                      </a:pPr>
                      <a:r>
                        <a:rPr lang="en-US" sz="1400" b="0" dirty="0" smtClean="0">
                          <a:solidFill>
                            <a:schemeClr val="tx1"/>
                          </a:solidFill>
                          <a:latin typeface="Helvetica Neue LT Std 55 Roman" charset="0"/>
                          <a:ea typeface="Helvetica Neue LT Std 55 Roman" charset="0"/>
                          <a:cs typeface="Helvetica Neue LT Std 55 Roman" charset="0"/>
                        </a:rPr>
                        <a:t>Subscriptions</a:t>
                      </a:r>
                      <a:endParaRPr lang="en-US" sz="1400" b="0" dirty="0">
                        <a:solidFill>
                          <a:schemeClr val="tx1"/>
                        </a:solidFill>
                        <a:latin typeface="Helvetica Neue LT Std 55 Roman" charset="0"/>
                        <a:ea typeface="Helvetica Neue LT Std 55 Roman" charset="0"/>
                        <a:cs typeface="Helvetica Neue LT Std 55 Roman" charset="0"/>
                      </a:endParaRPr>
                    </a:p>
                  </a:txBody>
                  <a:tcPr>
                    <a:noFill/>
                  </a:tcPr>
                </a:tc>
                <a:tc>
                  <a:txBody>
                    <a:bodyPr/>
                    <a:lstStyle/>
                    <a:p>
                      <a:pPr marL="0" marR="0" lvl="3"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baseline="0" dirty="0" smtClean="0">
                          <a:solidFill>
                            <a:schemeClr val="tx1"/>
                          </a:solidFill>
                          <a:latin typeface="Helvetica Neue LT Std 55 Roman" charset="0"/>
                          <a:ea typeface="Helvetica Neue LT Std 55 Roman" charset="0"/>
                          <a:cs typeface="Helvetica Neue LT Std 55 Roman" charset="0"/>
                        </a:rPr>
                        <a:t>Travel</a:t>
                      </a:r>
                      <a:endParaRPr lang="en-US" sz="1400" b="0" dirty="0" smtClean="0">
                        <a:solidFill>
                          <a:schemeClr val="tx1"/>
                        </a:solidFill>
                        <a:latin typeface="Helvetica Neue LT Std 55 Roman" charset="0"/>
                        <a:ea typeface="Helvetica Neue LT Std 55 Roman" charset="0"/>
                        <a:cs typeface="Helvetica Neue LT Std 55 Roman"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Helvetica Neue LT Std 55 Roman" charset="0"/>
                          <a:ea typeface="Helvetica Neue LT Std 55 Roman" charset="0"/>
                          <a:cs typeface="Helvetica Neue LT Std 55 Roman" charset="0"/>
                        </a:rPr>
                        <a:t>Training/Certifications</a:t>
                      </a:r>
                    </a:p>
                    <a:p>
                      <a:pPr>
                        <a:lnSpc>
                          <a:spcPct val="100000"/>
                        </a:lnSpc>
                        <a:buFont typeface="Arial" pitchFamily="34" charset="0"/>
                        <a:buNone/>
                      </a:pPr>
                      <a:r>
                        <a:rPr lang="en-US" sz="1400" b="0" dirty="0" smtClean="0">
                          <a:solidFill>
                            <a:schemeClr val="tx1"/>
                          </a:solidFill>
                          <a:latin typeface="Helvetica Neue LT Std 55 Roman" charset="0"/>
                          <a:ea typeface="Helvetica Neue LT Std 55 Roman" charset="0"/>
                          <a:cs typeface="Helvetica Neue LT Std 55 Roman" charset="0"/>
                        </a:rPr>
                        <a:t>Rent</a:t>
                      </a:r>
                    </a:p>
                    <a:p>
                      <a:pPr marL="0" marR="0" lvl="3"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Helvetica Neue LT Std 55 Roman" charset="0"/>
                          <a:ea typeface="Helvetica Neue LT Std 55 Roman" charset="0"/>
                          <a:cs typeface="Helvetica Neue LT Std 55 Roman" charset="0"/>
                        </a:rPr>
                        <a:t>Utilities</a:t>
                      </a:r>
                    </a:p>
                    <a:p>
                      <a:pPr marL="0" marR="0" lvl="3"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Helvetica Neue LT Std 55 Roman" charset="0"/>
                          <a:ea typeface="Helvetica Neue LT Std 55 Roman" charset="0"/>
                          <a:cs typeface="Helvetica Neue LT Std 55 Roman" charset="0"/>
                        </a:rPr>
                        <a:t>Maintenance</a:t>
                      </a:r>
                    </a:p>
                    <a:p>
                      <a:pPr marL="0" marR="0" lvl="3"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Helvetica Neue LT Std 55 Roman" charset="0"/>
                          <a:ea typeface="Helvetica Neue LT Std 55 Roman" charset="0"/>
                          <a:cs typeface="Helvetica Neue LT Std 55 Roman" charset="0"/>
                        </a:rPr>
                        <a:t>Storage</a:t>
                      </a:r>
                    </a:p>
                    <a:p>
                      <a:pPr marL="0" marR="0" lvl="3"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dirty="0" smtClean="0">
                          <a:solidFill>
                            <a:schemeClr val="tx1"/>
                          </a:solidFill>
                          <a:latin typeface="Helvetica Neue LT Std 55 Roman" charset="0"/>
                          <a:ea typeface="Helvetica Neue LT Std 55 Roman" charset="0"/>
                          <a:cs typeface="Helvetica Neue LT Std 55 Roman" charset="0"/>
                        </a:rPr>
                        <a:t>Trash</a:t>
                      </a:r>
                      <a:r>
                        <a:rPr lang="en-US" sz="1400" b="0" baseline="0" dirty="0" smtClean="0">
                          <a:solidFill>
                            <a:schemeClr val="tx1"/>
                          </a:solidFill>
                          <a:latin typeface="Helvetica Neue LT Std 55 Roman" charset="0"/>
                          <a:ea typeface="Helvetica Neue LT Std 55 Roman" charset="0"/>
                          <a:cs typeface="Helvetica Neue LT Std 55 Roman" charset="0"/>
                        </a:rPr>
                        <a:t> disposal</a:t>
                      </a:r>
                    </a:p>
                    <a:p>
                      <a:pPr>
                        <a:lnSpc>
                          <a:spcPct val="100000"/>
                        </a:lnSpc>
                        <a:buFont typeface="Arial" pitchFamily="34" charset="0"/>
                        <a:buNone/>
                      </a:pPr>
                      <a:endParaRPr lang="en-US" sz="1400" b="0" dirty="0">
                        <a:solidFill>
                          <a:schemeClr val="tx1"/>
                        </a:solidFill>
                        <a:latin typeface="Helvetica Neue LT Std 55 Roman" charset="0"/>
                        <a:ea typeface="Helvetica Neue LT Std 55 Roman" charset="0"/>
                        <a:cs typeface="Helvetica Neue LT Std 55 Roman" charset="0"/>
                      </a:endParaRPr>
                    </a:p>
                  </a:txBody>
                  <a:tcPr>
                    <a:noFill/>
                  </a:tcPr>
                </a:tc>
              </a:tr>
            </a:tbl>
          </a:graphicData>
        </a:graphic>
      </p:graphicFrame>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284B23"/>
                </a:solidFill>
                <a:latin typeface="Helvetica Neue LT Std 75" charset="0"/>
                <a:ea typeface="Helvetica Neue LT Std 75" charset="0"/>
                <a:cs typeface="Helvetica Neue LT Std 75" charset="0"/>
              </a:rPr>
              <a:t>Creating a profitable business:</a:t>
            </a:r>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5" name="Title 1"/>
          <p:cNvSpPr txBox="1">
            <a:spLocks/>
          </p:cNvSpPr>
          <p:nvPr/>
        </p:nvSpPr>
        <p:spPr bwMode="auto">
          <a:xfrm>
            <a:off x="428803" y="1774396"/>
            <a:ext cx="7876997" cy="1578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400" b="1" dirty="0">
                <a:solidFill>
                  <a:schemeClr val="tx1"/>
                </a:solidFill>
                <a:latin typeface="Helvetica Neue LT Std 55 Roman" charset="0"/>
                <a:ea typeface="Helvetica Neue LT Std 55 Roman" charset="0"/>
                <a:cs typeface="Helvetica Neue LT Std 55 Roman" charset="0"/>
              </a:rPr>
              <a:t>Level </a:t>
            </a:r>
            <a:r>
              <a:rPr lang="en-US" sz="2400" b="1" dirty="0" smtClean="0">
                <a:solidFill>
                  <a:schemeClr val="tx1"/>
                </a:solidFill>
                <a:latin typeface="Helvetica Neue LT Std 55 Roman" charset="0"/>
                <a:ea typeface="Helvetica Neue LT Std 55 Roman" charset="0"/>
                <a:cs typeface="Helvetica Neue LT Std 55 Roman" charset="0"/>
              </a:rPr>
              <a:t>2</a:t>
            </a:r>
            <a:r>
              <a:rPr lang="en-US" sz="2400" b="1" dirty="0">
                <a:solidFill>
                  <a:schemeClr val="tx1"/>
                </a:solidFill>
                <a:latin typeface="Helvetica Neue LT Std 55 Roman" charset="0"/>
                <a:ea typeface="Helvetica Neue LT Std 55 Roman" charset="0"/>
                <a:cs typeface="Helvetica Neue LT Std 55 Roman" charset="0"/>
              </a:rPr>
              <a:t>: Does the business make a profit? If selling the product / service generates a profit, how many products / services will you need to sell to cover the business’s indirect expenses?</a:t>
            </a:r>
            <a:endParaRPr lang="en-US" sz="2400" b="1" kern="0" dirty="0">
              <a:solidFill>
                <a:schemeClr val="tx1"/>
              </a:solidFill>
              <a:latin typeface="Helvetica Neue LT Std 55 Roman" charset="0"/>
              <a:ea typeface="Helvetica Neue LT Std 55 Roman" charset="0"/>
              <a:cs typeface="Helvetica Neue LT Std 55 Roman" charset="0"/>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253627540"/>
              </p:ext>
            </p:extLst>
          </p:nvPr>
        </p:nvGraphicFramePr>
        <p:xfrm>
          <a:off x="528175" y="1600200"/>
          <a:ext cx="4038600" cy="5042439"/>
        </p:xfrm>
        <a:graphic>
          <a:graphicData uri="http://schemas.openxmlformats.org/drawingml/2006/table">
            <a:tbl>
              <a:tblPr/>
              <a:tblGrid>
                <a:gridCol w="3122965"/>
                <a:gridCol w="915635"/>
              </a:tblGrid>
              <a:tr h="186757">
                <a:tc>
                  <a:txBody>
                    <a:bodyPr/>
                    <a:lstStyle/>
                    <a:p>
                      <a:pPr algn="l" fontAlgn="b"/>
                      <a:r>
                        <a:rPr lang="en-US" sz="1200" b="1" i="0" u="none" strike="noStrike" dirty="0" smtClean="0">
                          <a:latin typeface="Helvetica Neue LT Std 55 Roman" charset="0"/>
                          <a:ea typeface="Helvetica Neue LT Std 55 Roman" charset="0"/>
                          <a:cs typeface="Helvetica Neue LT Std 55 Roman" charset="0"/>
                        </a:rPr>
                        <a:t>INCOME</a:t>
                      </a:r>
                      <a:r>
                        <a:rPr lang="en-US" sz="1200" b="1" i="0" u="none" strike="noStrike" baseline="0" dirty="0" smtClean="0">
                          <a:latin typeface="Helvetica Neue LT Std 55 Roman" charset="0"/>
                          <a:ea typeface="Helvetica Neue LT Std 55 Roman" charset="0"/>
                          <a:cs typeface="Helvetica Neue LT Std 55 Roman" charset="0"/>
                        </a:rPr>
                        <a:t> STATEMENT</a:t>
                      </a:r>
                      <a:endParaRPr lang="en-US" sz="1200" b="1" i="0" u="none" strike="noStrike" dirty="0">
                        <a:latin typeface="Helvetica Neue LT Std 55 Roman" charset="0"/>
                        <a:ea typeface="Helvetica Neue LT Std 55 Roman" charset="0"/>
                        <a:cs typeface="Helvetica Neue LT Std 55 Roman" charset="0"/>
                      </a:endParaRPr>
                    </a:p>
                  </a:txBody>
                  <a:tcPr marL="3877" marR="3877" marT="38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latin typeface="Helvetica Neue LT Std 55 Roman" charset="0"/>
                          <a:ea typeface="Helvetica Neue LT Std 55 Roman" charset="0"/>
                          <a:cs typeface="Helvetica Neue LT Std 55 Roman" charset="0"/>
                        </a:rPr>
                        <a:t>Mo 1</a:t>
                      </a:r>
                    </a:p>
                  </a:txBody>
                  <a:tcPr marL="3877" marR="3877" marT="38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01670">
                <a:tc>
                  <a:txBody>
                    <a:bodyPr/>
                    <a:lstStyle/>
                    <a:p>
                      <a:pPr algn="l" fontAlgn="b"/>
                      <a:r>
                        <a:rPr lang="en-US" sz="1200" b="1" i="0" u="none" strike="noStrike" dirty="0">
                          <a:latin typeface="Helvetica Neue LT Std 55 Roman" charset="0"/>
                          <a:ea typeface="Helvetica Neue LT Std 55 Roman" charset="0"/>
                          <a:cs typeface="Helvetica Neue LT Std 55 Roman" charset="0"/>
                        </a:rPr>
                        <a:t>TOTAL REVENUE</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a:latin typeface="Helvetica Neue LT Std 55 Roman" charset="0"/>
                          <a:ea typeface="Helvetica Neue LT Std 55 Roman" charset="0"/>
                          <a:cs typeface="Helvetica Neue LT Std 55 Roman" charset="0"/>
                        </a:rPr>
                        <a:t> $         -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3686">
                <a:tc>
                  <a:txBody>
                    <a:bodyPr/>
                    <a:lstStyle/>
                    <a:p>
                      <a:pPr algn="l" fontAlgn="b"/>
                      <a:r>
                        <a:rPr lang="en-US" sz="800" b="0" i="0" u="none" strike="noStrike" dirty="0">
                          <a:latin typeface="Helvetica Neue LT Std 55 Roman" charset="0"/>
                          <a:ea typeface="Helvetica Neue LT Std 55 Roman" charset="0"/>
                          <a:cs typeface="Helvetica Neue LT Std 55 Roman" charset="0"/>
                        </a:rPr>
                        <a:t> </a:t>
                      </a:r>
                    </a:p>
                  </a:txBody>
                  <a:tcPr marL="3877" marR="3877" marT="3877"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01670">
                <a:tc>
                  <a:txBody>
                    <a:bodyPr/>
                    <a:lstStyle/>
                    <a:p>
                      <a:pPr algn="l" fontAlgn="b"/>
                      <a:r>
                        <a:rPr lang="en-US" sz="1200" b="1" i="0" u="none" strike="noStrike" dirty="0">
                          <a:latin typeface="Helvetica Neue LT Std 55 Roman" charset="0"/>
                          <a:ea typeface="Helvetica Neue LT Std 55 Roman" charset="0"/>
                          <a:cs typeface="Helvetica Neue LT Std 55 Roman" charset="0"/>
                        </a:rPr>
                        <a:t>TOTAL DIRECT COSTS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dirty="0">
                          <a:latin typeface="Helvetica Neue LT Std 55 Roman" charset="0"/>
                          <a:ea typeface="Helvetica Neue LT Std 55 Roman" charset="0"/>
                          <a:cs typeface="Helvetica Neue LT Std 55 Roman" charset="0"/>
                        </a:rPr>
                        <a:t> $         -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5448">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1" i="0" u="none" strike="noStrike">
                          <a:latin typeface="Helvetica Neue LT Std 55 Roman" charset="0"/>
                          <a:ea typeface="Helvetica Neue LT Std 55 Roman" charset="0"/>
                          <a:cs typeface="Helvetica Neue LT Std 55 Roman" charset="0"/>
                        </a:rPr>
                        <a:t>GROSS PROFIT</a:t>
                      </a:r>
                    </a:p>
                  </a:txBody>
                  <a:tcPr marL="3877" marR="3877" marT="38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a:latin typeface="Helvetica Neue LT Std 55 Roman" charset="0"/>
                          <a:ea typeface="Helvetica Neue LT Std 55 Roman" charset="0"/>
                          <a:cs typeface="Helvetica Neue LT Std 55 Roman" charset="0"/>
                        </a:rPr>
                        <a:t> $         -   </a:t>
                      </a:r>
                    </a:p>
                  </a:txBody>
                  <a:tcPr marL="3877" marR="3877" marT="3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5448">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01670">
                <a:tc>
                  <a:txBody>
                    <a:bodyPr/>
                    <a:lstStyle/>
                    <a:p>
                      <a:pPr algn="l" fontAlgn="b"/>
                      <a:r>
                        <a:rPr lang="en-US" sz="1200" b="1" i="0" u="none" strike="noStrike" dirty="0">
                          <a:latin typeface="Helvetica Neue LT Std 55 Roman" charset="0"/>
                          <a:ea typeface="Helvetica Neue LT Std 55 Roman" charset="0"/>
                          <a:cs typeface="Helvetica Neue LT Std 55 Roman" charset="0"/>
                        </a:rPr>
                        <a:t>INDIRECT COSTS</a:t>
                      </a:r>
                    </a:p>
                  </a:txBody>
                  <a:tcPr marL="3877" marR="3877" marT="387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a:latin typeface="Helvetica Neue LT Std 55 Roman" charset="0"/>
                          <a:ea typeface="Helvetica Neue LT Std 55 Roman" charset="0"/>
                          <a:cs typeface="Helvetica Neue LT Std 55 Roman" charset="0"/>
                        </a:rPr>
                        <a:t>Officers' Salaries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a:latin typeface="Helvetica Neue LT Std 55 Roman" charset="0"/>
                          <a:ea typeface="Helvetica Neue LT Std 55 Roman" charset="0"/>
                          <a:cs typeface="Helvetica Neue LT Std 55 Roman" charset="0"/>
                        </a:rPr>
                        <a:t>Staff Salaries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dirty="0">
                          <a:latin typeface="Helvetica Neue LT Std 55 Roman" charset="0"/>
                          <a:ea typeface="Helvetica Neue LT Std 55 Roman" charset="0"/>
                          <a:cs typeface="Helvetica Neue LT Std 55 Roman" charset="0"/>
                        </a:rPr>
                        <a:t>Employee </a:t>
                      </a:r>
                      <a:r>
                        <a:rPr lang="en-US" sz="1200" b="0" i="0" u="none" strike="noStrike" dirty="0" smtClean="0">
                          <a:latin typeface="Helvetica Neue LT Std 55 Roman" charset="0"/>
                          <a:ea typeface="Helvetica Neue LT Std 55 Roman" charset="0"/>
                          <a:cs typeface="Helvetica Neue LT Std 55 Roman" charset="0"/>
                        </a:rPr>
                        <a:t>Withholdings</a:t>
                      </a:r>
                      <a:endParaRPr lang="en-US" sz="1200" b="0" i="0" u="none" strike="noStrike" dirty="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dirty="0">
                          <a:latin typeface="Helvetica Neue LT Std 55 Roman" charset="0"/>
                          <a:ea typeface="Helvetica Neue LT Std 55 Roman" charset="0"/>
                          <a:cs typeface="Helvetica Neue LT Std 55 Roman" charset="0"/>
                        </a:rPr>
                        <a:t>Employee Benefits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dirty="0">
                          <a:latin typeface="Helvetica Neue LT Std 55 Roman" charset="0"/>
                          <a:ea typeface="Helvetica Neue LT Std 55 Roman" charset="0"/>
                          <a:cs typeface="Helvetica Neue LT Std 55 Roman" charset="0"/>
                        </a:rPr>
                        <a:t>Liability Insurance</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dirty="0">
                          <a:latin typeface="Helvetica Neue LT Std 55 Roman" charset="0"/>
                          <a:ea typeface="Helvetica Neue LT Std 55 Roman" charset="0"/>
                          <a:cs typeface="Helvetica Neue LT Std 55 Roman" charset="0"/>
                        </a:rPr>
                        <a:t>Telephone</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a:latin typeface="Helvetica Neue LT Std 55 Roman" charset="0"/>
                          <a:ea typeface="Helvetica Neue LT Std 55 Roman" charset="0"/>
                          <a:cs typeface="Helvetica Neue LT Std 55 Roman" charset="0"/>
                        </a:rPr>
                        <a:t>Marketing / Advertising</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dirty="0">
                          <a:latin typeface="Helvetica Neue LT Std 55 Roman" charset="0"/>
                          <a:ea typeface="Helvetica Neue LT Std 55 Roman" charset="0"/>
                          <a:cs typeface="Helvetica Neue LT Std 55 Roman" charset="0"/>
                        </a:rPr>
                        <a:t>Travel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dirty="0">
                          <a:latin typeface="Helvetica Neue LT Std 55 Roman" charset="0"/>
                          <a:ea typeface="Helvetica Neue LT Std 55 Roman" charset="0"/>
                          <a:cs typeface="Helvetica Neue LT Std 55 Roman" charset="0"/>
                        </a:rPr>
                        <a:t>Office Supplies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dirty="0">
                          <a:latin typeface="Helvetica Neue LT Std 55 Roman" charset="0"/>
                          <a:ea typeface="Helvetica Neue LT Std 55 Roman" charset="0"/>
                          <a:cs typeface="Helvetica Neue LT Std 55 Roman" charset="0"/>
                        </a:rPr>
                        <a:t>Legal Fees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a:latin typeface="Helvetica Neue LT Std 55 Roman" charset="0"/>
                          <a:ea typeface="Helvetica Neue LT Std 55 Roman" charset="0"/>
                          <a:cs typeface="Helvetica Neue LT Std 55 Roman" charset="0"/>
                        </a:rPr>
                        <a:t>Accounting Fees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dirty="0">
                          <a:latin typeface="Helvetica Neue LT Std 55 Roman" charset="0"/>
                          <a:ea typeface="Helvetica Neue LT Std 55 Roman" charset="0"/>
                          <a:cs typeface="Helvetica Neue LT Std 55 Roman" charset="0"/>
                        </a:rPr>
                        <a:t>Rent</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dirty="0">
                          <a:latin typeface="Helvetica Neue LT Std 55 Roman" charset="0"/>
                          <a:ea typeface="Helvetica Neue LT Std 55 Roman" charset="0"/>
                          <a:cs typeface="Helvetica Neue LT Std 55 Roman" charset="0"/>
                        </a:rPr>
                        <a:t>Internet/Web Costs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a:latin typeface="Helvetica Neue LT Std 55 Roman" charset="0"/>
                          <a:ea typeface="Helvetica Neue LT Std 55 Roman" charset="0"/>
                          <a:cs typeface="Helvetica Neue LT Std 55 Roman" charset="0"/>
                        </a:rPr>
                        <a:t>Utilities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dirty="0">
                          <a:latin typeface="Helvetica Neue LT Std 55 Roman" charset="0"/>
                          <a:ea typeface="Helvetica Neue LT Std 55 Roman" charset="0"/>
                          <a:cs typeface="Helvetica Neue LT Std 55 Roman" charset="0"/>
                        </a:rPr>
                        <a:t>Amortization</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0" i="0" u="none" strike="noStrike">
                          <a:latin typeface="Helvetica Neue LT Std 55 Roman" charset="0"/>
                          <a:ea typeface="Helvetica Neue LT Std 55 Roman" charset="0"/>
                          <a:cs typeface="Helvetica Neue LT Std 55 Roman" charset="0"/>
                        </a:rPr>
                        <a:t>Other Expenses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n-US" sz="1200" b="1" i="0" u="none" strike="noStrike" dirty="0">
                          <a:latin typeface="Helvetica Neue LT Std 55 Roman" charset="0"/>
                          <a:ea typeface="Helvetica Neue LT Std 55 Roman" charset="0"/>
                          <a:cs typeface="Helvetica Neue LT Std 55 Roman" charset="0"/>
                        </a:rPr>
                        <a:t>TOTAL INDIRECT EXPENSES</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         -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5448">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6291">
                <a:tc>
                  <a:txBody>
                    <a:bodyPr/>
                    <a:lstStyle/>
                    <a:p>
                      <a:pPr algn="l" fontAlgn="b"/>
                      <a:r>
                        <a:rPr lang="en-US" sz="1200" b="1" i="0" u="none" strike="noStrike" dirty="0">
                          <a:latin typeface="Helvetica Neue LT Std 55 Roman" charset="0"/>
                          <a:ea typeface="Helvetica Neue LT Std 55 Roman" charset="0"/>
                          <a:cs typeface="Helvetica Neue LT Std 55 Roman" charset="0"/>
                        </a:rPr>
                        <a:t>PROFIT / (LOSS)</a:t>
                      </a:r>
                    </a:p>
                  </a:txBody>
                  <a:tcPr marL="3877" marR="3877" marT="38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dirty="0">
                          <a:latin typeface="Helvetica Neue LT Std 55 Roman" charset="0"/>
                          <a:ea typeface="Helvetica Neue LT Std 55 Roman" charset="0"/>
                          <a:cs typeface="Helvetica Neue LT Std 55 Roman" charset="0"/>
                        </a:rPr>
                        <a:t> $         -   </a:t>
                      </a:r>
                    </a:p>
                  </a:txBody>
                  <a:tcPr marL="3877" marR="3877" marT="3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5"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8" name="Rectangle 7"/>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bwMode="auto">
          <a:xfrm>
            <a:off x="428803" y="762000"/>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smtClean="0">
                <a:solidFill>
                  <a:srgbClr val="284B23"/>
                </a:solidFill>
                <a:latin typeface="Helvetica Neue LT Std 75" charset="0"/>
                <a:ea typeface="Helvetica Neue LT Std 75" charset="0"/>
                <a:cs typeface="Helvetica Neue LT Std 75" charset="0"/>
              </a:rPr>
              <a:t>Example </a:t>
            </a:r>
            <a:r>
              <a:rPr lang="en-US" sz="2800" b="1" kern="0" smtClean="0">
                <a:solidFill>
                  <a:srgbClr val="284B23"/>
                </a:solidFill>
                <a:latin typeface="Helvetica Neue LT Std 75" charset="0"/>
                <a:ea typeface="Helvetica Neue LT Std 75" charset="0"/>
                <a:cs typeface="Helvetica Neue LT Std 75" charset="0"/>
              </a:rPr>
              <a:t>Indirect Expenses in the Income</a:t>
            </a:r>
            <a:endParaRPr lang="en-US" sz="2800" b="1" kern="0" dirty="0">
              <a:solidFill>
                <a:srgbClr val="284B23"/>
              </a:solidFill>
              <a:latin typeface="Helvetica Neue LT Std 75" charset="0"/>
              <a:ea typeface="Helvetica Neue LT Std 75" charset="0"/>
              <a:cs typeface="Helvetica Neue LT Std 75" charset="0"/>
            </a:endParaRPr>
          </a:p>
        </p:txBody>
      </p:sp>
      <p:sp>
        <p:nvSpPr>
          <p:cNvPr id="11" name="Rectangle 10"/>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3401" y="5285557"/>
            <a:ext cx="6172199"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graphicFrame>
        <p:nvGraphicFramePr>
          <p:cNvPr id="10" name="Table 9"/>
          <p:cNvGraphicFramePr>
            <a:graphicFrameLocks noGrp="1"/>
          </p:cNvGraphicFramePr>
          <p:nvPr>
            <p:extLst>
              <p:ext uri="{D42A27DB-BD31-4B8C-83A1-F6EECF244321}">
                <p14:modId xmlns:p14="http://schemas.microsoft.com/office/powerpoint/2010/main" val="100488174"/>
              </p:ext>
            </p:extLst>
          </p:nvPr>
        </p:nvGraphicFramePr>
        <p:xfrm>
          <a:off x="436177" y="3048000"/>
          <a:ext cx="8382000" cy="1828800"/>
        </p:xfrm>
        <a:graphic>
          <a:graphicData uri="http://schemas.openxmlformats.org/drawingml/2006/table">
            <a:tbl>
              <a:tblPr firstRow="1" bandRow="1">
                <a:tableStyleId>{5C22544A-7EE6-4342-B048-85BDC9FD1C3A}</a:tableStyleId>
              </a:tblPr>
              <a:tblGrid>
                <a:gridCol w="1648679"/>
                <a:gridCol w="2223796"/>
                <a:gridCol w="318526"/>
                <a:gridCol w="2497666"/>
                <a:gridCol w="1693333"/>
              </a:tblGrid>
              <a:tr h="1066800">
                <a:tc rowSpan="2">
                  <a:txBody>
                    <a:bodyPr/>
                    <a:lstStyle/>
                    <a:p>
                      <a:endParaRPr lang="en-US" dirty="0" smtClean="0">
                        <a:solidFill>
                          <a:schemeClr val="tx1"/>
                        </a:solidFill>
                        <a:latin typeface="Helvetica Neue LT Std 55 Roman" charset="0"/>
                        <a:ea typeface="Helvetica Neue LT Std 55 Roman" charset="0"/>
                        <a:cs typeface="Helvetica Neue LT Std 55 Roman" charset="0"/>
                      </a:endParaRPr>
                    </a:p>
                    <a:p>
                      <a:endParaRPr lang="en-US" dirty="0" smtClean="0">
                        <a:solidFill>
                          <a:schemeClr val="tx1"/>
                        </a:solidFill>
                        <a:latin typeface="Helvetica Neue LT Std 55 Roman" charset="0"/>
                        <a:ea typeface="Helvetica Neue LT Std 55 Roman" charset="0"/>
                        <a:cs typeface="Helvetica Neue LT Std 55 Roman" charset="0"/>
                      </a:endParaRPr>
                    </a:p>
                    <a:p>
                      <a:r>
                        <a:rPr lang="en-US" dirty="0" smtClean="0">
                          <a:solidFill>
                            <a:schemeClr val="tx1"/>
                          </a:solidFill>
                          <a:latin typeface="Helvetica Neue LT Std 55 Roman" charset="0"/>
                          <a:ea typeface="Helvetica Neue LT Std 55 Roman" charset="0"/>
                          <a:cs typeface="Helvetica Neue LT Std 55 Roman" charset="0"/>
                        </a:rPr>
                        <a:t>Break-Even Analysis</a:t>
                      </a:r>
                      <a:endParaRPr lang="en-US" dirty="0">
                        <a:solidFill>
                          <a:schemeClr val="tx1"/>
                        </a:solidFill>
                        <a:latin typeface="Helvetica Neue LT Std 55 Roman" charset="0"/>
                        <a:ea typeface="Helvetica Neue LT Std 55 Roman" charset="0"/>
                        <a:cs typeface="Helvetica Neue LT Std 55 Roman" charset="0"/>
                      </a:endParaRPr>
                    </a:p>
                  </a:txBody>
                  <a:tcPr>
                    <a:noFill/>
                  </a:tcPr>
                </a:tc>
                <a:tc>
                  <a:txBody>
                    <a:bodyPr/>
                    <a:lstStyle/>
                    <a:p>
                      <a:r>
                        <a:rPr lang="en-US" b="0" dirty="0" smtClean="0">
                          <a:solidFill>
                            <a:schemeClr val="tx1"/>
                          </a:solidFill>
                          <a:latin typeface="Helvetica Neue LT Std 55 Roman" charset="0"/>
                          <a:ea typeface="Helvetica Neue LT Std 55 Roman" charset="0"/>
                          <a:cs typeface="Helvetica Neue LT Std 55 Roman" charset="0"/>
                        </a:rPr>
                        <a:t>Total Monthly</a:t>
                      </a:r>
                      <a:r>
                        <a:rPr lang="en-US" b="0" baseline="0" dirty="0" smtClean="0">
                          <a:solidFill>
                            <a:schemeClr val="tx1"/>
                          </a:solidFill>
                          <a:latin typeface="Helvetica Neue LT Std 55 Roman" charset="0"/>
                          <a:ea typeface="Helvetica Neue LT Std 55 Roman" charset="0"/>
                          <a:cs typeface="Helvetica Neue LT Std 55 Roman" charset="0"/>
                        </a:rPr>
                        <a:t> Indirect Expenses</a:t>
                      </a:r>
                    </a:p>
                    <a:p>
                      <a:r>
                        <a:rPr lang="en-US" baseline="0" dirty="0" smtClean="0">
                          <a:solidFill>
                            <a:schemeClr val="tx1"/>
                          </a:solidFill>
                          <a:latin typeface="Helvetica Neue LT Std 55 Roman" charset="0"/>
                          <a:ea typeface="Helvetica Neue LT Std 55 Roman" charset="0"/>
                          <a:cs typeface="Helvetica Neue LT Std 55 Roman" charset="0"/>
                        </a:rPr>
                        <a:t>_________________</a:t>
                      </a:r>
                    </a:p>
                  </a:txBody>
                  <a:tcPr>
                    <a:noFill/>
                  </a:tcPr>
                </a:tc>
                <a:tc rowSpan="2">
                  <a:txBody>
                    <a:bodyPr/>
                    <a:lstStyle/>
                    <a:p>
                      <a:pPr algn="ctr"/>
                      <a:endParaRPr lang="en-US" b="0" dirty="0" smtClean="0">
                        <a:solidFill>
                          <a:schemeClr val="tx1"/>
                        </a:solidFill>
                        <a:latin typeface="Helvetica Neue LT Std 55 Roman" charset="0"/>
                        <a:ea typeface="Helvetica Neue LT Std 55 Roman" charset="0"/>
                        <a:cs typeface="Helvetica Neue LT Std 55 Roman" charset="0"/>
                      </a:endParaRPr>
                    </a:p>
                    <a:p>
                      <a:pPr algn="ctr"/>
                      <a:endParaRPr lang="en-US" b="0" dirty="0" smtClean="0">
                        <a:solidFill>
                          <a:schemeClr val="tx1"/>
                        </a:solidFill>
                        <a:latin typeface="Helvetica Neue LT Std 55 Roman" charset="0"/>
                        <a:ea typeface="Helvetica Neue LT Std 55 Roman" charset="0"/>
                        <a:cs typeface="Helvetica Neue LT Std 55 Roman" charset="0"/>
                      </a:endParaRPr>
                    </a:p>
                    <a:p>
                      <a:pPr algn="ctr"/>
                      <a:endParaRPr lang="en-US" b="0" dirty="0" smtClean="0">
                        <a:solidFill>
                          <a:schemeClr val="tx1"/>
                        </a:solidFill>
                        <a:latin typeface="Helvetica Neue LT Std 55 Roman" charset="0"/>
                        <a:ea typeface="Helvetica Neue LT Std 55 Roman" charset="0"/>
                        <a:cs typeface="Helvetica Neue LT Std 55 Roman" charset="0"/>
                      </a:endParaRPr>
                    </a:p>
                    <a:p>
                      <a:pPr algn="ctr"/>
                      <a:r>
                        <a:rPr lang="en-US" b="0" dirty="0" smtClean="0">
                          <a:solidFill>
                            <a:schemeClr val="tx1"/>
                          </a:solidFill>
                          <a:latin typeface="Helvetica Neue LT Std 55 Roman" charset="0"/>
                          <a:ea typeface="Helvetica Neue LT Std 55 Roman" charset="0"/>
                          <a:cs typeface="Helvetica Neue LT Std 55 Roman" charset="0"/>
                        </a:rPr>
                        <a:t>=</a:t>
                      </a:r>
                      <a:endParaRPr lang="en-US" b="0" dirty="0">
                        <a:solidFill>
                          <a:schemeClr val="tx1"/>
                        </a:solidFill>
                        <a:latin typeface="Helvetica Neue LT Std 55 Roman" charset="0"/>
                        <a:ea typeface="Helvetica Neue LT Std 55 Roman" charset="0"/>
                        <a:cs typeface="Helvetica Neue LT Std 55 Roman" charset="0"/>
                      </a:endParaRPr>
                    </a:p>
                  </a:txBody>
                  <a:tcPr>
                    <a:noFill/>
                  </a:tcPr>
                </a:tc>
                <a:tc rowSpan="2">
                  <a:txBody>
                    <a:bodyPr/>
                    <a:lstStyle/>
                    <a:p>
                      <a:pPr algn="ctr"/>
                      <a:endParaRPr lang="en-US" dirty="0" smtClean="0">
                        <a:solidFill>
                          <a:schemeClr val="tx1"/>
                        </a:solidFill>
                        <a:latin typeface="Helvetica Neue LT Std 55 Roman" charset="0"/>
                        <a:ea typeface="Helvetica Neue LT Std 55 Roman" charset="0"/>
                        <a:cs typeface="Helvetica Neue LT Std 55 Roman" charset="0"/>
                      </a:endParaRPr>
                    </a:p>
                    <a:p>
                      <a:pPr algn="ctr"/>
                      <a:r>
                        <a:rPr lang="en-US" b="0" dirty="0" smtClean="0">
                          <a:solidFill>
                            <a:schemeClr val="tx1"/>
                          </a:solidFill>
                          <a:latin typeface="Helvetica Neue LT Std 55 Roman" charset="0"/>
                          <a:ea typeface="Helvetica Neue LT Std 55 Roman" charset="0"/>
                          <a:cs typeface="Helvetica Neue LT Std 55 Roman" charset="0"/>
                        </a:rPr>
                        <a:t>#</a:t>
                      </a:r>
                      <a:r>
                        <a:rPr lang="en-US" b="0" baseline="0" dirty="0" smtClean="0">
                          <a:solidFill>
                            <a:schemeClr val="tx1"/>
                          </a:solidFill>
                          <a:latin typeface="Helvetica Neue LT Std 55 Roman" charset="0"/>
                          <a:ea typeface="Helvetica Neue LT Std 55 Roman" charset="0"/>
                          <a:cs typeface="Helvetica Neue LT Std 55 Roman" charset="0"/>
                        </a:rPr>
                        <a:t> of products / services the business must sell to cover Indirect Expenses per month</a:t>
                      </a:r>
                      <a:endParaRPr lang="en-US" b="0" dirty="0">
                        <a:solidFill>
                          <a:schemeClr val="tx1"/>
                        </a:solidFill>
                        <a:latin typeface="Helvetica Neue LT Std 55 Roman" charset="0"/>
                        <a:ea typeface="Helvetica Neue LT Std 55 Roman" charset="0"/>
                        <a:cs typeface="Helvetica Neue LT Std 55 Roman" charset="0"/>
                      </a:endParaRPr>
                    </a:p>
                  </a:txBody>
                  <a:tcPr>
                    <a:noFill/>
                  </a:tcPr>
                </a:tc>
                <a:tc rowSpan="2">
                  <a:txBody>
                    <a:bodyPr/>
                    <a:lstStyle/>
                    <a:p>
                      <a:endParaRPr lang="en-US" b="0" i="1" dirty="0">
                        <a:solidFill>
                          <a:schemeClr val="tx1"/>
                        </a:solidFill>
                        <a:latin typeface="Helvetica Neue LT Std 55 Roman" charset="0"/>
                        <a:ea typeface="Helvetica Neue LT Std 55 Roman" charset="0"/>
                        <a:cs typeface="Helvetica Neue LT Std 55 Roman" charset="0"/>
                      </a:endParaRPr>
                    </a:p>
                  </a:txBody>
                  <a:tcPr>
                    <a:noFill/>
                  </a:tcPr>
                </a:tc>
              </a:tr>
              <a:tr h="370840">
                <a:tc vMerge="1">
                  <a:txBody>
                    <a:bodyPr/>
                    <a:lstStyle/>
                    <a:p>
                      <a:endParaRPr lang="en-US" dirty="0"/>
                    </a:p>
                  </a:txBody>
                  <a:tcPr/>
                </a:tc>
                <a:tc>
                  <a:txBody>
                    <a:bodyPr/>
                    <a:lstStyle/>
                    <a:p>
                      <a:r>
                        <a:rPr lang="en-US" dirty="0" smtClean="0">
                          <a:solidFill>
                            <a:schemeClr val="tx1"/>
                          </a:solidFill>
                          <a:latin typeface="Helvetica Neue LT Std 55 Roman" charset="0"/>
                          <a:ea typeface="Helvetica Neue LT Std 55 Roman" charset="0"/>
                          <a:cs typeface="Helvetica Neue LT Std 55 Roman" charset="0"/>
                        </a:rPr>
                        <a:t>Profit per product / service</a:t>
                      </a:r>
                      <a:endParaRPr lang="en-US" dirty="0">
                        <a:solidFill>
                          <a:schemeClr val="tx1"/>
                        </a:solidFill>
                        <a:latin typeface="Helvetica Neue LT Std 55 Roman" charset="0"/>
                        <a:ea typeface="Helvetica Neue LT Std 55 Roman" charset="0"/>
                        <a:cs typeface="Helvetica Neue LT Std 55 Roman" charset="0"/>
                      </a:endParaRPr>
                    </a:p>
                  </a:txBody>
                  <a:tcPr>
                    <a:noFill/>
                  </a:tcPr>
                </a:tc>
                <a:tc vMerge="1">
                  <a:txBody>
                    <a:bodyPr/>
                    <a:lstStyle/>
                    <a:p>
                      <a:endParaRPr lang="en-US"/>
                    </a:p>
                  </a:txBody>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r>
            </a:tbl>
          </a:graphicData>
        </a:graphic>
      </p:graphicFrame>
      <p:sp>
        <p:nvSpPr>
          <p:cNvPr id="5" name="Content Placeholder 2"/>
          <p:cNvSpPr txBox="1">
            <a:spLocks/>
          </p:cNvSpPr>
          <p:nvPr/>
        </p:nvSpPr>
        <p:spPr bwMode="auto">
          <a:xfrm>
            <a:off x="436177" y="1933880"/>
            <a:ext cx="8382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b="1" dirty="0" smtClean="0">
                <a:latin typeface="Helvetica Neue LT Std 55 Roman" charset="0"/>
                <a:ea typeface="Helvetica Neue LT Std 55 Roman" charset="0"/>
                <a:cs typeface="Helvetica Neue LT Std 55 Roman" charset="0"/>
              </a:rPr>
              <a:t>Step 2: </a:t>
            </a:r>
            <a:r>
              <a:rPr lang="en-US" sz="2000" dirty="0">
                <a:latin typeface="Helvetica Neue LT Std 55 Roman" charset="0"/>
                <a:ea typeface="Helvetica Neue LT Std 55 Roman" charset="0"/>
                <a:cs typeface="Helvetica Neue LT Std 55 Roman" charset="0"/>
              </a:rPr>
              <a:t>Next, divide the total indirect expenses per month by the </a:t>
            </a:r>
            <a:r>
              <a:rPr lang="en-US" sz="2000" dirty="0" smtClean="0">
                <a:latin typeface="Helvetica Neue LT Std 55 Roman" charset="0"/>
                <a:ea typeface="Helvetica Neue LT Std 55 Roman" charset="0"/>
                <a:cs typeface="Helvetica Neue LT Std 55 Roman" charset="0"/>
              </a:rPr>
              <a:t>profit per </a:t>
            </a:r>
            <a:r>
              <a:rPr lang="en-US" sz="2000" dirty="0">
                <a:latin typeface="Helvetica Neue LT Std 55 Roman" charset="0"/>
                <a:ea typeface="Helvetica Neue LT Std 55 Roman" charset="0"/>
                <a:cs typeface="Helvetica Neue LT Std 55 Roman" charset="0"/>
              </a:rPr>
              <a:t>product / service.</a:t>
            </a:r>
            <a:endParaRPr lang="en-US" sz="2000" i="1" dirty="0">
              <a:latin typeface="Helvetica Neue LT Std 55 Roman" charset="0"/>
              <a:ea typeface="Helvetica Neue LT Std 55 Roman" charset="0"/>
              <a:cs typeface="Helvetica Neue LT Std 55 Roman" charset="0"/>
            </a:endParaRPr>
          </a:p>
        </p:txBody>
      </p:sp>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dirty="0">
                <a:solidFill>
                  <a:srgbClr val="284B23"/>
                </a:solidFill>
                <a:latin typeface="Helvetica Neue LT Std 75" charset="0"/>
                <a:ea typeface="Helvetica Neue LT Std 75" charset="0"/>
                <a:cs typeface="Helvetica Neue LT Std 75" charset="0"/>
              </a:rPr>
              <a:t>Creating a profitable business:</a:t>
            </a: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dirty="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dirty="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6" name="Content Placeholder 2"/>
          <p:cNvSpPr txBox="1">
            <a:spLocks/>
          </p:cNvSpPr>
          <p:nvPr/>
        </p:nvSpPr>
        <p:spPr bwMode="auto">
          <a:xfrm>
            <a:off x="762000" y="5484155"/>
            <a:ext cx="5715000" cy="611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284B23"/>
                </a:solidFill>
                <a:latin typeface="Helvetica Neue LT Std 55 Roman" charset="0"/>
                <a:ea typeface="Helvetica Neue LT Std 55 Roman" charset="0"/>
                <a:cs typeface="Helvetica Neue LT Std 55 Roman" charset="0"/>
              </a:rPr>
              <a:t>Remember</a:t>
            </a:r>
            <a:r>
              <a:rPr lang="en-US" sz="1800" b="1" dirty="0" smtClean="0">
                <a:solidFill>
                  <a:srgbClr val="284B23"/>
                </a:solidFill>
                <a:latin typeface="Helvetica Neue LT Std 55 Roman" charset="0"/>
                <a:ea typeface="Helvetica Neue LT Std 55 Roman" charset="0"/>
                <a:cs typeface="Helvetica Neue LT Std 55 Roman" charset="0"/>
              </a:rPr>
              <a:t>! </a:t>
            </a:r>
            <a:r>
              <a:rPr lang="en-US" sz="1800" dirty="0" smtClean="0">
                <a:solidFill>
                  <a:srgbClr val="284B23"/>
                </a:solidFill>
                <a:latin typeface="Helvetica Neue LT Std 55 Roman" charset="0"/>
                <a:ea typeface="Helvetica Neue LT Std 55 Roman" charset="0"/>
                <a:cs typeface="Helvetica Neue LT Std 55 Roman" charset="0"/>
              </a:rPr>
              <a:t>The </a:t>
            </a:r>
            <a:r>
              <a:rPr lang="en-US" sz="1800" dirty="0">
                <a:solidFill>
                  <a:srgbClr val="284B23"/>
                </a:solidFill>
                <a:latin typeface="Helvetica Neue LT Std 55 Roman" charset="0"/>
                <a:ea typeface="Helvetica Neue LT Std 55 Roman" charset="0"/>
                <a:cs typeface="Helvetica Neue LT Std 55 Roman" charset="0"/>
              </a:rPr>
              <a:t>business is only making a profit if it is selling more than its break-even # in units.</a:t>
            </a:r>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2168&quot;&gt;&lt;object type=&quot;3&quot; unique_id=&quot;12169&quot;&gt;&lt;property id=&quot;20148&quot; value=&quot;5&quot;/&gt;&lt;property id=&quot;20300&quot; value=&quot;Slide 1&quot;/&gt;&lt;property id=&quot;20307&quot; value=&quot;256&quot;/&gt;&lt;/object&gt;&lt;object type=&quot;3&quot; unique_id=&quot;12188&quot;&gt;&lt;property id=&quot;20148&quot; value=&quot;5&quot;/&gt;&lt;property id=&quot;20300&quot; value=&quot;Slide 38&quot;/&gt;&lt;property id=&quot;20307&quot; value=&quot;276&quot;/&gt;&lt;/object&gt;&lt;object type=&quot;3&quot; unique_id=&quot;43512&quot;&gt;&lt;property id=&quot;20148&quot; value=&quot;5&quot;/&gt;&lt;property id=&quot;20300&quot; value=&quot;Slide 2&quot;/&gt;&lt;property id=&quot;20307&quot; value=&quot;279&quot;/&gt;&lt;/object&gt;&lt;object type=&quot;3&quot; unique_id=&quot;43514&quot;&gt;&lt;property id=&quot;20148&quot; value=&quot;5&quot;/&gt;&lt;property id=&quot;20300&quot; value=&quot;Slide 3&quot;/&gt;&lt;property id=&quot;20307&quot; value=&quot;281&quot;/&gt;&lt;/object&gt;&lt;object type=&quot;3&quot; unique_id=&quot;43515&quot;&gt;&lt;property id=&quot;20148&quot; value=&quot;5&quot;/&gt;&lt;property id=&quot;20300&quot; value=&quot;Slide 4&quot;/&gt;&lt;property id=&quot;20307&quot; value=&quot;282&quot;/&gt;&lt;/object&gt;&lt;object type=&quot;3&quot; unique_id=&quot;43516&quot;&gt;&lt;property id=&quot;20148&quot; value=&quot;5&quot;/&gt;&lt;property id=&quot;20300&quot; value=&quot;Slide 5&quot;/&gt;&lt;property id=&quot;20307&quot; value=&quot;283&quot;/&gt;&lt;/object&gt;&lt;object type=&quot;3&quot; unique_id=&quot;43517&quot;&gt;&lt;property id=&quot;20148&quot; value=&quot;5&quot;/&gt;&lt;property id=&quot;20300&quot; value=&quot;Slide 6&quot;/&gt;&lt;property id=&quot;20307&quot; value=&quot;284&quot;/&gt;&lt;/object&gt;&lt;object type=&quot;3&quot; unique_id=&quot;43520&quot;&gt;&lt;property id=&quot;20148&quot; value=&quot;5&quot;/&gt;&lt;property id=&quot;20300&quot; value=&quot;Slide 7&quot;/&gt;&lt;property id=&quot;20307&quot; value=&quot;287&quot;/&gt;&lt;/object&gt;&lt;object type=&quot;3&quot; unique_id=&quot;43521&quot;&gt;&lt;property id=&quot;20148&quot; value=&quot;5&quot;/&gt;&lt;property id=&quot;20300&quot; value=&quot;Slide 8&quot;/&gt;&lt;property id=&quot;20307&quot; value=&quot;288&quot;/&gt;&lt;/object&gt;&lt;object type=&quot;3&quot; unique_id=&quot;43525&quot;&gt;&lt;property id=&quot;20148&quot; value=&quot;5&quot;/&gt;&lt;property id=&quot;20300&quot; value=&quot;Slide 12&quot;/&gt;&lt;property id=&quot;20307&quot; value=&quot;292&quot;/&gt;&lt;/object&gt;&lt;object type=&quot;3&quot; unique_id=&quot;43526&quot;&gt;&lt;property id=&quot;20148&quot; value=&quot;5&quot;/&gt;&lt;property id=&quot;20300&quot; value=&quot;Slide 13&quot;/&gt;&lt;property id=&quot;20307&quot; value=&quot;293&quot;/&gt;&lt;/object&gt;&lt;object type=&quot;3&quot; unique_id=&quot;43527&quot;&gt;&lt;property id=&quot;20148&quot; value=&quot;5&quot;/&gt;&lt;property id=&quot;20300&quot; value=&quot;Slide 22&quot;/&gt;&lt;property id=&quot;20307&quot; value=&quot;294&quot;/&gt;&lt;/object&gt;&lt;object type=&quot;3&quot; unique_id=&quot;43528&quot;&gt;&lt;property id=&quot;20148&quot; value=&quot;5&quot;/&gt;&lt;property id=&quot;20300&quot; value=&quot;Slide 32&quot;/&gt;&lt;property id=&quot;20307&quot; value=&quot;295&quot;/&gt;&lt;/object&gt;&lt;object type=&quot;3&quot; unique_id=&quot;43529&quot;&gt;&lt;property id=&quot;20148&quot; value=&quot;5&quot;/&gt;&lt;property id=&quot;20300&quot; value=&quot;Slide 36&quot;/&gt;&lt;property id=&quot;20307&quot; value=&quot;296&quot;/&gt;&lt;/object&gt;&lt;object type=&quot;3&quot; unique_id=&quot;43826&quot;&gt;&lt;property id=&quot;20148&quot; value=&quot;5&quot;/&gt;&lt;property id=&quot;20300&quot; value=&quot;Slide 9&quot;/&gt;&lt;property id=&quot;20307&quot; value=&quot;301&quot;/&gt;&lt;/object&gt;&lt;object type=&quot;3&quot; unique_id=&quot;43827&quot;&gt;&lt;property id=&quot;20148&quot; value=&quot;5&quot;/&gt;&lt;property id=&quot;20300&quot; value=&quot;Slide 10&quot;/&gt;&lt;property id=&quot;20307&quot; value=&quot;303&quot;/&gt;&lt;/object&gt;&lt;object type=&quot;3&quot; unique_id=&quot;43828&quot;&gt;&lt;property id=&quot;20148&quot; value=&quot;5&quot;/&gt;&lt;property id=&quot;20300&quot; value=&quot;Slide 11&quot;/&gt;&lt;property id=&quot;20307&quot; value=&quot;302&quot;/&gt;&lt;/object&gt;&lt;object type=&quot;3&quot; unique_id=&quot;43982&quot;&gt;&lt;property id=&quot;20148&quot; value=&quot;5&quot;/&gt;&lt;property id=&quot;20300&quot; value=&quot;Slide 14&quot;/&gt;&lt;property id=&quot;20307&quot; value=&quot;304&quot;/&gt;&lt;/object&gt;&lt;object type=&quot;3&quot; unique_id=&quot;43983&quot;&gt;&lt;property id=&quot;20148&quot; value=&quot;5&quot;/&gt;&lt;property id=&quot;20300&quot; value=&quot;Slide 15&quot;/&gt;&lt;property id=&quot;20307&quot; value=&quot;307&quot;/&gt;&lt;/object&gt;&lt;object type=&quot;3&quot; unique_id=&quot;43984&quot;&gt;&lt;property id=&quot;20148&quot; value=&quot;5&quot;/&gt;&lt;property id=&quot;20300&quot; value=&quot;Slide 16&quot;/&gt;&lt;property id=&quot;20307&quot; value=&quot;305&quot;/&gt;&lt;/object&gt;&lt;object type=&quot;3&quot; unique_id=&quot;43985&quot;&gt;&lt;property id=&quot;20148&quot; value=&quot;5&quot;/&gt;&lt;property id=&quot;20300&quot; value=&quot;Slide 18&quot;/&gt;&lt;property id=&quot;20307&quot; value=&quot;306&quot;/&gt;&lt;/object&gt;&lt;object type=&quot;3&quot; unique_id=&quot;44131&quot;&gt;&lt;property id=&quot;20148&quot; value=&quot;5&quot;/&gt;&lt;property id=&quot;20300&quot; value=&quot;Slide 17&quot;/&gt;&lt;property id=&quot;20307&quot; value=&quot;308&quot;/&gt;&lt;/object&gt;&lt;object type=&quot;3&quot; unique_id=&quot;44132&quot;&gt;&lt;property id=&quot;20148&quot; value=&quot;5&quot;/&gt;&lt;property id=&quot;20300&quot; value=&quot;Slide 19&quot;/&gt;&lt;property id=&quot;20307&quot; value=&quot;309&quot;/&gt;&lt;/object&gt;&lt;object type=&quot;3&quot; unique_id=&quot;44133&quot;&gt;&lt;property id=&quot;20148&quot; value=&quot;5&quot;/&gt;&lt;property id=&quot;20300&quot; value=&quot;Slide 20&quot;/&gt;&lt;property id=&quot;20307&quot; value=&quot;310&quot;/&gt;&lt;/object&gt;&lt;object type=&quot;3&quot; unique_id=&quot;44294&quot;&gt;&lt;property id=&quot;20148&quot; value=&quot;5&quot;/&gt;&lt;property id=&quot;20300&quot; value=&quot;Slide 21&quot;/&gt;&lt;property id=&quot;20307&quot; value=&quot;311&quot;/&gt;&lt;/object&gt;&lt;object type=&quot;3&quot; unique_id=&quot;44750&quot;&gt;&lt;property id=&quot;20148&quot; value=&quot;5&quot;/&gt;&lt;property id=&quot;20300&quot; value=&quot;Slide 23&quot;/&gt;&lt;property id=&quot;20307&quot; value=&quot;313&quot;/&gt;&lt;/object&gt;&lt;object type=&quot;3&quot; unique_id=&quot;44751&quot;&gt;&lt;property id=&quot;20148&quot; value=&quot;5&quot;/&gt;&lt;property id=&quot;20300&quot; value=&quot;Slide 25&quot;/&gt;&lt;property id=&quot;20307&quot; value=&quot;315&quot;/&gt;&lt;/object&gt;&lt;object type=&quot;3&quot; unique_id=&quot;44752&quot;&gt;&lt;property id=&quot;20148&quot; value=&quot;5&quot;/&gt;&lt;property id=&quot;20300&quot; value=&quot;Slide 26&quot;/&gt;&lt;property id=&quot;20307&quot; value=&quot;316&quot;/&gt;&lt;/object&gt;&lt;object type=&quot;3&quot; unique_id=&quot;45192&quot;&gt;&lt;property id=&quot;20148&quot; value=&quot;5&quot;/&gt;&lt;property id=&quot;20300&quot; value=&quot;Slide 24&quot;/&gt;&lt;property id=&quot;20307&quot; value=&quot;320&quot;/&gt;&lt;/object&gt;&lt;object type=&quot;3&quot; unique_id=&quot;45193&quot;&gt;&lt;property id=&quot;20148&quot; value=&quot;5&quot;/&gt;&lt;property id=&quot;20300&quot; value=&quot;Slide 27&quot;/&gt;&lt;property id=&quot;20307&quot; value=&quot;317&quot;/&gt;&lt;/object&gt;&lt;object type=&quot;3&quot; unique_id=&quot;45195&quot;&gt;&lt;property id=&quot;20148&quot; value=&quot;5&quot;/&gt;&lt;property id=&quot;20300&quot; value=&quot;Slide 29&quot;/&gt;&lt;property id=&quot;20307&quot; value=&quot;321&quot;/&gt;&lt;/object&gt;&lt;object type=&quot;3&quot; unique_id=&quot;45196&quot;&gt;&lt;property id=&quot;20148&quot; value=&quot;5&quot;/&gt;&lt;property id=&quot;20300&quot; value=&quot;Slide 30&quot;/&gt;&lt;property id=&quot;20307&quot; value=&quot;322&quot;/&gt;&lt;/object&gt;&lt;object type=&quot;3&quot; unique_id=&quot;45197&quot;&gt;&lt;property id=&quot;20148&quot; value=&quot;5&quot;/&gt;&lt;property id=&quot;20300&quot; value=&quot;Slide 31&quot;/&gt;&lt;property id=&quot;20307&quot; value=&quot;323&quot;/&gt;&lt;/object&gt;&lt;object type=&quot;3&quot; unique_id=&quot;45198&quot;&gt;&lt;property id=&quot;20148&quot; value=&quot;5&quot;/&gt;&lt;property id=&quot;20300&quot; value=&quot;Slide 33&quot;/&gt;&lt;property id=&quot;20307&quot; value=&quot;324&quot;/&gt;&lt;/object&gt;&lt;object type=&quot;3&quot; unique_id=&quot;45810&quot;&gt;&lt;property id=&quot;20148&quot; value=&quot;5&quot;/&gt;&lt;property id=&quot;20300&quot; value=&quot;Slide 34 - &amp;quot; Range of Lender Options &amp;quot;&quot;/&gt;&lt;property id=&quot;20307&quot; value=&quot;327&quot;/&gt;&lt;/object&gt;&lt;object type=&quot;3&quot; unique_id=&quot;45811&quot;&gt;&lt;property id=&quot;20148&quot; value=&quot;5&quot;/&gt;&lt;property id=&quot;20300&quot; value=&quot;Slide 35 - &amp;quot;The Five C’s of Qualifying for Loans&amp;quot;&quot;/&gt;&lt;property id=&quot;20307&quot; value=&quot;326&quot;/&gt;&lt;/object&gt;&lt;object type=&quot;3&quot; unique_id=&quot;45812&quot;&gt;&lt;property id=&quot;20148&quot; value=&quot;5&quot;/&gt;&lt;property id=&quot;20300&quot; value=&quot;Slide 28&quot;/&gt;&lt;property id=&quot;20307&quot; value=&quot;325&quot;/&gt;&lt;/object&gt;&lt;object type=&quot;3&quot; unique_id=&quot;47191&quot;&gt;&lt;property id=&quot;20148&quot; value=&quot;5&quot;/&gt;&lt;property id=&quot;20300&quot; value=&quot;Slide 37&quot;/&gt;&lt;property id=&quot;20307&quot; value=&quot;328&quot;/&gt;&lt;/object&gt;&lt;/object&gt;&lt;object type=&quot;8&quot; unique_id=&quot;12210&quot;&gt;&lt;/object&gt;&lt;/object&gt;&lt;/database&gt;"/>
  <p:tag name="SECTOMILLISECCONVERTED" val="1"/>
</p:tagLst>
</file>

<file path=ppt/theme/theme1.xml><?xml version="1.0" encoding="utf-8"?>
<a:theme xmlns:a="http://schemas.openxmlformats.org/drawingml/2006/main" name="NYC D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s">
  <a:themeElements>
    <a:clrScheme name="NYC_DCA">
      <a:dk1>
        <a:srgbClr val="000000"/>
      </a:dk1>
      <a:lt1>
        <a:srgbClr val="FFFFFF"/>
      </a:lt1>
      <a:dk2>
        <a:srgbClr val="000000"/>
      </a:dk2>
      <a:lt2>
        <a:srgbClr val="808080"/>
      </a:lt2>
      <a:accent1>
        <a:srgbClr val="94C93C"/>
      </a:accent1>
      <a:accent2>
        <a:srgbClr val="284B23"/>
      </a:accent2>
      <a:accent3>
        <a:srgbClr val="FFFFFF"/>
      </a:accent3>
      <a:accent4>
        <a:srgbClr val="000000"/>
      </a:accent4>
      <a:accent5>
        <a:srgbClr val="284B23"/>
      </a:accent5>
      <a:accent6>
        <a:srgbClr val="284B23"/>
      </a:accent6>
      <a:hlink>
        <a:srgbClr val="284B23"/>
      </a:hlink>
      <a:folHlink>
        <a:srgbClr val="FF6A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5718</TotalTime>
  <Words>3684</Words>
  <Application>Microsoft Office PowerPoint</Application>
  <PresentationFormat>On-screen Show (4:3)</PresentationFormat>
  <Paragraphs>534</Paragraphs>
  <Slides>27</Slides>
  <Notes>17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NYC DCA</vt:lpstr>
      <vt:lpstr>Layouts</vt:lpstr>
      <vt:lpstr>Cover Slide</vt:lpstr>
      <vt:lpstr>Financial Education for Worker Cooperative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AAARI</dc:creator>
  <cp:lastModifiedBy>rinehartj</cp:lastModifiedBy>
  <cp:revision>180</cp:revision>
  <dcterms:created xsi:type="dcterms:W3CDTF">2009-11-16T09:36:17Z</dcterms:created>
  <dcterms:modified xsi:type="dcterms:W3CDTF">2017-06-07T20:06:25Z</dcterms:modified>
</cp:coreProperties>
</file>