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9" r:id="rId2"/>
    <p:sldId id="371" r:id="rId3"/>
    <p:sldId id="356" r:id="rId4"/>
    <p:sldId id="325" r:id="rId5"/>
    <p:sldId id="362" r:id="rId6"/>
    <p:sldId id="289" r:id="rId7"/>
    <p:sldId id="360" r:id="rId8"/>
    <p:sldId id="327" r:id="rId9"/>
    <p:sldId id="336" r:id="rId10"/>
    <p:sldId id="366" r:id="rId11"/>
    <p:sldId id="338" r:id="rId12"/>
    <p:sldId id="358" r:id="rId13"/>
    <p:sldId id="339" r:id="rId14"/>
    <p:sldId id="364" r:id="rId15"/>
    <p:sldId id="337" r:id="rId16"/>
    <p:sldId id="370" r:id="rId17"/>
    <p:sldId id="345" r:id="rId18"/>
    <p:sldId id="367" r:id="rId19"/>
    <p:sldId id="363" r:id="rId20"/>
    <p:sldId id="30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o, Angie" initials="KA" lastIdx="1" clrIdx="0">
    <p:extLst>
      <p:ext uri="{19B8F6BF-5375-455C-9EA6-DF929625EA0E}">
        <p15:presenceInfo xmlns:p15="http://schemas.microsoft.com/office/powerpoint/2012/main" userId="Koo, Angie" providerId="None"/>
      </p:ext>
    </p:extLst>
  </p:cmAuthor>
  <p:cmAuthor id="2" name="Stewart, Janelle" initials="SJ" lastIdx="0" clrIdx="1">
    <p:extLst>
      <p:ext uri="{19B8F6BF-5375-455C-9EA6-DF929625EA0E}">
        <p15:presenceInfo xmlns:p15="http://schemas.microsoft.com/office/powerpoint/2012/main" userId="Stewart, Jan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FFE1"/>
    <a:srgbClr val="CCFFCC"/>
    <a:srgbClr val="00588F"/>
    <a:srgbClr val="F3FFF3"/>
    <a:srgbClr val="E7FFE7"/>
    <a:srgbClr val="B2B2B2"/>
    <a:srgbClr val="E9E9E9"/>
    <a:srgbClr val="E8E8E8"/>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56" autoAdjust="0"/>
    <p:restoredTop sz="96763" autoAdjust="0"/>
  </p:normalViewPr>
  <p:slideViewPr>
    <p:cSldViewPr snapToGrid="0" snapToObjects="1">
      <p:cViewPr varScale="1">
        <p:scale>
          <a:sx n="127" d="100"/>
          <a:sy n="127" d="100"/>
        </p:scale>
        <p:origin x="1757" y="82"/>
      </p:cViewPr>
      <p:guideLst>
        <p:guide orient="horz" pos="2184"/>
        <p:guide pos="28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A98A6-FC7F-4E89-A617-A2A190FF3483}" type="datetimeFigureOut">
              <a:rPr lang="en-US" smtClean="0"/>
              <a:t>11/25/2019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4486F-F503-45C7-BA41-6A61E501E13A}" type="slidenum">
              <a:rPr lang="en-US" smtClean="0"/>
              <a:t>‹#›</a:t>
            </a:fld>
            <a:endParaRPr lang="en-US"/>
          </a:p>
        </p:txBody>
      </p:sp>
    </p:spTree>
    <p:extLst>
      <p:ext uri="{BB962C8B-B14F-4D97-AF65-F5344CB8AC3E}">
        <p14:creationId xmlns:p14="http://schemas.microsoft.com/office/powerpoint/2010/main" val="31849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34486F-F503-45C7-BA41-6A61E501E13A}" type="slidenum">
              <a:rPr lang="en-US" smtClean="0"/>
              <a:t>8</a:t>
            </a:fld>
            <a:endParaRPr lang="en-US"/>
          </a:p>
        </p:txBody>
      </p:sp>
    </p:spTree>
    <p:extLst>
      <p:ext uri="{BB962C8B-B14F-4D97-AF65-F5344CB8AC3E}">
        <p14:creationId xmlns:p14="http://schemas.microsoft.com/office/powerpoint/2010/main" val="4122852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
        <p:nvSpPr>
          <p:cNvPr id="10"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1"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2"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spTree>
    <p:extLst>
      <p:ext uri="{BB962C8B-B14F-4D97-AF65-F5344CB8AC3E}">
        <p14:creationId xmlns:p14="http://schemas.microsoft.com/office/powerpoint/2010/main" val="294081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Rectangle 19"/>
          <p:cNvSpPr/>
          <p:nvPr userDrawn="1"/>
        </p:nvSpPr>
        <p:spPr>
          <a:xfrm>
            <a:off x="3250005"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035041"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5612"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8"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4"/>
          <p:cNvSpPr>
            <a:spLocks noGrp="1"/>
          </p:cNvSpPr>
          <p:nvPr>
            <p:ph type="body" sz="quarter" idx="17"/>
          </p:nvPr>
        </p:nvSpPr>
        <p:spPr>
          <a:xfrm>
            <a:off x="519113"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0" name="Text Placeholder 4"/>
          <p:cNvSpPr>
            <a:spLocks noGrp="1"/>
          </p:cNvSpPr>
          <p:nvPr>
            <p:ph type="body" sz="quarter" idx="18"/>
          </p:nvPr>
        </p:nvSpPr>
        <p:spPr>
          <a:xfrm>
            <a:off x="3326284"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1" name="Text Placeholder 4"/>
          <p:cNvSpPr>
            <a:spLocks noGrp="1"/>
          </p:cNvSpPr>
          <p:nvPr>
            <p:ph type="body" sz="quarter" idx="19"/>
          </p:nvPr>
        </p:nvSpPr>
        <p:spPr>
          <a:xfrm>
            <a:off x="6113936" y="1276512"/>
            <a:ext cx="2511980"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4"/>
          </p:nvPr>
        </p:nvSpPr>
        <p:spPr>
          <a:xfrm>
            <a:off x="519113"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5"/>
          <p:cNvSpPr>
            <a:spLocks noGrp="1"/>
          </p:cNvSpPr>
          <p:nvPr>
            <p:ph sz="quarter" idx="20"/>
          </p:nvPr>
        </p:nvSpPr>
        <p:spPr>
          <a:xfrm>
            <a:off x="3326284"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5"/>
          <p:cNvSpPr>
            <a:spLocks noGrp="1"/>
          </p:cNvSpPr>
          <p:nvPr>
            <p:ph sz="quarter" idx="21"/>
          </p:nvPr>
        </p:nvSpPr>
        <p:spPr>
          <a:xfrm>
            <a:off x="6113935"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extBox 1"/>
          <p:cNvSpPr txBox="1"/>
          <p:nvPr userDrawn="1"/>
        </p:nvSpPr>
        <p:spPr>
          <a:xfrm>
            <a:off x="-1304324" y="6439243"/>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194607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0" name="Picture Placeholder 9"/>
          <p:cNvSpPr>
            <a:spLocks noGrp="1"/>
          </p:cNvSpPr>
          <p:nvPr>
            <p:ph type="pic" sz="quarter" idx="11"/>
          </p:nvPr>
        </p:nvSpPr>
        <p:spPr>
          <a:xfrm>
            <a:off x="455612" y="1028699"/>
            <a:ext cx="8231187" cy="5246221"/>
          </a:xfrm>
          <a:prstGeom prst="rect">
            <a:avLst/>
          </a:prstGeom>
        </p:spPr>
        <p:txBody>
          <a:bodyPr vert="horz"/>
          <a:lstStyle/>
          <a:p>
            <a:endParaRPr lang="en-US" dirty="0"/>
          </a:p>
        </p:txBody>
      </p:sp>
    </p:spTree>
    <p:extLst>
      <p:ext uri="{BB962C8B-B14F-4D97-AF65-F5344CB8AC3E}">
        <p14:creationId xmlns:p14="http://schemas.microsoft.com/office/powerpoint/2010/main" val="363877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274921"/>
          </a:xfrm>
          <a:prstGeom prst="rect">
            <a:avLst/>
          </a:prstGeom>
        </p:spPr>
        <p:txBody>
          <a:bodyPr vert="horz"/>
          <a:lstStyle/>
          <a:p>
            <a:endParaRPr lang="en-US" dirty="0"/>
          </a:p>
        </p:txBody>
      </p:sp>
    </p:spTree>
    <p:extLst>
      <p:ext uri="{BB962C8B-B14F-4D97-AF65-F5344CB8AC3E}">
        <p14:creationId xmlns:p14="http://schemas.microsoft.com/office/powerpoint/2010/main" val="237441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457200" y="1036893"/>
            <a:ext cx="4023360" cy="5246221"/>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2"/>
          </p:nvPr>
        </p:nvSpPr>
        <p:spPr>
          <a:xfrm>
            <a:off x="4663440" y="1036893"/>
            <a:ext cx="4023360" cy="5246221"/>
          </a:xfrm>
          <a:prstGeom prst="rect">
            <a:avLst/>
          </a:prstGeom>
        </p:spPr>
        <p:txBody>
          <a:bodyPr vert="horz"/>
          <a:lstStyle>
            <a:lvl1pPr marL="0" indent="0">
              <a:buNone/>
              <a:defRPr/>
            </a:lvl1pPr>
          </a:lstStyle>
          <a:p>
            <a:endParaRPr lang="en-US" dirty="0"/>
          </a:p>
        </p:txBody>
      </p:sp>
      <p:sp>
        <p:nvSpPr>
          <p:cNvPr id="10"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49802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6"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Picture Placeholder 9"/>
          <p:cNvSpPr>
            <a:spLocks noGrp="1"/>
          </p:cNvSpPr>
          <p:nvPr>
            <p:ph type="pic" sz="quarter" idx="11"/>
          </p:nvPr>
        </p:nvSpPr>
        <p:spPr>
          <a:xfrm>
            <a:off x="457200" y="1034127"/>
            <a:ext cx="4023360" cy="2521873"/>
          </a:xfrm>
          <a:prstGeom prst="rect">
            <a:avLst/>
          </a:prstGeom>
        </p:spPr>
        <p:txBody>
          <a:bodyPr vert="horz"/>
          <a:lstStyle>
            <a:lvl1pPr marL="0" indent="0">
              <a:buNone/>
              <a:defRPr/>
            </a:lvl1pPr>
          </a:lstStyle>
          <a:p>
            <a:endParaRPr lang="en-US" dirty="0"/>
          </a:p>
        </p:txBody>
      </p:sp>
      <p:sp>
        <p:nvSpPr>
          <p:cNvPr id="19" name="Picture Placeholder 9"/>
          <p:cNvSpPr>
            <a:spLocks noGrp="1"/>
          </p:cNvSpPr>
          <p:nvPr>
            <p:ph type="pic" sz="quarter" idx="12"/>
          </p:nvPr>
        </p:nvSpPr>
        <p:spPr>
          <a:xfrm>
            <a:off x="4663440" y="1034127"/>
            <a:ext cx="4023360" cy="2521873"/>
          </a:xfrm>
          <a:prstGeom prst="rect">
            <a:avLst/>
          </a:prstGeom>
        </p:spPr>
        <p:txBody>
          <a:bodyPr vert="horz"/>
          <a:lstStyle>
            <a:lvl1pPr marL="0" indent="0">
              <a:buNone/>
              <a:defRPr/>
            </a:lvl1pPr>
          </a:lstStyle>
          <a:p>
            <a:endParaRPr lang="en-US" dirty="0"/>
          </a:p>
        </p:txBody>
      </p:sp>
      <p:sp>
        <p:nvSpPr>
          <p:cNvPr id="20" name="Picture Placeholder 9"/>
          <p:cNvSpPr>
            <a:spLocks noGrp="1"/>
          </p:cNvSpPr>
          <p:nvPr>
            <p:ph type="pic" sz="quarter" idx="16"/>
          </p:nvPr>
        </p:nvSpPr>
        <p:spPr>
          <a:xfrm>
            <a:off x="455613" y="3700761"/>
            <a:ext cx="4023360" cy="2578608"/>
          </a:xfrm>
          <a:prstGeom prst="rect">
            <a:avLst/>
          </a:prstGeom>
        </p:spPr>
        <p:txBody>
          <a:bodyPr vert="horz"/>
          <a:lstStyle>
            <a:lvl1pPr marL="0" indent="0">
              <a:buNone/>
              <a:defRPr/>
            </a:lvl1pPr>
          </a:lstStyle>
          <a:p>
            <a:endParaRPr lang="en-US" dirty="0"/>
          </a:p>
        </p:txBody>
      </p:sp>
      <p:sp>
        <p:nvSpPr>
          <p:cNvPr id="21" name="Picture Placeholder 9"/>
          <p:cNvSpPr>
            <a:spLocks noGrp="1"/>
          </p:cNvSpPr>
          <p:nvPr>
            <p:ph type="pic" sz="quarter" idx="17"/>
          </p:nvPr>
        </p:nvSpPr>
        <p:spPr>
          <a:xfrm>
            <a:off x="4661853" y="3700761"/>
            <a:ext cx="4023360"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16398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Picture Placeholder 9"/>
          <p:cNvSpPr>
            <a:spLocks noGrp="1"/>
          </p:cNvSpPr>
          <p:nvPr>
            <p:ph type="pic" sz="quarter" idx="11"/>
          </p:nvPr>
        </p:nvSpPr>
        <p:spPr>
          <a:xfrm>
            <a:off x="457200" y="1028023"/>
            <a:ext cx="2650172" cy="2578608"/>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6"/>
          </p:nvPr>
        </p:nvSpPr>
        <p:spPr>
          <a:xfrm>
            <a:off x="455613" y="3700761"/>
            <a:ext cx="2650172" cy="2578608"/>
          </a:xfrm>
          <a:prstGeom prst="rect">
            <a:avLst/>
          </a:prstGeom>
        </p:spPr>
        <p:txBody>
          <a:bodyPr vert="horz"/>
          <a:lstStyle>
            <a:lvl1pPr marL="0" indent="0">
              <a:buNone/>
              <a:defRPr/>
            </a:lvl1pPr>
          </a:lstStyle>
          <a:p>
            <a:endParaRPr lang="en-US" dirty="0"/>
          </a:p>
        </p:txBody>
      </p:sp>
      <p:sp>
        <p:nvSpPr>
          <p:cNvPr id="10" name="Picture Placeholder 9"/>
          <p:cNvSpPr>
            <a:spLocks noGrp="1"/>
          </p:cNvSpPr>
          <p:nvPr>
            <p:ph type="pic" sz="quarter" idx="17"/>
          </p:nvPr>
        </p:nvSpPr>
        <p:spPr>
          <a:xfrm>
            <a:off x="3250005" y="1028666"/>
            <a:ext cx="2650172" cy="2578608"/>
          </a:xfrm>
          <a:prstGeom prst="rect">
            <a:avLst/>
          </a:prstGeom>
        </p:spPr>
        <p:txBody>
          <a:bodyPr vert="horz"/>
          <a:lstStyle>
            <a:lvl1pPr marL="0" indent="0">
              <a:buNone/>
              <a:defRPr/>
            </a:lvl1pPr>
          </a:lstStyle>
          <a:p>
            <a:endParaRPr lang="en-US" dirty="0"/>
          </a:p>
        </p:txBody>
      </p:sp>
      <p:sp>
        <p:nvSpPr>
          <p:cNvPr id="11" name="Picture Placeholder 9"/>
          <p:cNvSpPr>
            <a:spLocks noGrp="1"/>
          </p:cNvSpPr>
          <p:nvPr>
            <p:ph type="pic" sz="quarter" idx="18"/>
          </p:nvPr>
        </p:nvSpPr>
        <p:spPr>
          <a:xfrm>
            <a:off x="3250005" y="3701404"/>
            <a:ext cx="2650172" cy="2578608"/>
          </a:xfrm>
          <a:prstGeom prst="rect">
            <a:avLst/>
          </a:prstGeom>
        </p:spPr>
        <p:txBody>
          <a:bodyPr vert="horz"/>
          <a:lstStyle>
            <a:lvl1pPr marL="0" indent="0">
              <a:buNone/>
              <a:defRPr/>
            </a:lvl1pPr>
          </a:lstStyle>
          <a:p>
            <a:endParaRPr lang="en-US" dirty="0"/>
          </a:p>
        </p:txBody>
      </p:sp>
      <p:sp>
        <p:nvSpPr>
          <p:cNvPr id="12" name="Picture Placeholder 9"/>
          <p:cNvSpPr>
            <a:spLocks noGrp="1"/>
          </p:cNvSpPr>
          <p:nvPr>
            <p:ph type="pic" sz="quarter" idx="19"/>
          </p:nvPr>
        </p:nvSpPr>
        <p:spPr>
          <a:xfrm>
            <a:off x="6036628" y="1028700"/>
            <a:ext cx="2650172" cy="2578608"/>
          </a:xfrm>
          <a:prstGeom prst="rect">
            <a:avLst/>
          </a:prstGeom>
        </p:spPr>
        <p:txBody>
          <a:bodyPr vert="horz"/>
          <a:lstStyle>
            <a:lvl1pPr marL="0" indent="0">
              <a:buNone/>
              <a:defRPr/>
            </a:lvl1pPr>
          </a:lstStyle>
          <a:p>
            <a:endParaRPr lang="en-US" dirty="0"/>
          </a:p>
        </p:txBody>
      </p:sp>
      <p:sp>
        <p:nvSpPr>
          <p:cNvPr id="13" name="Picture Placeholder 9"/>
          <p:cNvSpPr>
            <a:spLocks noGrp="1"/>
          </p:cNvSpPr>
          <p:nvPr>
            <p:ph type="pic" sz="quarter" idx="20"/>
          </p:nvPr>
        </p:nvSpPr>
        <p:spPr>
          <a:xfrm>
            <a:off x="6035041" y="3701438"/>
            <a:ext cx="2650172"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90489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0" name="Picture Placeholder 9"/>
          <p:cNvSpPr>
            <a:spLocks noGrp="1"/>
          </p:cNvSpPr>
          <p:nvPr>
            <p:ph type="pic" sz="quarter" idx="11"/>
          </p:nvPr>
        </p:nvSpPr>
        <p:spPr>
          <a:xfrm>
            <a:off x="4667530" y="1028699"/>
            <a:ext cx="4019270" cy="5246221"/>
          </a:xfrm>
          <a:prstGeom prst="rect">
            <a:avLst/>
          </a:prstGeom>
        </p:spPr>
        <p:txBody>
          <a:bodyPr vert="horz"/>
          <a:lstStyle>
            <a:lvl1pPr marL="0" indent="0">
              <a:buNone/>
              <a:defRPr/>
            </a:lvl1pPr>
          </a:lstStyle>
          <a:p>
            <a:endParaRPr lang="en-US" dirty="0"/>
          </a:p>
        </p:txBody>
      </p:sp>
      <p:sp>
        <p:nvSpPr>
          <p:cNvPr id="11" name="Content Placeholder 5"/>
          <p:cNvSpPr>
            <a:spLocks noGrp="1"/>
          </p:cNvSpPr>
          <p:nvPr>
            <p:ph sz="quarter" idx="15"/>
          </p:nvPr>
        </p:nvSpPr>
        <p:spPr>
          <a:xfrm>
            <a:off x="457199" y="1377738"/>
            <a:ext cx="4021773" cy="489718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7"/>
          </p:nvPr>
        </p:nvSpPr>
        <p:spPr>
          <a:xfrm>
            <a:off x="457199" y="1035002"/>
            <a:ext cx="4021773"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257737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4019270" cy="5246222"/>
          </a:xfrm>
          <a:prstGeom prst="rect">
            <a:avLst/>
          </a:prstGeom>
        </p:spPr>
        <p:txBody>
          <a:bodyPr vert="horz"/>
          <a:lstStyle>
            <a:lvl1pPr marL="0" indent="0">
              <a:buNone/>
              <a:defRPr/>
            </a:lvl1pPr>
          </a:lstStyle>
          <a:p>
            <a:endParaRPr lang="en-US" dirty="0"/>
          </a:p>
        </p:txBody>
      </p:sp>
      <p:sp>
        <p:nvSpPr>
          <p:cNvPr id="6" name="Rectangle 5"/>
          <p:cNvSpPr/>
          <p:nvPr userDrawn="1"/>
        </p:nvSpPr>
        <p:spPr>
          <a:xfrm>
            <a:off x="4476470" y="1028699"/>
            <a:ext cx="4210330" cy="5246221"/>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7"/>
          </p:nvPr>
        </p:nvSpPr>
        <p:spPr>
          <a:xfrm>
            <a:off x="4620053" y="1209371"/>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8" name="Content Placeholder 5"/>
          <p:cNvSpPr>
            <a:spLocks noGrp="1"/>
          </p:cNvSpPr>
          <p:nvPr>
            <p:ph sz="quarter" idx="4"/>
          </p:nvPr>
        </p:nvSpPr>
        <p:spPr>
          <a:xfrm>
            <a:off x="4620053" y="1552109"/>
            <a:ext cx="3906109"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164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9661"/>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9661"/>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Content Placeholder 5"/>
          <p:cNvSpPr>
            <a:spLocks noGrp="1"/>
          </p:cNvSpPr>
          <p:nvPr>
            <p:ph sz="quarter" idx="15"/>
          </p:nvPr>
        </p:nvSpPr>
        <p:spPr>
          <a:xfrm>
            <a:off x="457199" y="4039244"/>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7"/>
          </p:nvPr>
        </p:nvSpPr>
        <p:spPr>
          <a:xfrm>
            <a:off x="457199" y="3696506"/>
            <a:ext cx="40217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9" name="Content Placeholder 5"/>
          <p:cNvSpPr>
            <a:spLocks noGrp="1"/>
          </p:cNvSpPr>
          <p:nvPr>
            <p:ph sz="quarter" idx="18"/>
          </p:nvPr>
        </p:nvSpPr>
        <p:spPr>
          <a:xfrm>
            <a:off x="4665027" y="4045593"/>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9"/>
          </p:nvPr>
        </p:nvSpPr>
        <p:spPr>
          <a:xfrm>
            <a:off x="4665027" y="3702855"/>
            <a:ext cx="40217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73138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1467"/>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1467"/>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Rectangle 6"/>
          <p:cNvSpPr/>
          <p:nvPr userDrawn="1"/>
        </p:nvSpPr>
        <p:spPr>
          <a:xfrm>
            <a:off x="4659988"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8" name="Text Placeholder 4"/>
          <p:cNvSpPr>
            <a:spLocks noGrp="1"/>
          </p:cNvSpPr>
          <p:nvPr>
            <p:ph type="body" sz="quarter" idx="17"/>
          </p:nvPr>
        </p:nvSpPr>
        <p:spPr>
          <a:xfrm>
            <a:off x="472729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9" name="Content Placeholder 5"/>
          <p:cNvSpPr>
            <a:spLocks noGrp="1"/>
          </p:cNvSpPr>
          <p:nvPr>
            <p:ph sz="quarter" idx="4"/>
          </p:nvPr>
        </p:nvSpPr>
        <p:spPr>
          <a:xfrm>
            <a:off x="472729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451556"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 Placeholder 4"/>
          <p:cNvSpPr>
            <a:spLocks noGrp="1"/>
          </p:cNvSpPr>
          <p:nvPr>
            <p:ph type="body" sz="quarter" idx="18"/>
          </p:nvPr>
        </p:nvSpPr>
        <p:spPr>
          <a:xfrm>
            <a:off x="52105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19"/>
          </p:nvPr>
        </p:nvSpPr>
        <p:spPr>
          <a:xfrm>
            <a:off x="52105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55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5029057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2650172" cy="2536049"/>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36049"/>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36049"/>
          </a:xfrm>
          <a:prstGeom prst="rect">
            <a:avLst/>
          </a:prstGeom>
        </p:spPr>
        <p:txBody>
          <a:bodyPr vert="horz"/>
          <a:lstStyle>
            <a:lvl1pPr marL="0" indent="0">
              <a:buNone/>
              <a:defRPr/>
            </a:lvl1pPr>
          </a:lstStyle>
          <a:p>
            <a:endParaRPr lang="en-US" dirty="0"/>
          </a:p>
        </p:txBody>
      </p:sp>
      <p:sp>
        <p:nvSpPr>
          <p:cNvPr id="8" name="Content Placeholder 5"/>
          <p:cNvSpPr>
            <a:spLocks noGrp="1"/>
          </p:cNvSpPr>
          <p:nvPr>
            <p:ph sz="quarter" idx="15"/>
          </p:nvPr>
        </p:nvSpPr>
        <p:spPr>
          <a:xfrm>
            <a:off x="457199"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0"/>
          </p:nvPr>
        </p:nvSpPr>
        <p:spPr>
          <a:xfrm>
            <a:off x="457199"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Content Placeholder 5"/>
          <p:cNvSpPr>
            <a:spLocks noGrp="1"/>
          </p:cNvSpPr>
          <p:nvPr>
            <p:ph sz="quarter" idx="21"/>
          </p:nvPr>
        </p:nvSpPr>
        <p:spPr>
          <a:xfrm>
            <a:off x="3245003"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p:nvPr>
        </p:nvSpPr>
        <p:spPr>
          <a:xfrm>
            <a:off x="3245003"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2" name="Content Placeholder 5"/>
          <p:cNvSpPr>
            <a:spLocks noGrp="1"/>
          </p:cNvSpPr>
          <p:nvPr>
            <p:ph sz="quarter" idx="23"/>
          </p:nvPr>
        </p:nvSpPr>
        <p:spPr>
          <a:xfrm>
            <a:off x="6036627"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24"/>
          </p:nvPr>
        </p:nvSpPr>
        <p:spPr>
          <a:xfrm>
            <a:off x="6036627"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250217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2650172" cy="2511467"/>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11467"/>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11467"/>
          </a:xfrm>
          <a:prstGeom prst="rect">
            <a:avLst/>
          </a:prstGeom>
        </p:spPr>
        <p:txBody>
          <a:bodyPr vert="horz"/>
          <a:lstStyle>
            <a:lvl1pPr marL="0" indent="0">
              <a:buNone/>
              <a:defRPr/>
            </a:lvl1pPr>
          </a:lstStyle>
          <a:p>
            <a:endParaRPr lang="en-US" dirty="0"/>
          </a:p>
        </p:txBody>
      </p:sp>
      <p:sp>
        <p:nvSpPr>
          <p:cNvPr id="8" name="Rectangle 7"/>
          <p:cNvSpPr/>
          <p:nvPr userDrawn="1"/>
        </p:nvSpPr>
        <p:spPr>
          <a:xfrm>
            <a:off x="454731"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Text Placeholder 4"/>
          <p:cNvSpPr>
            <a:spLocks noGrp="1"/>
          </p:cNvSpPr>
          <p:nvPr>
            <p:ph type="body" sz="quarter" idx="18"/>
          </p:nvPr>
        </p:nvSpPr>
        <p:spPr>
          <a:xfrm>
            <a:off x="524234"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0" name="Content Placeholder 5"/>
          <p:cNvSpPr>
            <a:spLocks noGrp="1"/>
          </p:cNvSpPr>
          <p:nvPr>
            <p:ph sz="quarter" idx="20"/>
          </p:nvPr>
        </p:nvSpPr>
        <p:spPr>
          <a:xfrm>
            <a:off x="524233"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3242534"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 Placeholder 4"/>
          <p:cNvSpPr>
            <a:spLocks noGrp="1"/>
          </p:cNvSpPr>
          <p:nvPr>
            <p:ph type="body" sz="quarter" idx="21"/>
          </p:nvPr>
        </p:nvSpPr>
        <p:spPr>
          <a:xfrm>
            <a:off x="3312037"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22"/>
          </p:nvPr>
        </p:nvSpPr>
        <p:spPr>
          <a:xfrm>
            <a:off x="3312036"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3"/>
          <p:cNvSpPr/>
          <p:nvPr userDrawn="1"/>
        </p:nvSpPr>
        <p:spPr>
          <a:xfrm>
            <a:off x="6030984" y="3540844"/>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5" name="Text Placeholder 4"/>
          <p:cNvSpPr>
            <a:spLocks noGrp="1"/>
          </p:cNvSpPr>
          <p:nvPr>
            <p:ph type="body" sz="quarter" idx="23"/>
          </p:nvPr>
        </p:nvSpPr>
        <p:spPr>
          <a:xfrm>
            <a:off x="6100487" y="3702435"/>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6" name="Content Placeholder 5"/>
          <p:cNvSpPr>
            <a:spLocks noGrp="1"/>
          </p:cNvSpPr>
          <p:nvPr>
            <p:ph sz="quarter" idx="24"/>
          </p:nvPr>
        </p:nvSpPr>
        <p:spPr>
          <a:xfrm>
            <a:off x="6100486" y="4045174"/>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867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Tree>
    <p:extLst>
      <p:ext uri="{BB962C8B-B14F-4D97-AF65-F5344CB8AC3E}">
        <p14:creationId xmlns:p14="http://schemas.microsoft.com/office/powerpoint/2010/main" val="22347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8" name="Picture 7"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1"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2"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21618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858000"/>
          </a:xfrm>
          <a:prstGeom prst="rect">
            <a:avLst/>
          </a:prstGeom>
        </p:spPr>
        <p:txBody>
          <a:bodyPr vert="horz"/>
          <a:lstStyle/>
          <a:p>
            <a:endParaRPr lang="en-US" dirty="0"/>
          </a:p>
        </p:txBody>
      </p:sp>
      <p:sp>
        <p:nvSpPr>
          <p:cNvPr id="5" name="Text Placeholder 2"/>
          <p:cNvSpPr>
            <a:spLocks noGrp="1"/>
          </p:cNvSpPr>
          <p:nvPr>
            <p:ph type="body" idx="14"/>
          </p:nvPr>
        </p:nvSpPr>
        <p:spPr>
          <a:xfrm>
            <a:off x="426066" y="4656769"/>
            <a:ext cx="8300064" cy="838661"/>
          </a:xfrm>
          <a:prstGeom prst="rect">
            <a:avLst/>
          </a:prstGeom>
        </p:spPr>
        <p:txBody>
          <a:bodyPr lIns="0" tIns="0" rIns="0" bIns="0" anchor="t" anchorCtr="0">
            <a:noAutofit/>
          </a:bodyPr>
          <a:lstStyle>
            <a:lvl1pPr marL="0" indent="0">
              <a:lnSpc>
                <a:spcPts val="6000"/>
              </a:lnSpc>
              <a:spcBef>
                <a:spcPts val="0"/>
              </a:spcBef>
              <a:spcAft>
                <a:spcPts val="0"/>
              </a:spcAft>
              <a:buNone/>
              <a:defRPr sz="5000" b="0" i="0" kern="6000"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6" name="Text Placeholder 15"/>
          <p:cNvSpPr>
            <a:spLocks noGrp="1"/>
          </p:cNvSpPr>
          <p:nvPr>
            <p:ph type="body" sz="quarter" idx="15"/>
          </p:nvPr>
        </p:nvSpPr>
        <p:spPr>
          <a:xfrm>
            <a:off x="426066" y="5377479"/>
            <a:ext cx="8300064" cy="606794"/>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sp>
        <p:nvSpPr>
          <p:cNvPr id="7" name="Text Placeholder 2"/>
          <p:cNvSpPr>
            <a:spLocks noGrp="1"/>
          </p:cNvSpPr>
          <p:nvPr>
            <p:ph type="body" idx="13"/>
          </p:nvPr>
        </p:nvSpPr>
        <p:spPr>
          <a:xfrm>
            <a:off x="426066" y="5999070"/>
            <a:ext cx="8300064" cy="329550"/>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247990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2"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5"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2" name="TextBox 1"/>
          <p:cNvSpPr txBox="1"/>
          <p:nvPr userDrawn="1"/>
        </p:nvSpPr>
        <p:spPr>
          <a:xfrm>
            <a:off x="-958850" y="3937000"/>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29028882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970555-CED6-F141-AB20-7051F4E910D4}" type="slidenum">
              <a:rPr lang="en-US" smtClean="0">
                <a:solidFill>
                  <a:schemeClr val="bg1"/>
                </a:solidFill>
              </a:rPr>
              <a:t>‹#›</a:t>
            </a:fld>
            <a:endParaRPr lang="en-US" dirty="0">
              <a:solidFill>
                <a:schemeClr val="bg1"/>
              </a:solidFill>
            </a:endParaRPr>
          </a:p>
        </p:txBody>
      </p:sp>
      <p:sp>
        <p:nvSpPr>
          <p:cNvPr id="1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solidFill>
                  <a:schemeClr val="bg1"/>
                </a:solidFill>
              </a:defRPr>
            </a:lvl1pPr>
          </a:lstStyle>
          <a:p>
            <a:pPr lvl="0"/>
            <a:r>
              <a:rPr lang="en-US" dirty="0" smtClean="0"/>
              <a:t>Click to edit Master text styles</a:t>
            </a:r>
          </a:p>
        </p:txBody>
      </p:sp>
      <p:sp>
        <p:nvSpPr>
          <p:cNvPr id="13" name="Content Placeholder 5"/>
          <p:cNvSpPr>
            <a:spLocks noGrp="1"/>
          </p:cNvSpPr>
          <p:nvPr>
            <p:ph sz="quarter" idx="4"/>
          </p:nvPr>
        </p:nvSpPr>
        <p:spPr>
          <a:xfrm>
            <a:off x="455613" y="1897529"/>
            <a:ext cx="8231187" cy="4268321"/>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Tree>
    <p:extLst>
      <p:ext uri="{BB962C8B-B14F-4D97-AF65-F5344CB8AC3E}">
        <p14:creationId xmlns:p14="http://schemas.microsoft.com/office/powerpoint/2010/main" val="27656219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 y="1897529"/>
            <a:ext cx="8231187" cy="426832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4" name="TextBox 13"/>
          <p:cNvSpPr txBox="1"/>
          <p:nvPr userDrawn="1"/>
        </p:nvSpPr>
        <p:spPr>
          <a:xfrm>
            <a:off x="-717176" y="1695824"/>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9879772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Text Placeholder 12"/>
          <p:cNvSpPr>
            <a:spLocks noGrp="1"/>
          </p:cNvSpPr>
          <p:nvPr>
            <p:ph type="body" sz="quarter" idx="11"/>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23" name="Content Placeholder 5"/>
          <p:cNvSpPr>
            <a:spLocks noGrp="1"/>
          </p:cNvSpPr>
          <p:nvPr>
            <p:ph sz="quarter" idx="12"/>
          </p:nvPr>
        </p:nvSpPr>
        <p:spPr>
          <a:xfrm>
            <a:off x="45561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5"/>
          <p:cNvSpPr>
            <a:spLocks noGrp="1"/>
          </p:cNvSpPr>
          <p:nvPr>
            <p:ph sz="quarter" idx="13"/>
          </p:nvPr>
        </p:nvSpPr>
        <p:spPr>
          <a:xfrm>
            <a:off x="470488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4"/>
          </p:nvPr>
        </p:nvSpPr>
        <p:spPr>
          <a:xfrm>
            <a:off x="455613" y="1841500"/>
            <a:ext cx="3981450"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Text Placeholder 4"/>
          <p:cNvSpPr>
            <a:spLocks noGrp="1"/>
          </p:cNvSpPr>
          <p:nvPr>
            <p:ph type="body" sz="quarter" idx="15"/>
          </p:nvPr>
        </p:nvSpPr>
        <p:spPr>
          <a:xfrm>
            <a:off x="4704883" y="1847850"/>
            <a:ext cx="3981450"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37381252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9"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Content Placeholder 5"/>
          <p:cNvSpPr>
            <a:spLocks noGrp="1"/>
          </p:cNvSpPr>
          <p:nvPr>
            <p:ph sz="quarter" idx="14"/>
          </p:nvPr>
        </p:nvSpPr>
        <p:spPr>
          <a:xfrm>
            <a:off x="455614"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5"/>
          <p:cNvSpPr>
            <a:spLocks noGrp="1"/>
          </p:cNvSpPr>
          <p:nvPr>
            <p:ph sz="quarter" idx="15"/>
          </p:nvPr>
        </p:nvSpPr>
        <p:spPr>
          <a:xfrm>
            <a:off x="6174820"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5"/>
          <p:cNvSpPr>
            <a:spLocks noGrp="1"/>
          </p:cNvSpPr>
          <p:nvPr>
            <p:ph sz="quarter" idx="16"/>
          </p:nvPr>
        </p:nvSpPr>
        <p:spPr>
          <a:xfrm>
            <a:off x="3338985"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7"/>
          </p:nvPr>
        </p:nvSpPr>
        <p:spPr>
          <a:xfrm>
            <a:off x="455613"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9" name="Text Placeholder 4"/>
          <p:cNvSpPr>
            <a:spLocks noGrp="1"/>
          </p:cNvSpPr>
          <p:nvPr>
            <p:ph type="body" sz="quarter" idx="18"/>
          </p:nvPr>
        </p:nvSpPr>
        <p:spPr>
          <a:xfrm>
            <a:off x="3338984"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Text Placeholder 4"/>
          <p:cNvSpPr>
            <a:spLocks noGrp="1"/>
          </p:cNvSpPr>
          <p:nvPr>
            <p:ph type="body" sz="quarter" idx="19"/>
          </p:nvPr>
        </p:nvSpPr>
        <p:spPr>
          <a:xfrm>
            <a:off x="6174820"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68461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52983" y="6371017"/>
            <a:ext cx="1352549" cy="221399"/>
          </a:xfrm>
          <a:prstGeom prst="rect">
            <a:avLst/>
          </a:prstGeom>
        </p:spPr>
      </p:pic>
      <p:sp>
        <p:nvSpPr>
          <p:cNvPr id="8" name="Slide Number Placeholder 5"/>
          <p:cNvSpPr txBox="1">
            <a:spLocks/>
          </p:cNvSpPr>
          <p:nvPr userDrawn="1"/>
        </p:nvSpPr>
        <p:spPr>
          <a:xfrm>
            <a:off x="8407400" y="6247339"/>
            <a:ext cx="279400"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913A-6281-CE47-9E39-C869E04C2357}" type="slidenum">
              <a:rPr lang="en-US" smtClean="0">
                <a:solidFill>
                  <a:srgbClr val="00588F"/>
                </a:solidFill>
              </a:rPr>
              <a:pPr/>
              <a:t>‹#›</a:t>
            </a:fld>
            <a:endParaRPr lang="en-US" dirty="0">
              <a:solidFill>
                <a:srgbClr val="00588F"/>
              </a:solidFill>
            </a:endParaRPr>
          </a:p>
        </p:txBody>
      </p:sp>
    </p:spTree>
    <p:extLst>
      <p:ext uri="{BB962C8B-B14F-4D97-AF65-F5344CB8AC3E}">
        <p14:creationId xmlns:p14="http://schemas.microsoft.com/office/powerpoint/2010/main" val="176240036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0" r:id="rId3"/>
    <p:sldLayoutId id="2147483668" r:id="rId4"/>
    <p:sldLayoutId id="2147483651" r:id="rId5"/>
    <p:sldLayoutId id="2147483654" r:id="rId6"/>
    <p:sldLayoutId id="2147483653" r:id="rId7"/>
    <p:sldLayoutId id="2147483650" r:id="rId8"/>
    <p:sldLayoutId id="2147483652" r:id="rId9"/>
    <p:sldLayoutId id="2147483658" r:id="rId10"/>
    <p:sldLayoutId id="2147483655" r:id="rId11"/>
    <p:sldLayoutId id="2147483659" r:id="rId12"/>
    <p:sldLayoutId id="2147483656" r:id="rId13"/>
    <p:sldLayoutId id="2147483660" r:id="rId14"/>
    <p:sldLayoutId id="2147483661" r:id="rId15"/>
    <p:sldLayoutId id="2147483657" r:id="rId16"/>
    <p:sldLayoutId id="2147483664" r:id="rId17"/>
    <p:sldLayoutId id="2147483662" r:id="rId18"/>
    <p:sldLayoutId id="2147483665" r:id="rId19"/>
    <p:sldLayoutId id="2147483663" r:id="rId20"/>
    <p:sldLayoutId id="2147483666" r:id="rId21"/>
    <p:sldLayoutId id="2147483669" r:id="rId2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publicprivate@oem.nyc.gov" TargetMode="External"/><Relationship Id="rId2" Type="http://schemas.openxmlformats.org/officeDocument/2006/relationships/hyperlink" Target="NYC.gov/emergencymanagement"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235727"/>
          </a:xfrm>
          <a:prstGeom prst="rect">
            <a:avLst/>
          </a:prstGeom>
        </p:spPr>
      </p:pic>
      <p:pic>
        <p:nvPicPr>
          <p:cNvPr id="10" name="Picture 9" descr="NYC Emergency Management logo-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66" y="403043"/>
            <a:ext cx="2608454" cy="424453"/>
          </a:xfrm>
          <a:prstGeom prst="rect">
            <a:avLst/>
          </a:prstGeom>
        </p:spPr>
      </p:pic>
      <p:sp>
        <p:nvSpPr>
          <p:cNvPr id="15" name="Rectangle 14"/>
          <p:cNvSpPr/>
          <p:nvPr/>
        </p:nvSpPr>
        <p:spPr>
          <a:xfrm>
            <a:off x="0" y="4572000"/>
            <a:ext cx="9144000" cy="228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
          <p:cNvSpPr>
            <a:spLocks noGrp="1"/>
          </p:cNvSpPr>
          <p:nvPr>
            <p:ph type="body" idx="14"/>
          </p:nvPr>
        </p:nvSpPr>
        <p:spPr>
          <a:xfrm>
            <a:off x="426066" y="4656769"/>
            <a:ext cx="8300064" cy="838661"/>
          </a:xfrm>
        </p:spPr>
        <p:txBody>
          <a:bodyPr/>
          <a:lstStyle/>
          <a:p>
            <a:r>
              <a:rPr lang="en-US" cap="all" dirty="0" smtClean="0"/>
              <a:t>Tabletop exercise</a:t>
            </a:r>
            <a:endParaRPr lang="en-US" cap="all" dirty="0"/>
          </a:p>
        </p:txBody>
      </p:sp>
      <p:sp>
        <p:nvSpPr>
          <p:cNvPr id="17" name="Text Placeholder 3"/>
          <p:cNvSpPr>
            <a:spLocks noGrp="1"/>
          </p:cNvSpPr>
          <p:nvPr>
            <p:ph type="body" sz="quarter" idx="15"/>
          </p:nvPr>
        </p:nvSpPr>
        <p:spPr>
          <a:xfrm>
            <a:off x="426066" y="5311927"/>
            <a:ext cx="8332840" cy="989025"/>
          </a:xfrm>
        </p:spPr>
        <p:txBody>
          <a:bodyPr anchor="ctr"/>
          <a:lstStyle/>
          <a:p>
            <a:r>
              <a:rPr lang="en-US" sz="1800" dirty="0" smtClean="0">
                <a:solidFill>
                  <a:schemeClr val="bg1"/>
                </a:solidFill>
              </a:rPr>
              <a:t>Date</a:t>
            </a:r>
          </a:p>
          <a:p>
            <a:r>
              <a:rPr lang="en-US" sz="1800" dirty="0" smtClean="0">
                <a:solidFill>
                  <a:schemeClr val="bg1"/>
                </a:solidFill>
              </a:rPr>
              <a:t>Time</a:t>
            </a:r>
          </a:p>
          <a:p>
            <a:r>
              <a:rPr lang="en-US" sz="1800" dirty="0" smtClean="0">
                <a:solidFill>
                  <a:schemeClr val="bg1"/>
                </a:solidFill>
              </a:rPr>
              <a:t>Company/Organization</a:t>
            </a:r>
            <a:endParaRPr lang="en-US" sz="1800" dirty="0">
              <a:solidFill>
                <a:schemeClr val="bg1"/>
              </a:solidFill>
            </a:endParaRPr>
          </a:p>
        </p:txBody>
      </p:sp>
      <p:sp>
        <p:nvSpPr>
          <p:cNvPr id="18" name="Text Placeholder 8"/>
          <p:cNvSpPr>
            <a:spLocks noGrp="1"/>
          </p:cNvSpPr>
          <p:nvPr>
            <p:ph type="body" idx="13"/>
          </p:nvPr>
        </p:nvSpPr>
        <p:spPr>
          <a:xfrm>
            <a:off x="426066" y="6377152"/>
            <a:ext cx="8300064" cy="404648"/>
          </a:xfrm>
        </p:spPr>
        <p:txBody>
          <a:bodyPr>
            <a:normAutofit fontScale="77500" lnSpcReduction="20000"/>
          </a:bodyPr>
          <a:lstStyle/>
          <a:p>
            <a:pPr>
              <a:lnSpc>
                <a:spcPct val="110000"/>
              </a:lnSpc>
            </a:pPr>
            <a:r>
              <a:rPr lang="en-US" altLang="en-US" sz="900" dirty="0">
                <a:latin typeface="+mn-lt"/>
              </a:rPr>
              <a:t>Disclaimer: These customizable exercise templates were created for the use of private sector organizations by New York City Emergency Management (NYCEM). NYCEM is not responsible for any changes made to exercise materials by participating organizations. The scenarios presented are fictional, and NYCEM cannot guarantee that the City agency actions depicted here will be the City’s response for similar incidents. For more information about the resources NYC Emergency Management </a:t>
            </a:r>
            <a:r>
              <a:rPr lang="en-US" altLang="en-US" sz="900" dirty="0" smtClean="0">
                <a:latin typeface="+mn-lt"/>
              </a:rPr>
              <a:t>has </a:t>
            </a:r>
            <a:r>
              <a:rPr lang="en-US" altLang="en-US" sz="900" dirty="0">
                <a:latin typeface="+mn-lt"/>
              </a:rPr>
              <a:t>available, please visit us at NYC.gov/</a:t>
            </a:r>
            <a:r>
              <a:rPr lang="en-US" altLang="en-US" sz="900" dirty="0" err="1">
                <a:latin typeface="+mn-lt"/>
              </a:rPr>
              <a:t>emergencymanagement</a:t>
            </a:r>
            <a:r>
              <a:rPr lang="en-US" altLang="en-US" sz="900" dirty="0">
                <a:latin typeface="+mn-lt"/>
              </a:rPr>
              <a:t> or email us at publicprivate@oem.nyc.gov. </a:t>
            </a:r>
          </a:p>
          <a:p>
            <a:pPr>
              <a:lnSpc>
                <a:spcPct val="110000"/>
              </a:lnSpc>
            </a:pPr>
            <a:endParaRPr lang="en-US" altLang="en-US" sz="900" dirty="0">
              <a:latin typeface="+mn-lt"/>
            </a:endParaRPr>
          </a:p>
        </p:txBody>
      </p:sp>
    </p:spTree>
    <p:extLst>
      <p:ext uri="{BB962C8B-B14F-4D97-AF65-F5344CB8AC3E}">
        <p14:creationId xmlns:p14="http://schemas.microsoft.com/office/powerpoint/2010/main" val="271765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457200" y="483581"/>
            <a:ext cx="8229600" cy="594937"/>
          </a:xfrm>
          <a:prstGeom prst="rect">
            <a:avLst/>
          </a:prstGeom>
        </p:spPr>
        <p:txBody>
          <a:bodyPr vert="horz" lIns="0" tIns="274320" rIns="0" bIns="0" rtlCol="0" anchor="b">
            <a:no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3600" dirty="0" smtClean="0">
                <a:latin typeface="Interstate-Black"/>
              </a:rPr>
              <a:t>Evacuation: Know Your Zone</a:t>
            </a:r>
            <a:endParaRPr lang="en-US" sz="3600" dirty="0">
              <a:latin typeface="Interstate-Black"/>
            </a:endParaRPr>
          </a:p>
        </p:txBody>
      </p:sp>
      <p:cxnSp>
        <p:nvCxnSpPr>
          <p:cNvPr id="4" name="Straight Connector 3"/>
          <p:cNvCxnSpPr/>
          <p:nvPr/>
        </p:nvCxnSpPr>
        <p:spPr>
          <a:xfrm>
            <a:off x="228600" y="1078518"/>
            <a:ext cx="868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228599" y="1506531"/>
            <a:ext cx="6114361" cy="4585771"/>
          </a:xfrm>
          <a:prstGeom prst="rect">
            <a:avLst/>
          </a:prstGeom>
        </p:spPr>
      </p:pic>
      <p:pic>
        <p:nvPicPr>
          <p:cNvPr id="3" name="Picture 2"/>
          <p:cNvPicPr>
            <a:picLocks noChangeAspect="1"/>
          </p:cNvPicPr>
          <p:nvPr/>
        </p:nvPicPr>
        <p:blipFill>
          <a:blip r:embed="rId3"/>
          <a:stretch>
            <a:fillRect/>
          </a:stretch>
        </p:blipFill>
        <p:spPr>
          <a:xfrm>
            <a:off x="228599" y="1506530"/>
            <a:ext cx="1617753" cy="1617753"/>
          </a:xfrm>
          <a:prstGeom prst="rect">
            <a:avLst/>
          </a:prstGeom>
        </p:spPr>
      </p:pic>
      <p:sp>
        <p:nvSpPr>
          <p:cNvPr id="5" name="TextBox 4"/>
          <p:cNvSpPr txBox="1"/>
          <p:nvPr/>
        </p:nvSpPr>
        <p:spPr>
          <a:xfrm>
            <a:off x="6280484" y="1371600"/>
            <a:ext cx="2574758" cy="4427621"/>
          </a:xfrm>
          <a:prstGeom prst="rect">
            <a:avLst/>
          </a:prstGeom>
        </p:spPr>
        <p:txBody>
          <a:bodyPr wrap="square" lIns="0" tIns="0" rtlCol="0">
            <a:noAutofit/>
          </a:bodyPr>
          <a:lstStyle/>
          <a:p>
            <a:endParaRPr lang="en-US" dirty="0" smtClean="0"/>
          </a:p>
        </p:txBody>
      </p:sp>
      <p:sp>
        <p:nvSpPr>
          <p:cNvPr id="12" name="TextBox 11"/>
          <p:cNvSpPr txBox="1"/>
          <p:nvPr/>
        </p:nvSpPr>
        <p:spPr>
          <a:xfrm>
            <a:off x="6479005" y="1462057"/>
            <a:ext cx="2436395" cy="4816642"/>
          </a:xfrm>
          <a:prstGeom prst="rect">
            <a:avLst/>
          </a:prstGeom>
        </p:spPr>
        <p:txBody>
          <a:bodyPr wrap="square" lIns="0" tIns="0" rtlCol="0">
            <a:noAutofit/>
          </a:bodyPr>
          <a:lstStyle/>
          <a:p>
            <a:pPr marL="285750" indent="-285750">
              <a:buFont typeface="Wingdings" panose="05000000000000000000" pitchFamily="2" charset="2"/>
              <a:buChar char="§"/>
            </a:pPr>
            <a:r>
              <a:rPr lang="en-US" sz="2400" dirty="0" smtClean="0">
                <a:solidFill>
                  <a:schemeClr val="bg1"/>
                </a:solidFill>
                <a:latin typeface="Gill Sans MT" panose="020B0502020104020203" pitchFamily="34" charset="0"/>
              </a:rPr>
              <a:t>Are any of the organization’s facilities located in either Evacuation Zone 1 or 2?</a:t>
            </a:r>
          </a:p>
          <a:p>
            <a:endParaRPr lang="en-US" sz="2400" dirty="0">
              <a:solidFill>
                <a:schemeClr val="bg1"/>
              </a:solidFill>
              <a:latin typeface="Gill Sans MT" panose="020B0502020104020203" pitchFamily="34" charset="0"/>
            </a:endParaRPr>
          </a:p>
          <a:p>
            <a:pPr marL="285750" indent="-285750">
              <a:buFont typeface="Wingdings" panose="05000000000000000000" pitchFamily="2" charset="2"/>
              <a:buChar char="§"/>
            </a:pPr>
            <a:r>
              <a:rPr lang="en-US" sz="2400" dirty="0" smtClean="0">
                <a:solidFill>
                  <a:schemeClr val="bg1"/>
                </a:solidFill>
                <a:latin typeface="Gill Sans MT" panose="020B0502020104020203" pitchFamily="34" charset="0"/>
              </a:rPr>
              <a:t>Do any employees live in a NYC, NJ, or Long Island evacuation zone?</a:t>
            </a:r>
          </a:p>
        </p:txBody>
      </p:sp>
      <p:sp>
        <p:nvSpPr>
          <p:cNvPr id="13" name="Rectangle 12"/>
          <p:cNvSpPr/>
          <p:nvPr/>
        </p:nvSpPr>
        <p:spPr>
          <a:xfrm>
            <a:off x="2427145" y="6278699"/>
            <a:ext cx="3724225" cy="369332"/>
          </a:xfrm>
          <a:prstGeom prst="rect">
            <a:avLst/>
          </a:prstGeom>
        </p:spPr>
        <p:txBody>
          <a:bodyPr wrap="none">
            <a:spAutoFit/>
          </a:bodyPr>
          <a:lstStyle/>
          <a:p>
            <a:r>
              <a:rPr lang="en-US" dirty="0">
                <a:solidFill>
                  <a:schemeClr val="bg1"/>
                </a:solidFill>
              </a:rPr>
              <a:t>HINT: www.nyc.gov/knowyourzone</a:t>
            </a:r>
          </a:p>
        </p:txBody>
      </p:sp>
    </p:spTree>
    <p:extLst>
      <p:ext uri="{BB962C8B-B14F-4D97-AF65-F5344CB8AC3E}">
        <p14:creationId xmlns:p14="http://schemas.microsoft.com/office/powerpoint/2010/main" val="14511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The Next Sandy?</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397544" y="1908748"/>
            <a:ext cx="4541923" cy="2437616"/>
          </a:xfrm>
        </p:spPr>
        <p:txBody>
          <a:bodyPr/>
          <a:lstStyle/>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Local </a:t>
            </a:r>
            <a:r>
              <a:rPr lang="en-US" altLang="en-US" dirty="0">
                <a:solidFill>
                  <a:schemeClr val="tx2"/>
                </a:solidFill>
                <a:latin typeface="Gill Sans MT" panose="020B0502020104020203" pitchFamily="34" charset="0"/>
              </a:rPr>
              <a:t>media has picked up the Hurricane Chester story. Commentators are asking whether it will be the next </a:t>
            </a:r>
            <a:r>
              <a:rPr lang="en-US" altLang="en-US" dirty="0" smtClean="0">
                <a:solidFill>
                  <a:schemeClr val="tx2"/>
                </a:solidFill>
                <a:latin typeface="Gill Sans MT" panose="020B0502020104020203" pitchFamily="34" charset="0"/>
              </a:rPr>
              <a:t>Sandy. Several </a:t>
            </a:r>
            <a:r>
              <a:rPr lang="en-US" altLang="en-US" dirty="0">
                <a:solidFill>
                  <a:schemeClr val="tx2"/>
                </a:solidFill>
                <a:latin typeface="Gill Sans MT" panose="020B0502020104020203" pitchFamily="34" charset="0"/>
              </a:rPr>
              <a:t>co-workers have e-mailed </a:t>
            </a:r>
            <a:r>
              <a:rPr lang="en-US" altLang="en-US" dirty="0" smtClean="0">
                <a:solidFill>
                  <a:schemeClr val="tx2"/>
                </a:solidFill>
                <a:latin typeface="Gill Sans MT" panose="020B0502020104020203" pitchFamily="34" charset="0"/>
              </a:rPr>
              <a:t>asking </a:t>
            </a:r>
            <a:r>
              <a:rPr lang="en-US" altLang="en-US" dirty="0">
                <a:solidFill>
                  <a:schemeClr val="tx2"/>
                </a:solidFill>
                <a:latin typeface="Gill Sans MT" panose="020B0502020104020203" pitchFamily="34" charset="0"/>
              </a:rPr>
              <a:t>whether they should </a:t>
            </a:r>
            <a:r>
              <a:rPr lang="en-US" altLang="en-US" dirty="0" smtClean="0">
                <a:solidFill>
                  <a:schemeClr val="tx2"/>
                </a:solidFill>
                <a:latin typeface="Gill Sans MT" panose="020B0502020104020203" pitchFamily="34" charset="0"/>
              </a:rPr>
              <a:t>plan to come </a:t>
            </a:r>
            <a:r>
              <a:rPr lang="en-US" altLang="en-US" dirty="0">
                <a:solidFill>
                  <a:schemeClr val="tx2"/>
                </a:solidFill>
                <a:latin typeface="Gill Sans MT" panose="020B0502020104020203" pitchFamily="34" charset="0"/>
              </a:rPr>
              <a:t>in to work on Tuesday or Wednesday.</a:t>
            </a:r>
          </a:p>
          <a:p>
            <a:pPr marL="0" indent="0">
              <a:lnSpc>
                <a:spcPct val="114000"/>
              </a:lnSpc>
              <a:buNone/>
            </a:pPr>
            <a:endParaRPr lang="en-US" altLang="en-US" sz="1800" u="sng" dirty="0" smtClean="0">
              <a:solidFill>
                <a:schemeClr val="tx2"/>
              </a:solidFill>
              <a:latin typeface="Gill Sans MT" panose="020B0502020104020203" pitchFamily="34" charset="0"/>
            </a:endParaRPr>
          </a:p>
          <a:p>
            <a:pPr marL="0" indent="0">
              <a:lnSpc>
                <a:spcPct val="114000"/>
              </a:lnSpc>
              <a:buNone/>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Saturday, August 31, 6:00PM</a:t>
            </a:r>
            <a:endParaRPr lang="en-US" dirty="0">
              <a:latin typeface="Gill Sans MT" panose="020B0502020104020203" pitchFamily="34" charset="0"/>
            </a:endParaRPr>
          </a:p>
        </p:txBody>
      </p:sp>
      <p:pic>
        <p:nvPicPr>
          <p:cNvPr id="6" name="Picture 5"/>
          <p:cNvPicPr>
            <a:picLocks noChangeAspect="1"/>
          </p:cNvPicPr>
          <p:nvPr/>
        </p:nvPicPr>
        <p:blipFill>
          <a:blip r:embed="rId2"/>
          <a:stretch>
            <a:fillRect/>
          </a:stretch>
        </p:blipFill>
        <p:spPr>
          <a:xfrm>
            <a:off x="546628" y="1797735"/>
            <a:ext cx="3732800" cy="2342928"/>
          </a:xfrm>
          <a:prstGeom prst="rect">
            <a:avLst/>
          </a:prstGeom>
        </p:spPr>
      </p:pic>
      <p:sp>
        <p:nvSpPr>
          <p:cNvPr id="8" name="TextBox 7"/>
          <p:cNvSpPr txBox="1"/>
          <p:nvPr/>
        </p:nvSpPr>
        <p:spPr>
          <a:xfrm>
            <a:off x="354933" y="4499811"/>
            <a:ext cx="8428121" cy="1383632"/>
          </a:xfrm>
          <a:prstGeom prst="rect">
            <a:avLst/>
          </a:prstGeom>
        </p:spPr>
        <p:txBody>
          <a:bodyPr wrap="square" lIns="0" tIns="0" rtlCol="0">
            <a:noAutofit/>
          </a:bodyPr>
          <a:lstStyle/>
          <a:p>
            <a:pPr marL="285750" indent="-285750">
              <a:buFont typeface="Arial" panose="020B0604020202020204" pitchFamily="34" charset="0"/>
              <a:buChar char="•"/>
            </a:pPr>
            <a:r>
              <a:rPr lang="en-US" altLang="en-US" sz="2000" dirty="0">
                <a:solidFill>
                  <a:srgbClr val="00588F"/>
                </a:solidFill>
                <a:latin typeface="Gill Sans MT" panose="020B0502020104020203" pitchFamily="34" charset="0"/>
              </a:rPr>
              <a:t>The NWS has issued an official Hurricane Warning for New York City and Long Island. The hurricane is expected to make landfall at 8:00 PM, Tuesday and is projected to have a major impact on Brooklyn, southern Queens, and Nassau County.</a:t>
            </a:r>
          </a:p>
          <a:p>
            <a:endParaRPr lang="en-US" dirty="0" smtClean="0"/>
          </a:p>
        </p:txBody>
      </p:sp>
    </p:spTree>
    <p:extLst>
      <p:ext uri="{BB962C8B-B14F-4D97-AF65-F5344CB8AC3E}">
        <p14:creationId xmlns:p14="http://schemas.microsoft.com/office/powerpoint/2010/main" val="2669309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idx="14"/>
          </p:nvPr>
        </p:nvSpPr>
        <p:spPr>
          <a:xfrm>
            <a:off x="455907" y="1040675"/>
            <a:ext cx="8230894" cy="1446172"/>
          </a:xfrm>
        </p:spPr>
        <p:txBody>
          <a:bodyPr/>
          <a:lstStyle/>
          <a:p>
            <a:r>
              <a:rPr lang="en-US" dirty="0" err="1" smtClean="0"/>
              <a:t>sunday</a:t>
            </a:r>
            <a:endParaRPr lang="en-US" dirty="0"/>
          </a:p>
        </p:txBody>
      </p:sp>
    </p:spTree>
    <p:extLst>
      <p:ext uri="{BB962C8B-B14F-4D97-AF65-F5344CB8AC3E}">
        <p14:creationId xmlns:p14="http://schemas.microsoft.com/office/powerpoint/2010/main" val="2782913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Executive Order</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21106" y="1479884"/>
            <a:ext cx="4343399" cy="4475748"/>
          </a:xfrm>
        </p:spPr>
        <p:txBody>
          <a:bodyPr/>
          <a:lstStyle/>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The </a:t>
            </a:r>
            <a:r>
              <a:rPr lang="en-US" altLang="en-US" sz="2400" dirty="0">
                <a:solidFill>
                  <a:schemeClr val="tx2"/>
                </a:solidFill>
                <a:latin typeface="Gill Sans MT" panose="020B0502020104020203" pitchFamily="34" charset="0"/>
              </a:rPr>
              <a:t>Mayor has </a:t>
            </a:r>
            <a:r>
              <a:rPr lang="en-US" altLang="en-US" sz="2400" dirty="0" smtClean="0">
                <a:solidFill>
                  <a:schemeClr val="tx2"/>
                </a:solidFill>
                <a:latin typeface="Gill Sans MT" panose="020B0502020104020203" pitchFamily="34" charset="0"/>
              </a:rPr>
              <a:t>now ordered </a:t>
            </a:r>
            <a:r>
              <a:rPr lang="en-US" altLang="en-US" sz="2400" dirty="0">
                <a:solidFill>
                  <a:schemeClr val="tx2"/>
                </a:solidFill>
                <a:latin typeface="Gill Sans MT" panose="020B0502020104020203" pitchFamily="34" charset="0"/>
              </a:rPr>
              <a:t>a </a:t>
            </a:r>
            <a:r>
              <a:rPr lang="en-US" altLang="en-US" sz="2400" u="sng" dirty="0" smtClean="0">
                <a:solidFill>
                  <a:schemeClr val="tx2"/>
                </a:solidFill>
                <a:latin typeface="Gill Sans MT" panose="020B0502020104020203" pitchFamily="34" charset="0"/>
              </a:rPr>
              <a:t>mandatory </a:t>
            </a:r>
            <a:r>
              <a:rPr lang="en-US" altLang="en-US" sz="2400" u="sng" dirty="0">
                <a:solidFill>
                  <a:schemeClr val="tx2"/>
                </a:solidFill>
                <a:latin typeface="Gill Sans MT" panose="020B0502020104020203" pitchFamily="34" charset="0"/>
              </a:rPr>
              <a:t>evacuation </a:t>
            </a:r>
            <a:r>
              <a:rPr lang="en-US" altLang="en-US" sz="2400" dirty="0">
                <a:solidFill>
                  <a:schemeClr val="tx2"/>
                </a:solidFill>
                <a:latin typeface="Gill Sans MT" panose="020B0502020104020203" pitchFamily="34" charset="0"/>
              </a:rPr>
              <a:t>of </a:t>
            </a:r>
            <a:r>
              <a:rPr lang="en-US" altLang="en-US" sz="2400" dirty="0" smtClean="0">
                <a:solidFill>
                  <a:schemeClr val="tx2"/>
                </a:solidFill>
                <a:latin typeface="Gill Sans MT" panose="020B0502020104020203" pitchFamily="34" charset="0"/>
              </a:rPr>
              <a:t>Zones 1 and 2. </a:t>
            </a:r>
          </a:p>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Schools </a:t>
            </a:r>
            <a:r>
              <a:rPr lang="en-US" altLang="en-US" sz="2400" dirty="0">
                <a:solidFill>
                  <a:schemeClr val="tx2"/>
                </a:solidFill>
                <a:latin typeface="Gill Sans MT" panose="020B0502020104020203" pitchFamily="34" charset="0"/>
              </a:rPr>
              <a:t>will not open on Tuesday or </a:t>
            </a:r>
            <a:r>
              <a:rPr lang="en-US" altLang="en-US" sz="2400" dirty="0" smtClean="0">
                <a:solidFill>
                  <a:schemeClr val="tx2"/>
                </a:solidFill>
                <a:latin typeface="Gill Sans MT" panose="020B0502020104020203" pitchFamily="34" charset="0"/>
              </a:rPr>
              <a:t>Wednesday.</a:t>
            </a:r>
          </a:p>
          <a:p>
            <a:pPr>
              <a:lnSpc>
                <a:spcPct val="114000"/>
              </a:lnSpc>
              <a:buFont typeface="Arial" panose="020B0604020202020204" pitchFamily="34" charset="0"/>
              <a:buChar char="•"/>
            </a:pPr>
            <a:r>
              <a:rPr lang="en-US" altLang="en-US" sz="2400" dirty="0">
                <a:solidFill>
                  <a:srgbClr val="00588F"/>
                </a:solidFill>
                <a:latin typeface="Gill Sans MT" panose="020B0502020104020203" pitchFamily="34" charset="0"/>
              </a:rPr>
              <a:t>The Mayor warns that non-essential City services, including public transportation, will shut down at 2 PM Tuesday, when tropical storm-force winds will make operations unsafe</a:t>
            </a:r>
            <a:r>
              <a:rPr lang="en-US" altLang="en-US" sz="2400" dirty="0" smtClean="0">
                <a:solidFill>
                  <a:srgbClr val="00588F"/>
                </a:solidFill>
                <a:latin typeface="Gill Sans MT" panose="020B0502020104020203" pitchFamily="34" charset="0"/>
              </a:rPr>
              <a:t>.</a:t>
            </a:r>
            <a:r>
              <a:rPr lang="en-US" altLang="en-US" sz="2400" dirty="0" smtClean="0">
                <a:solidFill>
                  <a:schemeClr val="tx2"/>
                </a:solidFill>
                <a:latin typeface="Gill Sans MT" panose="020B0502020104020203" pitchFamily="34" charset="0"/>
              </a:rPr>
              <a:t> </a:t>
            </a:r>
          </a:p>
          <a:p>
            <a:pPr marL="0" indent="0">
              <a:lnSpc>
                <a:spcPct val="114000"/>
              </a:lnSpc>
              <a:buNone/>
            </a:pPr>
            <a:endParaRPr lang="en-US" altLang="en-US" sz="1800" u="sng" dirty="0" smtClean="0">
              <a:solidFill>
                <a:schemeClr val="tx2"/>
              </a:solidFill>
              <a:latin typeface="Gill Sans MT" panose="020B0502020104020203" pitchFamily="34" charset="0"/>
            </a:endParaRPr>
          </a:p>
          <a:p>
            <a:pPr>
              <a:lnSpc>
                <a:spcPct val="114000"/>
              </a:lnSpc>
            </a:pPr>
            <a:endParaRPr lang="en-US" altLang="en-US" sz="1600" dirty="0" smtClean="0">
              <a:solidFill>
                <a:schemeClr val="tx2"/>
              </a:solidFill>
              <a:latin typeface="Gill Sans MT" panose="020B0502020104020203" pitchFamily="34" charset="0"/>
            </a:endParaRPr>
          </a:p>
          <a:p>
            <a:pPr>
              <a:lnSpc>
                <a:spcPct val="114000"/>
              </a:lnSpc>
            </a:pPr>
            <a:endParaRPr lang="en-US" altLang="en-US" sz="1600"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Sunday, September 1, 10:00AM</a:t>
            </a:r>
            <a:endParaRPr lang="en-US" dirty="0">
              <a:latin typeface="Gill Sans MT" panose="020B0502020104020203" pitchFamily="34" charset="0"/>
            </a:endParaRPr>
          </a:p>
        </p:txBody>
      </p:sp>
      <p:sp>
        <p:nvSpPr>
          <p:cNvPr id="8" name="TextBox 7"/>
          <p:cNvSpPr txBox="1"/>
          <p:nvPr/>
        </p:nvSpPr>
        <p:spPr>
          <a:xfrm>
            <a:off x="409074" y="4030579"/>
            <a:ext cx="6845968" cy="2015289"/>
          </a:xfrm>
          <a:prstGeom prst="rect">
            <a:avLst/>
          </a:prstGeom>
        </p:spPr>
        <p:txBody>
          <a:bodyPr wrap="square" lIns="0" tIns="0" rtlCol="0">
            <a:noAutofit/>
          </a:bodyPr>
          <a:lstStyle/>
          <a:p>
            <a:endParaRPr lang="en-US" dirty="0" smtClean="0"/>
          </a:p>
        </p:txBody>
      </p:sp>
      <p:sp>
        <p:nvSpPr>
          <p:cNvPr id="9" name="TextBox 8"/>
          <p:cNvSpPr txBox="1"/>
          <p:nvPr/>
        </p:nvSpPr>
        <p:spPr>
          <a:xfrm>
            <a:off x="403059" y="4016706"/>
            <a:ext cx="4168941" cy="2498394"/>
          </a:xfrm>
          <a:prstGeom prst="rect">
            <a:avLst/>
          </a:prstGeom>
        </p:spPr>
        <p:txBody>
          <a:bodyPr wrap="square" lIns="0" tIns="0" rtlCol="0">
            <a:noAutofit/>
          </a:bodyPr>
          <a:lstStyle/>
          <a:p>
            <a:pPr marL="256032" lvl="0" indent="-256032">
              <a:lnSpc>
                <a:spcPct val="114000"/>
              </a:lnSpc>
              <a:spcBef>
                <a:spcPct val="20000"/>
              </a:spcBef>
              <a:buClr>
                <a:srgbClr val="00588F"/>
              </a:buClr>
              <a:buSzPct val="125000"/>
              <a:buFont typeface="Arial" panose="020B0604020202020204" pitchFamily="34" charset="0"/>
              <a:buChar char="•"/>
            </a:pPr>
            <a:endParaRPr lang="en-US" altLang="en-US" sz="2000" dirty="0">
              <a:solidFill>
                <a:srgbClr val="00588F"/>
              </a:solidFill>
              <a:latin typeface="Gill Sans MT" panose="020B0502020104020203"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120" y="1657490"/>
            <a:ext cx="3628885" cy="3628885"/>
          </a:xfrm>
          <a:prstGeom prst="rect">
            <a:avLst/>
          </a:prstGeom>
        </p:spPr>
      </p:pic>
    </p:spTree>
    <p:extLst>
      <p:ext uri="{BB962C8B-B14F-4D97-AF65-F5344CB8AC3E}">
        <p14:creationId xmlns:p14="http://schemas.microsoft.com/office/powerpoint/2010/main" val="2930623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4"/>
          </p:nvPr>
        </p:nvSpPr>
        <p:spPr>
          <a:xfrm>
            <a:off x="867104" y="107485"/>
            <a:ext cx="7409792" cy="884695"/>
          </a:xfrm>
        </p:spPr>
        <p:txBody>
          <a:bodyPr/>
          <a:lstStyle/>
          <a:p>
            <a:pPr algn="ctr"/>
            <a:r>
              <a:rPr lang="en-US" sz="4000" dirty="0" smtClean="0">
                <a:latin typeface="Gill Sans MT" panose="020B0502020104020203" pitchFamily="34" charset="0"/>
              </a:rPr>
              <a:t>Are </a:t>
            </a:r>
            <a:r>
              <a:rPr lang="en-US" sz="4000" u="sng" dirty="0" smtClean="0">
                <a:latin typeface="Gill Sans MT" panose="020B0502020104020203" pitchFamily="34" charset="0"/>
              </a:rPr>
              <a:t>you</a:t>
            </a:r>
            <a:r>
              <a:rPr lang="en-US" sz="4000" dirty="0" smtClean="0">
                <a:latin typeface="Gill Sans MT" panose="020B0502020104020203" pitchFamily="34" charset="0"/>
              </a:rPr>
              <a:t> ready?</a:t>
            </a:r>
            <a:endParaRPr lang="en-US" sz="4000" dirty="0">
              <a:latin typeface="Gill Sans MT" panose="020B05020201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47" y="1226451"/>
            <a:ext cx="5615580" cy="41384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50" y="4623670"/>
            <a:ext cx="1590346" cy="2062783"/>
          </a:xfrm>
          <a:prstGeom prst="rect">
            <a:avLst/>
          </a:prstGeom>
        </p:spPr>
      </p:pic>
      <p:sp>
        <p:nvSpPr>
          <p:cNvPr id="11" name="TextBox 10"/>
          <p:cNvSpPr txBox="1"/>
          <p:nvPr/>
        </p:nvSpPr>
        <p:spPr>
          <a:xfrm>
            <a:off x="3595259" y="876822"/>
            <a:ext cx="4681637" cy="1308970"/>
          </a:xfrm>
          <a:prstGeom prst="rect">
            <a:avLst/>
          </a:prstGeom>
        </p:spPr>
        <p:txBody>
          <a:bodyPr wrap="square" lIns="0" tIns="0" rtlCol="0">
            <a:noAutofit/>
          </a:bodyPr>
          <a:lstStyle/>
          <a:p>
            <a:endParaRPr lang="en-US" dirty="0" smtClean="0"/>
          </a:p>
        </p:txBody>
      </p:sp>
      <p:sp>
        <p:nvSpPr>
          <p:cNvPr id="13" name="TextBox 12"/>
          <p:cNvSpPr txBox="1"/>
          <p:nvPr/>
        </p:nvSpPr>
        <p:spPr>
          <a:xfrm>
            <a:off x="6111048" y="827487"/>
            <a:ext cx="2626836" cy="3370875"/>
          </a:xfrm>
          <a:prstGeom prst="rect">
            <a:avLst/>
          </a:prstGeom>
        </p:spPr>
        <p:txBody>
          <a:bodyPr wrap="square" lIns="0" tIns="0" rtlCol="0">
            <a:noAutofit/>
          </a:bodyPr>
          <a:lstStyle/>
          <a:p>
            <a:pPr marL="285750" indent="-285750">
              <a:buFont typeface="Arial" panose="020B0604020202020204" pitchFamily="34" charset="0"/>
              <a:buChar char="•"/>
            </a:pPr>
            <a:r>
              <a:rPr lang="en-US" sz="2000" dirty="0">
                <a:solidFill>
                  <a:schemeClr val="bg1"/>
                </a:solidFill>
                <a:latin typeface="Gill Sans MT" panose="020B0502020104020203" pitchFamily="34" charset="0"/>
              </a:rPr>
              <a:t>Is your home in </a:t>
            </a:r>
            <a:r>
              <a:rPr lang="en-US" sz="2000" dirty="0" smtClean="0">
                <a:solidFill>
                  <a:schemeClr val="bg1"/>
                </a:solidFill>
                <a:latin typeface="Gill Sans MT" panose="020B0502020104020203" pitchFamily="34" charset="0"/>
              </a:rPr>
              <a:t>an evacuation </a:t>
            </a:r>
            <a:r>
              <a:rPr lang="en-US" sz="2000" dirty="0">
                <a:solidFill>
                  <a:schemeClr val="bg1"/>
                </a:solidFill>
                <a:latin typeface="Gill Sans MT" panose="020B0502020104020203" pitchFamily="34" charset="0"/>
              </a:rPr>
              <a:t>zone? Where will you evacuate to</a:t>
            </a:r>
            <a:r>
              <a:rPr lang="en-US" sz="2000" dirty="0" smtClean="0">
                <a:solidFill>
                  <a:schemeClr val="bg1"/>
                </a:solidFill>
                <a:latin typeface="Gill Sans MT" panose="020B0502020104020203" pitchFamily="34" charset="0"/>
              </a:rPr>
              <a:t>?</a:t>
            </a:r>
          </a:p>
          <a:p>
            <a:pPr marL="285750" indent="-285750">
              <a:buFont typeface="Arial" panose="020B0604020202020204" pitchFamily="34" charset="0"/>
              <a:buChar char="•"/>
            </a:pPr>
            <a:endParaRPr lang="en-US" sz="2000" dirty="0">
              <a:solidFill>
                <a:schemeClr val="bg1"/>
              </a:solidFill>
              <a:latin typeface="Gill Sans MT" panose="020B0502020104020203" pitchFamily="34" charset="0"/>
            </a:endParaRPr>
          </a:p>
          <a:p>
            <a:pPr marL="285750" indent="-285750">
              <a:buFont typeface="Arial" panose="020B0604020202020204" pitchFamily="34" charset="0"/>
              <a:buChar char="•"/>
            </a:pPr>
            <a:r>
              <a:rPr lang="en-US" sz="2000" dirty="0" smtClean="0">
                <a:solidFill>
                  <a:schemeClr val="bg1"/>
                </a:solidFill>
                <a:latin typeface="Gill Sans MT" panose="020B0502020104020203" pitchFamily="34" charset="0"/>
              </a:rPr>
              <a:t>Do </a:t>
            </a:r>
            <a:r>
              <a:rPr lang="en-US" sz="2000" dirty="0">
                <a:solidFill>
                  <a:schemeClr val="bg1"/>
                </a:solidFill>
                <a:latin typeface="Gill Sans MT" panose="020B0502020104020203" pitchFamily="34" charset="0"/>
              </a:rPr>
              <a:t>you have an emergency plan for family members and pets? </a:t>
            </a:r>
            <a:endParaRPr lang="en-US" sz="2000" dirty="0" smtClean="0">
              <a:solidFill>
                <a:schemeClr val="bg1"/>
              </a:solidFill>
              <a:latin typeface="Gill Sans MT" panose="020B0502020104020203" pitchFamily="34" charset="0"/>
            </a:endParaRPr>
          </a:p>
          <a:p>
            <a:pPr marL="285750" indent="-285750">
              <a:buFont typeface="Arial" panose="020B0604020202020204" pitchFamily="34" charset="0"/>
              <a:buChar char="•"/>
            </a:pPr>
            <a:endParaRPr lang="en-US" sz="2000" dirty="0">
              <a:solidFill>
                <a:schemeClr val="bg1"/>
              </a:solidFill>
              <a:latin typeface="Gill Sans MT" panose="020B0502020104020203" pitchFamily="34" charset="0"/>
            </a:endParaRPr>
          </a:p>
          <a:p>
            <a:pPr marL="285750" indent="-285750">
              <a:buFont typeface="Arial" panose="020B0604020202020204" pitchFamily="34" charset="0"/>
              <a:buChar char="•"/>
            </a:pPr>
            <a:r>
              <a:rPr lang="en-US" sz="2000" dirty="0" smtClean="0">
                <a:solidFill>
                  <a:schemeClr val="bg1"/>
                </a:solidFill>
                <a:latin typeface="Gill Sans MT" panose="020B0502020104020203" pitchFamily="34" charset="0"/>
              </a:rPr>
              <a:t>Do </a:t>
            </a:r>
            <a:r>
              <a:rPr lang="en-US" sz="2000" dirty="0">
                <a:solidFill>
                  <a:schemeClr val="bg1"/>
                </a:solidFill>
                <a:latin typeface="Gill Sans MT" panose="020B0502020104020203" pitchFamily="34" charset="0"/>
              </a:rPr>
              <a:t>you have a </a:t>
            </a:r>
            <a:r>
              <a:rPr lang="en-US" sz="2000" dirty="0" smtClean="0">
                <a:solidFill>
                  <a:schemeClr val="bg1"/>
                </a:solidFill>
                <a:latin typeface="Gill Sans MT" panose="020B0502020104020203" pitchFamily="34" charset="0"/>
              </a:rPr>
              <a:t>Go-Bag?</a:t>
            </a:r>
          </a:p>
          <a:p>
            <a:pPr marL="285750" indent="-285750">
              <a:buFont typeface="Arial" panose="020B0604020202020204" pitchFamily="34" charset="0"/>
              <a:buChar char="•"/>
            </a:pPr>
            <a:endParaRPr lang="en-US" sz="1600" dirty="0" smtClean="0">
              <a:solidFill>
                <a:schemeClr val="bg1"/>
              </a:solidFill>
              <a:latin typeface="Gill Sans MT" panose="020B0502020104020203" pitchFamily="34" charset="0"/>
            </a:endParaRP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endParaRPr lang="en-US" dirty="0" smtClean="0">
              <a:solidFill>
                <a:schemeClr val="bg1"/>
              </a:solidFill>
            </a:endParaRPr>
          </a:p>
        </p:txBody>
      </p:sp>
      <p:sp>
        <p:nvSpPr>
          <p:cNvPr id="14" name="TextBox 13"/>
          <p:cNvSpPr txBox="1"/>
          <p:nvPr/>
        </p:nvSpPr>
        <p:spPr>
          <a:xfrm>
            <a:off x="482252" y="4402899"/>
            <a:ext cx="2974931" cy="2184774"/>
          </a:xfrm>
          <a:prstGeom prst="rect">
            <a:avLst/>
          </a:prstGeom>
        </p:spPr>
        <p:txBody>
          <a:bodyPr wrap="square" lIns="0" tIns="0" rtlCol="0">
            <a:noAutofit/>
          </a:bodyPr>
          <a:lstStyle/>
          <a:p>
            <a:pPr marL="285750" indent="-285750">
              <a:buFont typeface="Arial" panose="020B0604020202020204" pitchFamily="34" charset="0"/>
              <a:buChar char="•"/>
            </a:pPr>
            <a:endParaRPr lang="en-US" sz="1600" dirty="0" smtClean="0">
              <a:solidFill>
                <a:schemeClr val="bg1"/>
              </a:solidFill>
            </a:endParaRPr>
          </a:p>
        </p:txBody>
      </p:sp>
      <p:sp>
        <p:nvSpPr>
          <p:cNvPr id="2" name="Rectangle 1"/>
          <p:cNvSpPr/>
          <p:nvPr/>
        </p:nvSpPr>
        <p:spPr>
          <a:xfrm>
            <a:off x="707232" y="5364863"/>
            <a:ext cx="5010910" cy="830997"/>
          </a:xfrm>
          <a:prstGeom prst="rect">
            <a:avLst/>
          </a:prstGeom>
        </p:spPr>
        <p:txBody>
          <a:bodyPr wrap="square">
            <a:spAutoFit/>
          </a:bodyPr>
          <a:lstStyle/>
          <a:p>
            <a:r>
              <a:rPr lang="en-US" sz="1600" dirty="0">
                <a:solidFill>
                  <a:schemeClr val="bg1"/>
                </a:solidFill>
                <a:latin typeface="Gill Sans MT" panose="020B0502020104020203" pitchFamily="34" charset="0"/>
              </a:rPr>
              <a:t>All New Yorkers should sign up for </a:t>
            </a:r>
            <a:r>
              <a:rPr lang="en-US" sz="1600" i="1" dirty="0" err="1">
                <a:solidFill>
                  <a:schemeClr val="bg1"/>
                </a:solidFill>
                <a:latin typeface="Gill Sans MT" panose="020B0502020104020203" pitchFamily="34" charset="0"/>
              </a:rPr>
              <a:t>NotifyNYC</a:t>
            </a:r>
            <a:r>
              <a:rPr lang="en-US" sz="1600" dirty="0">
                <a:solidFill>
                  <a:schemeClr val="bg1"/>
                </a:solidFill>
                <a:latin typeface="Gill Sans MT" panose="020B0502020104020203" pitchFamily="34" charset="0"/>
              </a:rPr>
              <a:t> to receive up-to-date emergency alerts directly from NYCEM’s 24/7 Watch Command.</a:t>
            </a:r>
          </a:p>
        </p:txBody>
      </p:sp>
    </p:spTree>
    <p:extLst>
      <p:ext uri="{BB962C8B-B14F-4D97-AF65-F5344CB8AC3E}">
        <p14:creationId xmlns:p14="http://schemas.microsoft.com/office/powerpoint/2010/main" val="478339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Are We Ready for This?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3944602" y="1667845"/>
            <a:ext cx="4692316" cy="2710157"/>
          </a:xfrm>
        </p:spPr>
        <p:txBody>
          <a:bodyPr/>
          <a:lstStyle/>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The COO </a:t>
            </a:r>
            <a:r>
              <a:rPr lang="en-US" altLang="en-US" dirty="0">
                <a:solidFill>
                  <a:schemeClr val="tx2"/>
                </a:solidFill>
                <a:latin typeface="Gill Sans MT" panose="020B0502020104020203" pitchFamily="34" charset="0"/>
              </a:rPr>
              <a:t>calls from South Carolina:  </a:t>
            </a:r>
            <a:r>
              <a:rPr lang="en-US" altLang="en-US" dirty="0" smtClean="0">
                <a:solidFill>
                  <a:schemeClr val="tx2"/>
                </a:solidFill>
                <a:latin typeface="Gill Sans MT" panose="020B0502020104020203" pitchFamily="34" charset="0"/>
              </a:rPr>
              <a:t>“</a:t>
            </a:r>
            <a:r>
              <a:rPr lang="en-US" altLang="en-US" dirty="0">
                <a:solidFill>
                  <a:schemeClr val="tx2"/>
                </a:solidFill>
                <a:latin typeface="Gill Sans MT" panose="020B0502020104020203" pitchFamily="34" charset="0"/>
              </a:rPr>
              <a:t>Are we ready for this storm? I know folks are out of town for Labor Day, </a:t>
            </a:r>
            <a:r>
              <a:rPr lang="en-US" altLang="en-US" dirty="0" smtClean="0">
                <a:solidFill>
                  <a:schemeClr val="tx2"/>
                </a:solidFill>
                <a:latin typeface="Gill Sans MT" panose="020B0502020104020203" pitchFamily="34" charset="0"/>
              </a:rPr>
              <a:t>but can </a:t>
            </a:r>
            <a:r>
              <a:rPr lang="en-US" altLang="en-US" dirty="0">
                <a:solidFill>
                  <a:schemeClr val="tx2"/>
                </a:solidFill>
                <a:latin typeface="Gill Sans MT" panose="020B0502020104020203" pitchFamily="34" charset="0"/>
              </a:rPr>
              <a:t>you </a:t>
            </a:r>
            <a:r>
              <a:rPr lang="en-US" altLang="en-US" dirty="0" smtClean="0">
                <a:solidFill>
                  <a:schemeClr val="tx2"/>
                </a:solidFill>
                <a:latin typeface="Gill Sans MT" panose="020B0502020104020203" pitchFamily="34" charset="0"/>
              </a:rPr>
              <a:t>gather </a:t>
            </a:r>
            <a:r>
              <a:rPr lang="en-US" altLang="en-US" dirty="0">
                <a:solidFill>
                  <a:schemeClr val="tx2"/>
                </a:solidFill>
                <a:latin typeface="Gill Sans MT" panose="020B0502020104020203" pitchFamily="34" charset="0"/>
              </a:rPr>
              <a:t>some people together to make sure our organization </a:t>
            </a:r>
            <a:r>
              <a:rPr lang="en-US" altLang="en-US" dirty="0" smtClean="0">
                <a:solidFill>
                  <a:schemeClr val="tx2"/>
                </a:solidFill>
                <a:latin typeface="Gill Sans MT" panose="020B0502020104020203" pitchFamily="34" charset="0"/>
              </a:rPr>
              <a:t>can </a:t>
            </a:r>
            <a:r>
              <a:rPr lang="en-US" altLang="en-US" dirty="0">
                <a:solidFill>
                  <a:schemeClr val="tx2"/>
                </a:solidFill>
                <a:latin typeface="Gill Sans MT" panose="020B0502020104020203" pitchFamily="34" charset="0"/>
              </a:rPr>
              <a:t>make </a:t>
            </a:r>
            <a:r>
              <a:rPr lang="en-US" altLang="en-US" dirty="0" smtClean="0">
                <a:solidFill>
                  <a:schemeClr val="tx2"/>
                </a:solidFill>
                <a:latin typeface="Gill Sans MT" panose="020B0502020104020203" pitchFamily="34" charset="0"/>
              </a:rPr>
              <a:t>it </a:t>
            </a:r>
            <a:r>
              <a:rPr lang="en-US" altLang="en-US" dirty="0">
                <a:solidFill>
                  <a:schemeClr val="tx2"/>
                </a:solidFill>
                <a:latin typeface="Gill Sans MT" panose="020B0502020104020203" pitchFamily="34" charset="0"/>
              </a:rPr>
              <a:t>through Chester intact? I </a:t>
            </a:r>
            <a:r>
              <a:rPr lang="en-US" altLang="en-US" dirty="0" smtClean="0">
                <a:solidFill>
                  <a:schemeClr val="tx2"/>
                </a:solidFill>
                <a:latin typeface="Gill Sans MT" panose="020B0502020104020203" pitchFamily="34" charset="0"/>
              </a:rPr>
              <a:t>don’t mean </a:t>
            </a:r>
            <a:r>
              <a:rPr lang="en-US" altLang="en-US" dirty="0">
                <a:solidFill>
                  <a:schemeClr val="tx2"/>
                </a:solidFill>
                <a:latin typeface="Gill Sans MT" panose="020B0502020104020203" pitchFamily="34" charset="0"/>
              </a:rPr>
              <a:t>just </a:t>
            </a:r>
            <a:r>
              <a:rPr lang="en-US" altLang="en-US" dirty="0" smtClean="0">
                <a:solidFill>
                  <a:schemeClr val="tx2"/>
                </a:solidFill>
                <a:latin typeface="Gill Sans MT" panose="020B0502020104020203" pitchFamily="34" charset="0"/>
              </a:rPr>
              <a:t>facilities… Come </a:t>
            </a:r>
            <a:r>
              <a:rPr lang="en-US" altLang="en-US" dirty="0">
                <a:solidFill>
                  <a:schemeClr val="tx2"/>
                </a:solidFill>
                <a:latin typeface="Gill Sans MT" panose="020B0502020104020203" pitchFamily="34" charset="0"/>
              </a:rPr>
              <a:t>to </a:t>
            </a:r>
            <a:r>
              <a:rPr lang="en-US" altLang="en-US" dirty="0" smtClean="0">
                <a:solidFill>
                  <a:schemeClr val="tx2"/>
                </a:solidFill>
                <a:latin typeface="Gill Sans MT" panose="020B0502020104020203" pitchFamily="34" charset="0"/>
              </a:rPr>
              <a:t>think </a:t>
            </a:r>
            <a:r>
              <a:rPr lang="en-US" altLang="en-US" dirty="0">
                <a:solidFill>
                  <a:schemeClr val="tx2"/>
                </a:solidFill>
                <a:latin typeface="Gill Sans MT" panose="020B0502020104020203" pitchFamily="34" charset="0"/>
              </a:rPr>
              <a:t>of it, </a:t>
            </a:r>
            <a:r>
              <a:rPr lang="en-US" altLang="en-US" dirty="0" smtClean="0">
                <a:solidFill>
                  <a:schemeClr val="tx2"/>
                </a:solidFill>
                <a:latin typeface="Gill Sans MT" panose="020B0502020104020203" pitchFamily="34" charset="0"/>
              </a:rPr>
              <a:t>did we </a:t>
            </a:r>
            <a:r>
              <a:rPr lang="en-US" altLang="en-US" dirty="0">
                <a:solidFill>
                  <a:schemeClr val="tx2"/>
                </a:solidFill>
                <a:latin typeface="Gill Sans MT" panose="020B0502020104020203" pitchFamily="34" charset="0"/>
              </a:rPr>
              <a:t>ever secure an alternate work site</a:t>
            </a:r>
            <a:r>
              <a:rPr lang="en-US" altLang="en-US" dirty="0" smtClean="0">
                <a:solidFill>
                  <a:schemeClr val="tx2"/>
                </a:solidFill>
                <a:latin typeface="Gill Sans MT" panose="020B0502020104020203" pitchFamily="34" charset="0"/>
              </a:rPr>
              <a:t>?”</a:t>
            </a:r>
            <a:endParaRPr lang="en-US" altLang="en-US" dirty="0">
              <a:solidFill>
                <a:schemeClr val="tx2"/>
              </a:solidFill>
              <a:latin typeface="Gill Sans MT" panose="020B0502020104020203" pitchFamily="34" charset="0"/>
            </a:endParaRPr>
          </a:p>
          <a:p>
            <a:pPr>
              <a:lnSpc>
                <a:spcPct val="114000"/>
              </a:lnSpc>
            </a:pPr>
            <a:endParaRPr lang="en-US" altLang="en-US" sz="16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Monday, September 2,  </a:t>
            </a:r>
            <a:r>
              <a:rPr lang="en-US" dirty="0">
                <a:latin typeface="Gill Sans MT" panose="020B0502020104020203" pitchFamily="34" charset="0"/>
              </a:rPr>
              <a:t>8</a:t>
            </a:r>
            <a:r>
              <a:rPr lang="en-US" dirty="0" smtClean="0">
                <a:latin typeface="Gill Sans MT" panose="020B0502020104020203" pitchFamily="34" charset="0"/>
              </a:rPr>
              <a:t>:30AM</a:t>
            </a:r>
            <a:endParaRPr lang="en-US" dirty="0">
              <a:latin typeface="Gill Sans MT" panose="020B0502020104020203" pitchFamily="34" charset="0"/>
            </a:endParaRPr>
          </a:p>
        </p:txBody>
      </p:sp>
      <p:sp>
        <p:nvSpPr>
          <p:cNvPr id="5" name="TextBox 4"/>
          <p:cNvSpPr txBox="1"/>
          <p:nvPr/>
        </p:nvSpPr>
        <p:spPr>
          <a:xfrm>
            <a:off x="457199" y="5300423"/>
            <a:ext cx="8536405" cy="883295"/>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56032" lvl="0" indent="-256032">
              <a:lnSpc>
                <a:spcPct val="114000"/>
              </a:lnSpc>
              <a:spcBef>
                <a:spcPct val="20000"/>
              </a:spcBef>
              <a:buClr>
                <a:srgbClr val="00588F"/>
              </a:buClr>
              <a:buSzPct val="125000"/>
              <a:buFont typeface="Wingdings" charset="2"/>
              <a:buChar char="§"/>
            </a:pPr>
            <a:r>
              <a:rPr lang="en-US" altLang="en-US" sz="1400" dirty="0">
                <a:solidFill>
                  <a:srgbClr val="00588F"/>
                </a:solidFill>
                <a:latin typeface="Gill Sans MT" panose="020B0502020104020203" pitchFamily="34" charset="0"/>
              </a:rPr>
              <a:t>Are there lines of succession and back-ups designated for important positions?</a:t>
            </a:r>
          </a:p>
          <a:p>
            <a:pPr marL="256032" lvl="0" indent="-256032">
              <a:lnSpc>
                <a:spcPct val="114000"/>
              </a:lnSpc>
              <a:spcBef>
                <a:spcPct val="20000"/>
              </a:spcBef>
              <a:buClr>
                <a:srgbClr val="00588F"/>
              </a:buClr>
              <a:buSzPct val="125000"/>
              <a:buFont typeface="Wingdings" charset="2"/>
              <a:buChar char="§"/>
            </a:pPr>
            <a:r>
              <a:rPr lang="en-US" altLang="en-US" sz="1400" dirty="0">
                <a:solidFill>
                  <a:srgbClr val="00588F"/>
                </a:solidFill>
                <a:latin typeface="Gill Sans MT" panose="020B0502020104020203" pitchFamily="34" charset="0"/>
              </a:rPr>
              <a:t>Does the organization have an alternate work site? How quickly can it be functional for the organization’s needs?</a:t>
            </a:r>
          </a:p>
        </p:txBody>
      </p:sp>
      <p:sp>
        <p:nvSpPr>
          <p:cNvPr id="6" name="TextBox 5"/>
          <p:cNvSpPr txBox="1"/>
          <p:nvPr/>
        </p:nvSpPr>
        <p:spPr>
          <a:xfrm>
            <a:off x="264695" y="5035216"/>
            <a:ext cx="8085221" cy="1082842"/>
          </a:xfrm>
          <a:prstGeom prst="rect">
            <a:avLst/>
          </a:prstGeom>
        </p:spPr>
        <p:txBody>
          <a:bodyPr wrap="square" lIns="0" tIns="0" rtlCol="0">
            <a:noAutofit/>
          </a:bodyPr>
          <a:lstStyle/>
          <a:p>
            <a:endParaRPr lang="en-US" dirty="0" smtClean="0"/>
          </a:p>
        </p:txBody>
      </p:sp>
      <p:pic>
        <p:nvPicPr>
          <p:cNvPr id="7" name="Picture 6"/>
          <p:cNvPicPr>
            <a:picLocks noChangeAspect="1"/>
          </p:cNvPicPr>
          <p:nvPr/>
        </p:nvPicPr>
        <p:blipFill>
          <a:blip r:embed="rId2"/>
          <a:stretch>
            <a:fillRect/>
          </a:stretch>
        </p:blipFill>
        <p:spPr>
          <a:xfrm>
            <a:off x="457199" y="1683783"/>
            <a:ext cx="3327372" cy="2378940"/>
          </a:xfrm>
          <a:prstGeom prst="rect">
            <a:avLst/>
          </a:prstGeom>
        </p:spPr>
      </p:pic>
      <p:sp>
        <p:nvSpPr>
          <p:cNvPr id="8" name="TextBox 7"/>
          <p:cNvSpPr txBox="1"/>
          <p:nvPr/>
        </p:nvSpPr>
        <p:spPr>
          <a:xfrm>
            <a:off x="457200" y="4501807"/>
            <a:ext cx="7158790" cy="709864"/>
          </a:xfrm>
          <a:prstGeom prst="rect">
            <a:avLst/>
          </a:prstGeom>
        </p:spPr>
        <p:txBody>
          <a:bodyPr wrap="square" lIns="0" tIns="0" rtlCol="0">
            <a:noAutofit/>
          </a:bodyPr>
          <a:lstStyle/>
          <a:p>
            <a:pPr marL="342900" lvl="0" indent="-342900">
              <a:lnSpc>
                <a:spcPct val="114000"/>
              </a:lnSpc>
              <a:spcBef>
                <a:spcPct val="20000"/>
              </a:spcBef>
              <a:buClr>
                <a:srgbClr val="00588F"/>
              </a:buClr>
              <a:buSzPct val="125000"/>
              <a:buFont typeface="Arial" panose="020B0604020202020204" pitchFamily="34" charset="0"/>
              <a:buChar char="•"/>
            </a:pPr>
            <a:r>
              <a:rPr lang="en-US" altLang="en-US" sz="2000" dirty="0">
                <a:solidFill>
                  <a:srgbClr val="00588F"/>
                </a:solidFill>
                <a:latin typeface="Gill Sans MT" panose="020B0502020104020203" pitchFamily="34" charset="0"/>
              </a:rPr>
              <a:t>The company’s vendor emails back: the shipment of supplies is postponed until further notice.</a:t>
            </a:r>
          </a:p>
        </p:txBody>
      </p:sp>
    </p:spTree>
    <p:extLst>
      <p:ext uri="{BB962C8B-B14F-4D97-AF65-F5344CB8AC3E}">
        <p14:creationId xmlns:p14="http://schemas.microsoft.com/office/powerpoint/2010/main" val="3262907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75139" y="1523166"/>
            <a:ext cx="8231187" cy="42687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4000"/>
              </a:lnSpc>
              <a:buFont typeface="Arial"/>
              <a:buNone/>
            </a:pPr>
            <a:r>
              <a:rPr lang="en-US" altLang="en-US" sz="2000" dirty="0" smtClean="0">
                <a:solidFill>
                  <a:schemeClr val="bg1"/>
                </a:solidFill>
                <a:latin typeface="Gill Sans MT" panose="020B0502020104020203" pitchFamily="34" charset="0"/>
              </a:rPr>
              <a:t>Hurricane Chester makes landfall in New York City, bringing sustained winds of up to 110 mph and a storm surge of 13.0-16.6 feet. </a:t>
            </a:r>
          </a:p>
          <a:p>
            <a:pPr marL="0" indent="0">
              <a:lnSpc>
                <a:spcPct val="114000"/>
              </a:lnSpc>
              <a:buFont typeface="Arial"/>
              <a:buNone/>
            </a:pPr>
            <a:endParaRPr lang="en-US" altLang="en-US" sz="2000" dirty="0" smtClean="0">
              <a:solidFill>
                <a:schemeClr val="bg1"/>
              </a:solidFill>
              <a:latin typeface="Gill Sans MT" panose="020B0502020104020203" pitchFamily="34" charset="0"/>
            </a:endParaRPr>
          </a:p>
          <a:p>
            <a:pPr marL="0" indent="0">
              <a:lnSpc>
                <a:spcPct val="114000"/>
              </a:lnSpc>
              <a:buFont typeface="Arial"/>
              <a:buNone/>
            </a:pPr>
            <a:r>
              <a:rPr lang="en-US" altLang="en-US" sz="2000" dirty="0" smtClean="0">
                <a:solidFill>
                  <a:schemeClr val="bg1"/>
                </a:solidFill>
                <a:latin typeface="Gill Sans MT" panose="020B0502020104020203" pitchFamily="34" charset="0"/>
              </a:rPr>
              <a:t>According to the National Hurricane Center, </a:t>
            </a:r>
          </a:p>
          <a:p>
            <a:pPr marL="301752" lvl="1" indent="0">
              <a:lnSpc>
                <a:spcPct val="114000"/>
              </a:lnSpc>
              <a:buFont typeface="Arial"/>
              <a:buNone/>
            </a:pPr>
            <a:r>
              <a:rPr lang="en-US" altLang="en-US" sz="2000" dirty="0" smtClean="0">
                <a:solidFill>
                  <a:schemeClr val="bg1"/>
                </a:solidFill>
                <a:latin typeface="Gill Sans MT" panose="020B0502020104020203" pitchFamily="34" charset="0"/>
              </a:rPr>
              <a:t>“some roofing material, door, and window damage of buildings will occur. …A number of glass windows in high rise buildings will be dislodged and become airborne. Loose outdoor items will become projectiles, causing additional damage [and injury]. …Numerous large branches will break. Many trees will be uprooted or snapped. Extensive damage to power lines and poles will likely result in widespread power outages that could last a few to several days.”</a:t>
            </a:r>
            <a:endParaRPr lang="en-US" altLang="en-US" sz="2000" dirty="0">
              <a:solidFill>
                <a:schemeClr val="bg1"/>
              </a:solidFill>
              <a:latin typeface="Gill Sans MT" panose="020B0502020104020203" pitchFamily="34" charset="0"/>
            </a:endParaRPr>
          </a:p>
        </p:txBody>
      </p:sp>
      <p:sp>
        <p:nvSpPr>
          <p:cNvPr id="5" name="Text Placeholder 3"/>
          <p:cNvSpPr>
            <a:spLocks noGrp="1"/>
          </p:cNvSpPr>
          <p:nvPr>
            <p:ph type="body" sz="quarter" idx="4294967295"/>
          </p:nvPr>
        </p:nvSpPr>
        <p:spPr>
          <a:xfrm>
            <a:off x="192505" y="813244"/>
            <a:ext cx="8229600" cy="582264"/>
          </a:xfrm>
          <a:prstGeom prst="rect">
            <a:avLst/>
          </a:prstGeom>
        </p:spPr>
        <p:txBody>
          <a:bodyPr/>
          <a:lstStyle/>
          <a:p>
            <a:pPr marL="0" indent="0">
              <a:buNone/>
            </a:pPr>
            <a:r>
              <a:rPr lang="en-US" sz="2400" dirty="0" smtClean="0">
                <a:solidFill>
                  <a:schemeClr val="bg1"/>
                </a:solidFill>
                <a:latin typeface="Gill Sans MT" panose="020B0502020104020203" pitchFamily="34" charset="0"/>
              </a:rPr>
              <a:t>Tuesday, September 3, 8:00PM</a:t>
            </a:r>
            <a:endParaRPr lang="en-US" sz="2400" dirty="0">
              <a:solidFill>
                <a:schemeClr val="bg1"/>
              </a:solidFill>
              <a:latin typeface="Gill Sans MT" panose="020B0502020104020203" pitchFamily="34" charset="0"/>
            </a:endParaRPr>
          </a:p>
        </p:txBody>
      </p:sp>
      <p:sp>
        <p:nvSpPr>
          <p:cNvPr id="6" name="Text Placeholder 8"/>
          <p:cNvSpPr>
            <a:spLocks noGrp="1"/>
          </p:cNvSpPr>
          <p:nvPr>
            <p:ph type="body" idx="14"/>
          </p:nvPr>
        </p:nvSpPr>
        <p:spPr>
          <a:xfrm>
            <a:off x="275139" y="157466"/>
            <a:ext cx="8433844" cy="709920"/>
          </a:xfrm>
        </p:spPr>
        <p:txBody>
          <a:bodyPr/>
          <a:lstStyle/>
          <a:p>
            <a:r>
              <a:rPr lang="en-US" sz="3200" dirty="0" smtClean="0">
                <a:latin typeface="Gill Sans MT" panose="020B0502020104020203" pitchFamily="34" charset="0"/>
              </a:rPr>
              <a:t>Hurricane </a:t>
            </a:r>
            <a:r>
              <a:rPr lang="en-US" sz="3200" dirty="0" err="1" smtClean="0">
                <a:latin typeface="Gill Sans MT" panose="020B0502020104020203" pitchFamily="34" charset="0"/>
              </a:rPr>
              <a:t>chester</a:t>
            </a:r>
            <a:r>
              <a:rPr lang="en-US" sz="3200" dirty="0" smtClean="0">
                <a:latin typeface="Gill Sans MT" panose="020B0502020104020203" pitchFamily="34" charset="0"/>
              </a:rPr>
              <a:t> makes landfall</a:t>
            </a:r>
            <a:endParaRPr lang="en-US" sz="3200" dirty="0">
              <a:latin typeface="Gill Sans MT" panose="020B0502020104020203" pitchFamily="34" charset="0"/>
            </a:endParaRPr>
          </a:p>
        </p:txBody>
      </p:sp>
    </p:spTree>
    <p:extLst>
      <p:ext uri="{BB962C8B-B14F-4D97-AF65-F5344CB8AC3E}">
        <p14:creationId xmlns:p14="http://schemas.microsoft.com/office/powerpoint/2010/main" val="3939836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The Immediate Aftermath</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09074" y="1710653"/>
            <a:ext cx="4355432" cy="3042197"/>
          </a:xfrm>
        </p:spPr>
        <p:txBody>
          <a:bodyPr/>
          <a:lstStyle/>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Hurricane Chester has passed and left </a:t>
            </a:r>
            <a:r>
              <a:rPr lang="en-US" altLang="en-US" dirty="0">
                <a:solidFill>
                  <a:schemeClr val="tx2"/>
                </a:solidFill>
                <a:latin typeface="Gill Sans MT" panose="020B0502020104020203" pitchFamily="34" charset="0"/>
              </a:rPr>
              <a:t>a large amount of damage in its wake. </a:t>
            </a:r>
            <a:endParaRPr lang="en-US" altLang="en-US" dirty="0" smtClean="0">
              <a:solidFill>
                <a:schemeClr val="tx2"/>
              </a:solidFill>
              <a:latin typeface="Gill Sans MT" panose="020B0502020104020203" pitchFamily="34" charset="0"/>
            </a:endParaRPr>
          </a:p>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The </a:t>
            </a:r>
            <a:r>
              <a:rPr lang="en-US" altLang="en-US" dirty="0">
                <a:solidFill>
                  <a:schemeClr val="tx2"/>
                </a:solidFill>
                <a:latin typeface="Gill Sans MT" panose="020B0502020104020203" pitchFamily="34" charset="0"/>
              </a:rPr>
              <a:t>storm surge has devastated areas of southern Brooklyn and Queens, trees and </a:t>
            </a:r>
            <a:r>
              <a:rPr lang="en-US" altLang="en-US" dirty="0" smtClean="0">
                <a:solidFill>
                  <a:schemeClr val="tx2"/>
                </a:solidFill>
                <a:latin typeface="Gill Sans MT" panose="020B0502020104020203" pitchFamily="34" charset="0"/>
              </a:rPr>
              <a:t>signs are </a:t>
            </a:r>
            <a:r>
              <a:rPr lang="en-US" altLang="en-US" dirty="0">
                <a:solidFill>
                  <a:schemeClr val="tx2"/>
                </a:solidFill>
                <a:latin typeface="Gill Sans MT" panose="020B0502020104020203" pitchFamily="34" charset="0"/>
              </a:rPr>
              <a:t>down all over the city, and Lower Manhattan and </a:t>
            </a:r>
            <a:r>
              <a:rPr lang="en-US" altLang="en-US" dirty="0">
                <a:solidFill>
                  <a:srgbClr val="00588F"/>
                </a:solidFill>
                <a:latin typeface="Gill Sans MT" panose="020B0502020104020203" pitchFamily="34" charset="0"/>
              </a:rPr>
              <a:t>Midtown</a:t>
            </a:r>
            <a:r>
              <a:rPr lang="en-US" altLang="en-US" dirty="0">
                <a:solidFill>
                  <a:schemeClr val="tx2"/>
                </a:solidFill>
                <a:latin typeface="Gill Sans MT" panose="020B0502020104020203" pitchFamily="34" charset="0"/>
              </a:rPr>
              <a:t> are a mess of broken glass and debris</a:t>
            </a:r>
            <a:r>
              <a:rPr lang="en-US" altLang="en-US" dirty="0" smtClean="0">
                <a:solidFill>
                  <a:schemeClr val="tx2"/>
                </a:solidFill>
                <a:latin typeface="Gill Sans MT" panose="020B0502020104020203" pitchFamily="34" charset="0"/>
              </a:rPr>
              <a:t>. </a:t>
            </a:r>
          </a:p>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Due to flooding, parts of the Belt Pkwy and FDR Drive are closed until further notice</a:t>
            </a:r>
            <a:r>
              <a:rPr lang="en-US" altLang="en-US" dirty="0">
                <a:solidFill>
                  <a:schemeClr val="tx2"/>
                </a:solidFill>
                <a:latin typeface="Gill Sans MT" panose="020B0502020104020203" pitchFamily="34" charset="0"/>
              </a:rPr>
              <a:t>.</a:t>
            </a: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Wednesday, September 4, </a:t>
            </a:r>
            <a:r>
              <a:rPr lang="en-US" dirty="0">
                <a:latin typeface="Gill Sans MT" panose="020B0502020104020203" pitchFamily="34" charset="0"/>
              </a:rPr>
              <a:t>8</a:t>
            </a:r>
            <a:r>
              <a:rPr lang="en-US" dirty="0" smtClean="0">
                <a:latin typeface="Gill Sans MT" panose="020B0502020104020203" pitchFamily="34" charset="0"/>
              </a:rPr>
              <a:t>:00AM</a:t>
            </a:r>
            <a:endParaRPr lang="en-US" dirty="0">
              <a:latin typeface="Gill Sans MT" panose="020B0502020104020203" pitchFamily="34" charset="0"/>
            </a:endParaRPr>
          </a:p>
        </p:txBody>
      </p:sp>
      <p:sp>
        <p:nvSpPr>
          <p:cNvPr id="8" name="TextBox 7"/>
          <p:cNvSpPr txBox="1"/>
          <p:nvPr/>
        </p:nvSpPr>
        <p:spPr>
          <a:xfrm>
            <a:off x="4958251" y="4789023"/>
            <a:ext cx="3898230" cy="1106403"/>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56032" lvl="0" indent="-256032">
              <a:lnSpc>
                <a:spcPct val="114000"/>
              </a:lnSpc>
              <a:spcBef>
                <a:spcPct val="20000"/>
              </a:spcBef>
              <a:buClr>
                <a:srgbClr val="00588F"/>
              </a:buClr>
              <a:buSzPct val="125000"/>
              <a:buFont typeface="Wingdings" charset="2"/>
              <a:buChar char="§"/>
            </a:pPr>
            <a:r>
              <a:rPr lang="en-US" altLang="en-US" sz="1400" dirty="0">
                <a:solidFill>
                  <a:srgbClr val="00588F"/>
                </a:solidFill>
                <a:latin typeface="Gill Sans MT" panose="020B0502020104020203" pitchFamily="34" charset="0"/>
              </a:rPr>
              <a:t>What critical operations will need to get back up and running as soon as the storm passes? </a:t>
            </a:r>
          </a:p>
          <a:p>
            <a:pPr marL="256032" lvl="0" indent="-256032">
              <a:lnSpc>
                <a:spcPct val="114000"/>
              </a:lnSpc>
              <a:spcBef>
                <a:spcPct val="20000"/>
              </a:spcBef>
              <a:buClr>
                <a:srgbClr val="00588F"/>
              </a:buClr>
              <a:buSzPct val="125000"/>
              <a:buFont typeface="Wingdings" charset="2"/>
              <a:buChar char="§"/>
            </a:pPr>
            <a:r>
              <a:rPr lang="en-US" altLang="en-US" sz="1400" dirty="0">
                <a:solidFill>
                  <a:srgbClr val="00588F"/>
                </a:solidFill>
                <a:latin typeface="Gill Sans MT" panose="020B0502020104020203" pitchFamily="34" charset="0"/>
              </a:rPr>
              <a:t>What operations can be postponed or canceled for a time?</a:t>
            </a:r>
          </a:p>
        </p:txBody>
      </p:sp>
      <p:pic>
        <p:nvPicPr>
          <p:cNvPr id="10" name="Picture 9"/>
          <p:cNvPicPr>
            <a:picLocks noChangeAspect="1"/>
          </p:cNvPicPr>
          <p:nvPr/>
        </p:nvPicPr>
        <p:blipFill>
          <a:blip r:embed="rId2"/>
          <a:stretch>
            <a:fillRect/>
          </a:stretch>
        </p:blipFill>
        <p:spPr>
          <a:xfrm>
            <a:off x="4764506" y="2069802"/>
            <a:ext cx="4192825" cy="2360072"/>
          </a:xfrm>
          <a:prstGeom prst="rect">
            <a:avLst/>
          </a:prstGeom>
        </p:spPr>
      </p:pic>
    </p:spTree>
    <p:extLst>
      <p:ext uri="{BB962C8B-B14F-4D97-AF65-F5344CB8AC3E}">
        <p14:creationId xmlns:p14="http://schemas.microsoft.com/office/powerpoint/2010/main" val="2250530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Damage Assessment</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0" y="1835480"/>
            <a:ext cx="3856121" cy="3981788"/>
          </a:xfrm>
        </p:spPr>
        <p:txBody>
          <a:bodyPr/>
          <a:lstStyle/>
          <a:p>
            <a:pPr>
              <a:lnSpc>
                <a:spcPct val="114000"/>
              </a:lnSpc>
              <a:buFont typeface="Arial" panose="020B0604020202020204" pitchFamily="34" charset="0"/>
              <a:buChar char="•"/>
            </a:pPr>
            <a:r>
              <a:rPr lang="en-US" altLang="en-US" dirty="0" smtClean="0">
                <a:solidFill>
                  <a:srgbClr val="00588F"/>
                </a:solidFill>
                <a:latin typeface="Gill Sans MT" panose="020B0502020104020203" pitchFamily="34" charset="0"/>
              </a:rPr>
              <a:t>City </a:t>
            </a:r>
            <a:r>
              <a:rPr lang="en-US" altLang="en-US" dirty="0">
                <a:solidFill>
                  <a:srgbClr val="00588F"/>
                </a:solidFill>
                <a:latin typeface="Gill Sans MT" panose="020B0502020104020203" pitchFamily="34" charset="0"/>
              </a:rPr>
              <a:t>agencies are conducting damage assessments </a:t>
            </a:r>
            <a:r>
              <a:rPr lang="en-US" altLang="en-US" dirty="0" smtClean="0">
                <a:solidFill>
                  <a:srgbClr val="00588F"/>
                </a:solidFill>
                <a:latin typeface="Gill Sans MT" panose="020B0502020104020203" pitchFamily="34" charset="0"/>
              </a:rPr>
              <a:t>and </a:t>
            </a:r>
            <a:r>
              <a:rPr lang="en-US" altLang="en-US" dirty="0">
                <a:solidFill>
                  <a:srgbClr val="00588F"/>
                </a:solidFill>
                <a:latin typeface="Gill Sans MT" panose="020B0502020104020203" pitchFamily="34" charset="0"/>
              </a:rPr>
              <a:t>determining how long it will take to re-open major roadways, bridges, and public transportation </a:t>
            </a:r>
            <a:r>
              <a:rPr lang="en-US" altLang="en-US" dirty="0" smtClean="0">
                <a:solidFill>
                  <a:srgbClr val="00588F"/>
                </a:solidFill>
                <a:latin typeface="Gill Sans MT" panose="020B0502020104020203" pitchFamily="34" charset="0"/>
              </a:rPr>
              <a:t>systems.</a:t>
            </a:r>
          </a:p>
          <a:p>
            <a:pPr>
              <a:lnSpc>
                <a:spcPct val="114000"/>
              </a:lnSpc>
              <a:buFont typeface="Arial" panose="020B0604020202020204" pitchFamily="34" charset="0"/>
              <a:buChar char="•"/>
            </a:pPr>
            <a:r>
              <a:rPr lang="en-US" altLang="en-US" dirty="0">
                <a:solidFill>
                  <a:srgbClr val="00588F"/>
                </a:solidFill>
                <a:latin typeface="Gill Sans MT" panose="020B0502020104020203" pitchFamily="34" charset="0"/>
              </a:rPr>
              <a:t>The Mayor announces that schools—many of which are currently serving as shelters—will not open until Monday, September 9th.</a:t>
            </a:r>
          </a:p>
          <a:p>
            <a:pPr>
              <a:lnSpc>
                <a:spcPct val="114000"/>
              </a:lnSpc>
              <a:buFont typeface="Arial" panose="020B0604020202020204" pitchFamily="34" charset="0"/>
              <a:buChar char="•"/>
            </a:pPr>
            <a:endParaRPr lang="en-US" altLang="en-US" sz="1700" u="sng"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Wednesday, September 4, 10:00AM</a:t>
            </a:r>
            <a:endParaRPr lang="en-US" dirty="0">
              <a:latin typeface="Gill Sans MT" panose="020B0502020104020203" pitchFamily="34" charset="0"/>
            </a:endParaRPr>
          </a:p>
        </p:txBody>
      </p:sp>
      <p:pic>
        <p:nvPicPr>
          <p:cNvPr id="10" name="Picture 9"/>
          <p:cNvPicPr>
            <a:picLocks noChangeAspect="1"/>
          </p:cNvPicPr>
          <p:nvPr/>
        </p:nvPicPr>
        <p:blipFill>
          <a:blip r:embed="rId2"/>
          <a:stretch>
            <a:fillRect/>
          </a:stretch>
        </p:blipFill>
        <p:spPr>
          <a:xfrm>
            <a:off x="5279415" y="1984791"/>
            <a:ext cx="3065506" cy="2293770"/>
          </a:xfrm>
          <a:prstGeom prst="rect">
            <a:avLst/>
          </a:prstGeom>
        </p:spPr>
      </p:pic>
      <p:sp>
        <p:nvSpPr>
          <p:cNvPr id="11" name="TextBox 10"/>
          <p:cNvSpPr txBox="1"/>
          <p:nvPr/>
        </p:nvSpPr>
        <p:spPr>
          <a:xfrm>
            <a:off x="5279415" y="4641374"/>
            <a:ext cx="3186865" cy="1552258"/>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56032" lvl="0" indent="-256032">
              <a:lnSpc>
                <a:spcPct val="114000"/>
              </a:lnSpc>
              <a:spcBef>
                <a:spcPct val="20000"/>
              </a:spcBef>
              <a:buClr>
                <a:srgbClr val="00588F"/>
              </a:buClr>
              <a:buSzPct val="125000"/>
              <a:buFont typeface="Wingdings" charset="2"/>
              <a:buChar char="§"/>
            </a:pPr>
            <a:r>
              <a:rPr lang="en-US" altLang="en-US" sz="1400" dirty="0" smtClean="0">
                <a:solidFill>
                  <a:srgbClr val="00588F"/>
                </a:solidFill>
                <a:latin typeface="Gill Sans MT" panose="020B0502020104020203" pitchFamily="34" charset="0"/>
              </a:rPr>
              <a:t>Are employees required to </a:t>
            </a:r>
            <a:r>
              <a:rPr lang="en-US" altLang="en-US" sz="1400" dirty="0">
                <a:solidFill>
                  <a:srgbClr val="00588F"/>
                </a:solidFill>
                <a:latin typeface="Gill Sans MT" panose="020B0502020104020203" pitchFamily="34" charset="0"/>
              </a:rPr>
              <a:t>come to </a:t>
            </a:r>
            <a:r>
              <a:rPr lang="en-US" altLang="en-US" sz="1400" dirty="0" smtClean="0">
                <a:solidFill>
                  <a:srgbClr val="00588F"/>
                </a:solidFill>
                <a:latin typeface="Gill Sans MT" panose="020B0502020104020203" pitchFamily="34" charset="0"/>
              </a:rPr>
              <a:t>work at this point? </a:t>
            </a:r>
            <a:endParaRPr lang="en-US" altLang="en-US" sz="1400" dirty="0">
              <a:solidFill>
                <a:srgbClr val="00588F"/>
              </a:solidFill>
              <a:latin typeface="Gill Sans MT" panose="020B0502020104020203" pitchFamily="34" charset="0"/>
            </a:endParaRPr>
          </a:p>
          <a:p>
            <a:pPr marL="256032" lvl="0" indent="-256032">
              <a:lnSpc>
                <a:spcPct val="114000"/>
              </a:lnSpc>
              <a:spcBef>
                <a:spcPct val="20000"/>
              </a:spcBef>
              <a:buClr>
                <a:srgbClr val="00588F"/>
              </a:buClr>
              <a:buSzPct val="125000"/>
              <a:buFont typeface="Wingdings" charset="2"/>
              <a:buChar char="§"/>
            </a:pPr>
            <a:r>
              <a:rPr lang="en-US" altLang="en-US" sz="1400" dirty="0" smtClean="0">
                <a:solidFill>
                  <a:srgbClr val="00588F"/>
                </a:solidFill>
                <a:latin typeface="Gill Sans MT" panose="020B0502020104020203" pitchFamily="34" charset="0"/>
              </a:rPr>
              <a:t>If </a:t>
            </a:r>
            <a:r>
              <a:rPr lang="en-US" altLang="en-US" sz="1400" dirty="0">
                <a:solidFill>
                  <a:srgbClr val="00588F"/>
                </a:solidFill>
                <a:latin typeface="Gill Sans MT" panose="020B0502020104020203" pitchFamily="34" charset="0"/>
              </a:rPr>
              <a:t>not, </a:t>
            </a:r>
            <a:r>
              <a:rPr lang="en-US" altLang="en-US" sz="1400" dirty="0" smtClean="0">
                <a:solidFill>
                  <a:srgbClr val="00588F"/>
                </a:solidFill>
                <a:latin typeface="Gill Sans MT" panose="020B0502020104020203" pitchFamily="34" charset="0"/>
              </a:rPr>
              <a:t>will they be using </a:t>
            </a:r>
            <a:r>
              <a:rPr lang="en-US" altLang="en-US" sz="1400" dirty="0">
                <a:solidFill>
                  <a:srgbClr val="00588F"/>
                </a:solidFill>
                <a:latin typeface="Gill Sans MT" panose="020B0502020104020203" pitchFamily="34" charset="0"/>
              </a:rPr>
              <a:t>vacation time? Sick time?</a:t>
            </a:r>
          </a:p>
          <a:p>
            <a:pPr marL="256032" lvl="0" indent="-256032">
              <a:lnSpc>
                <a:spcPct val="114000"/>
              </a:lnSpc>
              <a:spcBef>
                <a:spcPct val="20000"/>
              </a:spcBef>
              <a:buClr>
                <a:srgbClr val="00588F"/>
              </a:buClr>
              <a:buSzPct val="125000"/>
              <a:buFont typeface="Wingdings" charset="2"/>
              <a:buChar char="§"/>
            </a:pPr>
            <a:endParaRPr lang="en-US" altLang="en-US" sz="1400" dirty="0">
              <a:solidFill>
                <a:srgbClr val="00588F"/>
              </a:solidFill>
              <a:latin typeface="Gill Sans MT" panose="020B0502020104020203" pitchFamily="34" charset="0"/>
            </a:endParaRPr>
          </a:p>
        </p:txBody>
      </p:sp>
    </p:spTree>
    <p:extLst>
      <p:ext uri="{BB962C8B-B14F-4D97-AF65-F5344CB8AC3E}">
        <p14:creationId xmlns:p14="http://schemas.microsoft.com/office/powerpoint/2010/main" val="2237384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649559"/>
            <a:ext cx="8231187" cy="4516291"/>
          </a:xfrm>
        </p:spPr>
        <p:txBody>
          <a:bodyPr/>
          <a:lstStyle/>
          <a:p>
            <a:pPr>
              <a:lnSpc>
                <a:spcPct val="114000"/>
              </a:lnSpc>
            </a:pPr>
            <a:r>
              <a:rPr lang="en-US" altLang="en-US" dirty="0">
                <a:latin typeface="Gill Sans MT" panose="020B0502020104020203" pitchFamily="34" charset="0"/>
              </a:rPr>
              <a:t>For exercise purposes, this marks the end of the immediate response to the </a:t>
            </a:r>
            <a:r>
              <a:rPr lang="en-US" altLang="en-US" dirty="0" smtClean="0">
                <a:latin typeface="Gill Sans MT" panose="020B0502020104020203" pitchFamily="34" charset="0"/>
              </a:rPr>
              <a:t>coastal storm event.  As </a:t>
            </a:r>
            <a:r>
              <a:rPr lang="en-US" altLang="en-US" dirty="0">
                <a:latin typeface="Gill Sans MT" panose="020B0502020104020203" pitchFamily="34" charset="0"/>
              </a:rPr>
              <a:t>response transitions to recovery, your organization may have to consider issues such as </a:t>
            </a:r>
            <a:r>
              <a:rPr lang="en-US" altLang="en-US" dirty="0" smtClean="0">
                <a:latin typeface="Gill Sans MT" panose="020B0502020104020203" pitchFamily="34" charset="0"/>
              </a:rPr>
              <a:t>employee </a:t>
            </a:r>
            <a:r>
              <a:rPr lang="en-US" altLang="en-US" dirty="0">
                <a:latin typeface="Gill Sans MT" panose="020B0502020104020203" pitchFamily="34" charset="0"/>
              </a:rPr>
              <a:t>contact, damage assessment, continuity operations, and the insurance adjustment process.</a:t>
            </a:r>
          </a:p>
          <a:p>
            <a:pPr>
              <a:lnSpc>
                <a:spcPct val="114000"/>
              </a:lnSpc>
            </a:pPr>
            <a:endParaRPr lang="en-US" altLang="en-US" sz="1200" dirty="0">
              <a:latin typeface="Gill Sans MT" panose="020B0502020104020203" pitchFamily="34" charset="0"/>
            </a:endParaRPr>
          </a:p>
          <a:p>
            <a:pPr>
              <a:lnSpc>
                <a:spcPct val="114000"/>
              </a:lnSpc>
            </a:pPr>
            <a:r>
              <a:rPr lang="en-US" altLang="en-US" dirty="0" smtClean="0">
                <a:latin typeface="Gill Sans MT" panose="020B0502020104020203" pitchFamily="34" charset="0"/>
              </a:rPr>
              <a:t>The </a:t>
            </a:r>
            <a:r>
              <a:rPr lang="en-US" altLang="en-US" dirty="0">
                <a:latin typeface="Gill Sans MT" panose="020B0502020104020203" pitchFamily="34" charset="0"/>
              </a:rPr>
              <a:t>recovery phase will be the subject of a forthcoming scenario in NYC Emergency Management’s </a:t>
            </a:r>
            <a:r>
              <a:rPr lang="en-US" altLang="en-US" dirty="0" smtClean="0">
                <a:latin typeface="Gill Sans MT" panose="020B0502020104020203" pitchFamily="34" charset="0"/>
              </a:rPr>
              <a:t>Tabletop Exercise Toolkit.</a:t>
            </a:r>
            <a:endParaRPr lang="en-US" altLang="en-US" dirty="0">
              <a:latin typeface="Gill Sans MT" panose="020B0502020104020203" pitchFamily="34" charset="0"/>
            </a:endParaRPr>
          </a:p>
          <a:p>
            <a:pPr>
              <a:lnSpc>
                <a:spcPct val="114000"/>
              </a:lnSpc>
            </a:pPr>
            <a:endParaRPr lang="en-US" altLang="en-US" sz="1200" dirty="0">
              <a:latin typeface="Gill Sans MT" panose="020B0502020104020203" pitchFamily="34" charset="0"/>
            </a:endParaRPr>
          </a:p>
          <a:p>
            <a:pPr>
              <a:lnSpc>
                <a:spcPct val="114000"/>
              </a:lnSpc>
            </a:pPr>
            <a:r>
              <a:rPr lang="en-US" altLang="en-US" dirty="0">
                <a:latin typeface="Gill Sans MT" panose="020B0502020104020203" pitchFamily="34" charset="0"/>
              </a:rPr>
              <a:t>For more information about the resources </a:t>
            </a:r>
            <a:r>
              <a:rPr lang="en-US" altLang="en-US" dirty="0" smtClean="0">
                <a:latin typeface="Gill Sans MT" panose="020B0502020104020203" pitchFamily="34" charset="0"/>
              </a:rPr>
              <a:t>that NYC </a:t>
            </a:r>
            <a:r>
              <a:rPr lang="en-US" altLang="en-US" dirty="0">
                <a:latin typeface="Gill Sans MT" panose="020B0502020104020203" pitchFamily="34" charset="0"/>
              </a:rPr>
              <a:t>Emergency Management </a:t>
            </a:r>
            <a:r>
              <a:rPr lang="en-US" altLang="en-US" dirty="0" smtClean="0">
                <a:latin typeface="Gill Sans MT" panose="020B0502020104020203" pitchFamily="34" charset="0"/>
              </a:rPr>
              <a:t>has available for organizations, </a:t>
            </a:r>
            <a:r>
              <a:rPr lang="en-US" altLang="en-US" dirty="0">
                <a:latin typeface="Gill Sans MT" panose="020B0502020104020203" pitchFamily="34" charset="0"/>
              </a:rPr>
              <a:t>please visit us at </a:t>
            </a:r>
            <a:r>
              <a:rPr lang="en-US" altLang="en-US" dirty="0">
                <a:latin typeface="Gill Sans MT" panose="020B0502020104020203" pitchFamily="34" charset="0"/>
                <a:hlinkClick r:id="rId2" action="ppaction://hlinkfile"/>
              </a:rPr>
              <a:t>NYC.gov/</a:t>
            </a:r>
            <a:r>
              <a:rPr lang="en-US" altLang="en-US" dirty="0" err="1">
                <a:latin typeface="Gill Sans MT" panose="020B0502020104020203" pitchFamily="34" charset="0"/>
                <a:hlinkClick r:id="rId2" action="ppaction://hlinkfile"/>
              </a:rPr>
              <a:t>emergencymanagement</a:t>
            </a:r>
            <a:r>
              <a:rPr lang="en-US" altLang="en-US" dirty="0">
                <a:latin typeface="Gill Sans MT" panose="020B0502020104020203" pitchFamily="34" charset="0"/>
              </a:rPr>
              <a:t> or email us at </a:t>
            </a:r>
            <a:r>
              <a:rPr lang="en-US" altLang="en-US" dirty="0">
                <a:latin typeface="Gill Sans MT" panose="020B0502020104020203" pitchFamily="34" charset="0"/>
                <a:hlinkClick r:id="rId3"/>
              </a:rPr>
              <a:t>publicprivate@oem.nyc.gov</a:t>
            </a:r>
            <a:r>
              <a:rPr lang="en-US" altLang="en-US" dirty="0">
                <a:latin typeface="Gill Sans MT" panose="020B0502020104020203" pitchFamily="34" charset="0"/>
              </a:rPr>
              <a:t>. </a:t>
            </a:r>
          </a:p>
        </p:txBody>
      </p:sp>
      <p:sp>
        <p:nvSpPr>
          <p:cNvPr id="9"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Moving Forward</a:t>
            </a:r>
          </a:p>
        </p:txBody>
      </p:sp>
    </p:spTree>
    <p:extLst>
      <p:ext uri="{BB962C8B-B14F-4D97-AF65-F5344CB8AC3E}">
        <p14:creationId xmlns:p14="http://schemas.microsoft.com/office/powerpoint/2010/main" val="75206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219200"/>
            <a:ext cx="8383587" cy="4876800"/>
          </a:xfrm>
        </p:spPr>
        <p:txBody>
          <a:bodyPr/>
          <a:lstStyle/>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Don’t fight the scenario! It is a tool to guide the discussion.</a:t>
            </a:r>
            <a:endParaRPr lang="en-US" altLang="en-US" dirty="0">
              <a:latin typeface="Gill Sans MT" panose="020B0502020104020203" pitchFamily="34" charset="0"/>
            </a:endParaRP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This exercise will be </a:t>
            </a:r>
            <a:r>
              <a:rPr lang="en-US" altLang="en-US" dirty="0">
                <a:latin typeface="Gill Sans MT" panose="020B0502020104020203" pitchFamily="34" charset="0"/>
              </a:rPr>
              <a:t>h</a:t>
            </a:r>
            <a:r>
              <a:rPr lang="en-US" altLang="en-US" dirty="0" smtClean="0">
                <a:latin typeface="Gill Sans MT" panose="020B0502020104020203" pitchFamily="34" charset="0"/>
              </a:rPr>
              <a:t>eld in an open, low-stress, no-fault environment. Varying viewpoints, even disagreements, are expected.</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Respond to the scenario using your knowledge of your organization’s current plans and capabilities.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Decisions are not precedent-setting and may not reflect your organization’s final position on a given issue. This exercise is an opportunity to discuss and present multiple options and possible solutions.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Issue identification is not as valuable as suggestions and recommended actions that could improve response efforts. Problem-solving efforts should be the focus.</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The Parking Lot</a:t>
            </a:r>
            <a:r>
              <a:rPr lang="en-US" altLang="en-US" smtClean="0">
                <a:latin typeface="Gill Sans MT" panose="020B0502020104020203" pitchFamily="34" charset="0"/>
              </a:rPr>
              <a:t>:  A </a:t>
            </a:r>
            <a:r>
              <a:rPr lang="en-US" altLang="en-US" dirty="0" smtClean="0">
                <a:latin typeface="Gill Sans MT" panose="020B0502020104020203" pitchFamily="34" charset="0"/>
              </a:rPr>
              <a:t>place to note ideas that can be discussed at a later time.</a:t>
            </a:r>
            <a:endParaRPr lang="en-US" altLang="en-US" dirty="0">
              <a:latin typeface="Gill Sans MT" panose="020B0502020104020203" pitchFamily="34" charset="0"/>
            </a:endParaRPr>
          </a:p>
        </p:txBody>
      </p:sp>
      <p:sp>
        <p:nvSpPr>
          <p:cNvPr id="9" name="Text Placeholder 1"/>
          <p:cNvSpPr>
            <a:spLocks noGrp="1"/>
          </p:cNvSpPr>
          <p:nvPr>
            <p:ph type="body" sz="quarter" idx="3"/>
          </p:nvPr>
        </p:nvSpPr>
        <p:spPr>
          <a:xfrm>
            <a:off x="455613" y="381560"/>
            <a:ext cx="8229600" cy="594937"/>
          </a:xfrm>
        </p:spPr>
        <p:txBody>
          <a:bodyPr/>
          <a:lstStyle/>
          <a:p>
            <a:r>
              <a:rPr lang="en-US" sz="3200" dirty="0" smtClean="0">
                <a:latin typeface="Gill Sans MT" panose="020B0502020104020203" pitchFamily="34" charset="0"/>
              </a:rPr>
              <a:t>Ground Rules</a:t>
            </a:r>
            <a:endParaRPr lang="en-US" sz="3200" dirty="0">
              <a:latin typeface="Gill Sans MT" panose="020B0502020104020203" pitchFamily="34" charset="0"/>
            </a:endParaRPr>
          </a:p>
        </p:txBody>
      </p:sp>
    </p:spTree>
    <p:extLst>
      <p:ext uri="{BB962C8B-B14F-4D97-AF65-F5344CB8AC3E}">
        <p14:creationId xmlns:p14="http://schemas.microsoft.com/office/powerpoint/2010/main" val="3953733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idx="14"/>
          </p:nvPr>
        </p:nvSpPr>
        <p:spPr>
          <a:xfrm>
            <a:off x="0" y="3121747"/>
            <a:ext cx="9144000" cy="614505"/>
          </a:xfrm>
        </p:spPr>
        <p:txBody>
          <a:bodyPr/>
          <a:lstStyle/>
          <a:p>
            <a:pPr algn="ctr"/>
            <a:r>
              <a:rPr lang="en-US" dirty="0" smtClean="0"/>
              <a:t>Thank you</a:t>
            </a:r>
          </a:p>
        </p:txBody>
      </p:sp>
    </p:spTree>
    <p:extLst>
      <p:ext uri="{BB962C8B-B14F-4D97-AF65-F5344CB8AC3E}">
        <p14:creationId xmlns:p14="http://schemas.microsoft.com/office/powerpoint/2010/main" val="2888473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7200" y="1395804"/>
            <a:ext cx="8301789" cy="4776396"/>
          </a:xfrm>
        </p:spPr>
        <p:txBody>
          <a:bodyPr/>
          <a:lstStyle/>
          <a:p>
            <a:pPr>
              <a:lnSpc>
                <a:spcPct val="114000"/>
              </a:lnSpc>
            </a:pPr>
            <a:r>
              <a:rPr lang="en-US" altLang="en-US" sz="2400" dirty="0">
                <a:latin typeface="Gill Sans MT" panose="020B0502020104020203" pitchFamily="34" charset="0"/>
              </a:rPr>
              <a:t>The summer has been </a:t>
            </a:r>
            <a:r>
              <a:rPr lang="en-US" altLang="en-US" sz="2400" dirty="0" smtClean="0">
                <a:latin typeface="Gill Sans MT" panose="020B0502020104020203" pitchFamily="34" charset="0"/>
              </a:rPr>
              <a:t>extremely hot</a:t>
            </a:r>
            <a:r>
              <a:rPr lang="en-US" altLang="en-US" sz="2400" dirty="0">
                <a:latin typeface="Gill Sans MT" panose="020B0502020104020203" pitchFamily="34" charset="0"/>
              </a:rPr>
              <a:t>, but the forecast for the coming weekend looks excellent, with </a:t>
            </a:r>
            <a:r>
              <a:rPr lang="en-US" altLang="en-US" sz="2400" dirty="0" smtClean="0">
                <a:latin typeface="Gill Sans MT" panose="020B0502020104020203" pitchFamily="34" charset="0"/>
              </a:rPr>
              <a:t>pleasant </a:t>
            </a:r>
            <a:r>
              <a:rPr lang="en-US" altLang="en-US" sz="2400" dirty="0">
                <a:latin typeface="Gill Sans MT" panose="020B0502020104020203" pitchFamily="34" charset="0"/>
              </a:rPr>
              <a:t>temperatures promised through Labor Day on Monday</a:t>
            </a:r>
            <a:r>
              <a:rPr lang="en-US" altLang="en-US" sz="2400" dirty="0" smtClean="0">
                <a:latin typeface="Gill Sans MT" panose="020B0502020104020203" pitchFamily="34" charset="0"/>
              </a:rPr>
              <a:t>. Several </a:t>
            </a:r>
            <a:r>
              <a:rPr lang="en-US" altLang="en-US" sz="2400" dirty="0">
                <a:latin typeface="Gill Sans MT" panose="020B0502020104020203" pitchFamily="34" charset="0"/>
              </a:rPr>
              <a:t>of </a:t>
            </a:r>
            <a:r>
              <a:rPr lang="en-US" altLang="en-US" sz="2400" dirty="0" smtClean="0">
                <a:latin typeface="Gill Sans MT" panose="020B0502020104020203" pitchFamily="34" charset="0"/>
              </a:rPr>
              <a:t>the </a:t>
            </a:r>
            <a:r>
              <a:rPr lang="en-US" altLang="en-US" sz="2400" dirty="0">
                <a:latin typeface="Gill Sans MT" panose="020B0502020104020203" pitchFamily="34" charset="0"/>
              </a:rPr>
              <a:t>organization’s employees are taking advantage of the long weekend to </a:t>
            </a:r>
            <a:r>
              <a:rPr lang="en-US" altLang="en-US" sz="2400" dirty="0" smtClean="0">
                <a:latin typeface="Gill Sans MT" panose="020B0502020104020203" pitchFamily="34" charset="0"/>
              </a:rPr>
              <a:t>travel out of town. </a:t>
            </a:r>
          </a:p>
          <a:p>
            <a:pPr>
              <a:lnSpc>
                <a:spcPct val="114000"/>
              </a:lnSpc>
            </a:pPr>
            <a:r>
              <a:rPr lang="en-US" altLang="en-US" sz="2400" dirty="0" smtClean="0">
                <a:latin typeface="Gill Sans MT" panose="020B0502020104020203" pitchFamily="34" charset="0"/>
              </a:rPr>
              <a:t>The company’s Chief Operating Officer (COO), </a:t>
            </a:r>
            <a:r>
              <a:rPr lang="en-US" altLang="en-US" sz="2400" dirty="0">
                <a:latin typeface="Gill Sans MT" panose="020B0502020104020203" pitchFamily="34" charset="0"/>
              </a:rPr>
              <a:t>who will be in South Carolina until </a:t>
            </a:r>
            <a:r>
              <a:rPr lang="en-US" altLang="en-US" sz="2400" dirty="0" smtClean="0">
                <a:latin typeface="Gill Sans MT" panose="020B0502020104020203" pitchFamily="34" charset="0"/>
              </a:rPr>
              <a:t>Wednesday, checks </a:t>
            </a:r>
            <a:r>
              <a:rPr lang="en-US" altLang="en-US" sz="2400" dirty="0">
                <a:latin typeface="Gill Sans MT" panose="020B0502020104020203" pitchFamily="34" charset="0"/>
              </a:rPr>
              <a:t>the forecast before </a:t>
            </a:r>
            <a:r>
              <a:rPr lang="en-US" altLang="en-US" sz="2400" dirty="0" smtClean="0">
                <a:latin typeface="Gill Sans MT" panose="020B0502020104020203" pitchFamily="34" charset="0"/>
              </a:rPr>
              <a:t>leaving for the airport:</a:t>
            </a:r>
          </a:p>
          <a:p>
            <a:pPr>
              <a:lnSpc>
                <a:spcPct val="114000"/>
              </a:lnSpc>
            </a:pPr>
            <a:r>
              <a:rPr lang="en-US" altLang="en-US" sz="2400" dirty="0">
                <a:latin typeface="Gill Sans MT" panose="020B0502020104020203" pitchFamily="34" charset="0"/>
              </a:rPr>
              <a:t>	</a:t>
            </a:r>
            <a:r>
              <a:rPr lang="en-US" altLang="en-US" sz="2400" dirty="0" smtClean="0">
                <a:latin typeface="Gill Sans MT" panose="020B0502020104020203" pitchFamily="34" charset="0"/>
              </a:rPr>
              <a:t>“The </a:t>
            </a:r>
            <a:r>
              <a:rPr lang="en-US" altLang="en-US" sz="2400" dirty="0">
                <a:latin typeface="Gill Sans MT" panose="020B0502020104020203" pitchFamily="34" charset="0"/>
              </a:rPr>
              <a:t>weather looks clear all along the East Coast. </a:t>
            </a:r>
            <a:r>
              <a:rPr lang="en-US" altLang="en-US" sz="2400" dirty="0" smtClean="0">
                <a:latin typeface="Gill Sans MT" panose="020B0502020104020203" pitchFamily="34" charset="0"/>
              </a:rPr>
              <a:t> Tropical Storm </a:t>
            </a:r>
            <a:r>
              <a:rPr lang="en-US" altLang="en-US" sz="2400" dirty="0">
                <a:latin typeface="Gill Sans MT" panose="020B0502020104020203" pitchFamily="34" charset="0"/>
              </a:rPr>
              <a:t>Chester </a:t>
            </a:r>
            <a:r>
              <a:rPr lang="en-US" altLang="en-US" sz="2400" dirty="0" smtClean="0">
                <a:latin typeface="Gill Sans MT" panose="020B0502020104020203" pitchFamily="34" charset="0"/>
              </a:rPr>
              <a:t>has </a:t>
            </a:r>
            <a:r>
              <a:rPr lang="en-US" altLang="en-US" sz="2400" dirty="0">
                <a:latin typeface="Gill Sans MT" panose="020B0502020104020203" pitchFamily="34" charset="0"/>
              </a:rPr>
              <a:t>just strengthened into a </a:t>
            </a:r>
            <a:r>
              <a:rPr lang="en-US" altLang="en-US" sz="2400" dirty="0" smtClean="0">
                <a:latin typeface="Gill Sans MT" panose="020B0502020104020203" pitchFamily="34" charset="0"/>
              </a:rPr>
              <a:t>Category 1 hurricane </a:t>
            </a:r>
            <a:r>
              <a:rPr lang="en-US" altLang="en-US" sz="2400" dirty="0">
                <a:latin typeface="Gill Sans MT" panose="020B0502020104020203" pitchFamily="34" charset="0"/>
              </a:rPr>
              <a:t>about 400 miles east </a:t>
            </a:r>
            <a:r>
              <a:rPr lang="en-US" altLang="en-US" sz="2400" dirty="0" smtClean="0">
                <a:latin typeface="Gill Sans MT" panose="020B0502020104020203" pitchFamily="34" charset="0"/>
              </a:rPr>
              <a:t>of the Bahamas, but </a:t>
            </a:r>
            <a:r>
              <a:rPr lang="en-US" altLang="en-US" sz="2400" dirty="0">
                <a:latin typeface="Gill Sans MT" panose="020B0502020104020203" pitchFamily="34" charset="0"/>
              </a:rPr>
              <a:t>that’s far away.”</a:t>
            </a:r>
          </a:p>
          <a:p>
            <a:pPr>
              <a:lnSpc>
                <a:spcPct val="114000"/>
              </a:lnSpc>
            </a:pPr>
            <a:endParaRPr lang="en-US" altLang="en-US" sz="1800" dirty="0">
              <a:latin typeface="Gill Sans MT" panose="020B0502020104020203" pitchFamily="34" charset="0"/>
            </a:endParaRPr>
          </a:p>
          <a:p>
            <a:pPr>
              <a:lnSpc>
                <a:spcPct val="114000"/>
              </a:lnSpc>
            </a:pPr>
            <a:endParaRPr lang="en-US" altLang="en-US" sz="2200" dirty="0">
              <a:latin typeface="Gill Sans MT" panose="020B0502020104020203" pitchFamily="34" charset="0"/>
            </a:endParaRPr>
          </a:p>
        </p:txBody>
      </p:sp>
      <p:sp>
        <p:nvSpPr>
          <p:cNvPr id="9"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Background</a:t>
            </a:r>
            <a:endParaRPr lang="en-US" sz="3200" dirty="0">
              <a:latin typeface="Gill Sans MT" panose="020B0502020104020203" pitchFamily="34" charset="0"/>
            </a:endParaRPr>
          </a:p>
        </p:txBody>
      </p:sp>
      <p:sp>
        <p:nvSpPr>
          <p:cNvPr id="10"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Thursday</a:t>
            </a:r>
            <a:r>
              <a:rPr lang="en-US" dirty="0">
                <a:latin typeface="Gill Sans MT" panose="020B0502020104020203" pitchFamily="34" charset="0"/>
              </a:rPr>
              <a:t>,  August </a:t>
            </a:r>
            <a:r>
              <a:rPr lang="en-US" dirty="0" smtClean="0">
                <a:latin typeface="Gill Sans MT" panose="020B0502020104020203" pitchFamily="34" charset="0"/>
              </a:rPr>
              <a:t>29, 5:45PM</a:t>
            </a:r>
            <a:endParaRPr lang="en-US" dirty="0">
              <a:latin typeface="Gill Sans MT" panose="020B0502020104020203" pitchFamily="34" charset="0"/>
            </a:endParaRPr>
          </a:p>
        </p:txBody>
      </p:sp>
    </p:spTree>
    <p:extLst>
      <p:ext uri="{BB962C8B-B14F-4D97-AF65-F5344CB8AC3E}">
        <p14:creationId xmlns:p14="http://schemas.microsoft.com/office/powerpoint/2010/main" val="47999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Swift Changes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0" y="1615197"/>
            <a:ext cx="3605045" cy="2934538"/>
          </a:xfrm>
        </p:spPr>
        <p:txBody>
          <a:bodyPr/>
          <a:lstStyle/>
          <a:p>
            <a:pPr marL="0" lvl="0" indent="0">
              <a:lnSpc>
                <a:spcPct val="114000"/>
              </a:lnSpc>
              <a:buClr>
                <a:srgbClr val="00588F"/>
              </a:buClr>
              <a:buNone/>
            </a:pPr>
            <a:r>
              <a:rPr lang="en-US" altLang="en-US" sz="2400" dirty="0" smtClean="0">
                <a:solidFill>
                  <a:srgbClr val="00588F"/>
                </a:solidFill>
                <a:latin typeface="Gill Sans MT" panose="020B0502020104020203" pitchFamily="34" charset="0"/>
              </a:rPr>
              <a:t>Today’s </a:t>
            </a:r>
            <a:r>
              <a:rPr lang="en-US" altLang="en-US" sz="2400" dirty="0">
                <a:solidFill>
                  <a:srgbClr val="00588F"/>
                </a:solidFill>
                <a:latin typeface="Gill Sans MT" panose="020B0502020104020203" pitchFamily="34" charset="0"/>
              </a:rPr>
              <a:t>forecasts and projections show Hurricane Chester, now a </a:t>
            </a:r>
            <a:r>
              <a:rPr lang="en-US" altLang="en-US" sz="2400" dirty="0" smtClean="0">
                <a:solidFill>
                  <a:srgbClr val="00588F"/>
                </a:solidFill>
                <a:latin typeface="Gill Sans MT" panose="020B0502020104020203" pitchFamily="34" charset="0"/>
              </a:rPr>
              <a:t>Category 2 storm, </a:t>
            </a:r>
            <a:r>
              <a:rPr lang="en-US" altLang="en-US" sz="2400" dirty="0">
                <a:solidFill>
                  <a:srgbClr val="00588F"/>
                </a:solidFill>
                <a:latin typeface="Gill Sans MT" panose="020B0502020104020203" pitchFamily="34" charset="0"/>
              </a:rPr>
              <a:t>heading for the South Carolina coast and then weakening </a:t>
            </a:r>
            <a:r>
              <a:rPr lang="en-US" altLang="en-US" sz="2400" dirty="0" smtClean="0">
                <a:solidFill>
                  <a:srgbClr val="00588F"/>
                </a:solidFill>
                <a:latin typeface="Gill Sans MT" panose="020B0502020104020203" pitchFamily="34" charset="0"/>
              </a:rPr>
              <a:t>significantly </a:t>
            </a:r>
            <a:r>
              <a:rPr lang="en-US" altLang="en-US" sz="2400" dirty="0">
                <a:solidFill>
                  <a:srgbClr val="00588F"/>
                </a:solidFill>
                <a:latin typeface="Gill Sans MT" panose="020B0502020104020203" pitchFamily="34" charset="0"/>
              </a:rPr>
              <a:t>as </a:t>
            </a:r>
            <a:r>
              <a:rPr lang="en-US" altLang="en-US" sz="2400" dirty="0" smtClean="0">
                <a:solidFill>
                  <a:srgbClr val="00588F"/>
                </a:solidFill>
                <a:latin typeface="Gill Sans MT" panose="020B0502020104020203" pitchFamily="34" charset="0"/>
              </a:rPr>
              <a:t>it </a:t>
            </a:r>
            <a:r>
              <a:rPr lang="en-US" altLang="en-US" sz="2400" dirty="0">
                <a:solidFill>
                  <a:srgbClr val="00588F"/>
                </a:solidFill>
                <a:latin typeface="Gill Sans MT" panose="020B0502020104020203" pitchFamily="34" charset="0"/>
              </a:rPr>
              <a:t>heads </a:t>
            </a:r>
            <a:r>
              <a:rPr lang="en-US" altLang="en-US" sz="2400" dirty="0" smtClean="0">
                <a:solidFill>
                  <a:srgbClr val="00588F"/>
                </a:solidFill>
                <a:latin typeface="Gill Sans MT" panose="020B0502020104020203" pitchFamily="34" charset="0"/>
              </a:rPr>
              <a:t>north </a:t>
            </a:r>
            <a:r>
              <a:rPr lang="en-US" altLang="en-US" sz="2400" dirty="0">
                <a:solidFill>
                  <a:srgbClr val="00588F"/>
                </a:solidFill>
                <a:latin typeface="Gill Sans MT" panose="020B0502020104020203" pitchFamily="34" charset="0"/>
              </a:rPr>
              <a:t>over land. New York City could face heavy </a:t>
            </a:r>
            <a:r>
              <a:rPr lang="en-US" altLang="en-US" sz="2400" dirty="0" smtClean="0">
                <a:solidFill>
                  <a:srgbClr val="00588F"/>
                </a:solidFill>
                <a:latin typeface="Gill Sans MT" panose="020B0502020104020203" pitchFamily="34" charset="0"/>
              </a:rPr>
              <a:t>rain </a:t>
            </a:r>
            <a:r>
              <a:rPr lang="en-US" altLang="en-US" sz="2400" dirty="0">
                <a:solidFill>
                  <a:srgbClr val="00588F"/>
                </a:solidFill>
                <a:latin typeface="Gill Sans MT" panose="020B0502020104020203" pitchFamily="34" charset="0"/>
              </a:rPr>
              <a:t>and high surf on </a:t>
            </a:r>
            <a:r>
              <a:rPr lang="en-US" altLang="en-US" sz="2400" dirty="0" smtClean="0">
                <a:solidFill>
                  <a:srgbClr val="00588F"/>
                </a:solidFill>
                <a:latin typeface="Gill Sans MT" panose="020B0502020104020203" pitchFamily="34" charset="0"/>
              </a:rPr>
              <a:t>Tuesday.</a:t>
            </a:r>
            <a:r>
              <a:rPr lang="en-US" altLang="en-US" sz="2400" dirty="0">
                <a:solidFill>
                  <a:srgbClr val="00588F"/>
                </a:solidFill>
                <a:latin typeface="Gill Sans MT" panose="020B0502020104020203" pitchFamily="34" charset="0"/>
              </a:rPr>
              <a:t> </a:t>
            </a:r>
            <a:endParaRPr lang="en-US" altLang="en-US" sz="2400" dirty="0" smtClean="0">
              <a:solidFill>
                <a:srgbClr val="00588F"/>
              </a:solidFill>
              <a:latin typeface="Gill Sans MT" panose="020B0502020104020203" pitchFamily="34" charset="0"/>
            </a:endParaRPr>
          </a:p>
          <a:p>
            <a:pPr marL="0" lvl="0" indent="0">
              <a:lnSpc>
                <a:spcPct val="114000"/>
              </a:lnSpc>
              <a:buClr>
                <a:srgbClr val="00588F"/>
              </a:buClr>
              <a:buNone/>
            </a:pPr>
            <a:endParaRPr lang="en-US" altLang="en-US" sz="1900" dirty="0">
              <a:solidFill>
                <a:srgbClr val="00588F"/>
              </a:solidFill>
              <a:latin typeface="Gill Sans MT" panose="020B0502020104020203" pitchFamily="34" charset="0"/>
            </a:endParaRPr>
          </a:p>
          <a:p>
            <a:pPr marL="0" lvl="0" indent="0">
              <a:lnSpc>
                <a:spcPct val="114000"/>
              </a:lnSpc>
              <a:buClr>
                <a:srgbClr val="00588F"/>
              </a:buClr>
              <a:buNone/>
            </a:pPr>
            <a:endParaRPr lang="en-US" altLang="en-US" sz="1800" u="sng" dirty="0" smtClean="0">
              <a:solidFill>
                <a:srgbClr val="00588F"/>
              </a:solidFill>
              <a:latin typeface="Gill Sans MT" panose="020B0502020104020203" pitchFamily="34" charset="0"/>
            </a:endParaRPr>
          </a:p>
          <a:p>
            <a:pPr marL="0" lvl="0" indent="0">
              <a:lnSpc>
                <a:spcPct val="114000"/>
              </a:lnSpc>
              <a:buClr>
                <a:srgbClr val="00588F"/>
              </a:buClr>
              <a:buNone/>
            </a:pPr>
            <a:endParaRPr lang="en-US" altLang="en-US" sz="1800" u="sng" dirty="0">
              <a:solidFill>
                <a:srgbClr val="00588F"/>
              </a:solidFill>
              <a:latin typeface="Gill Sans MT" panose="020B0502020104020203" pitchFamily="34" charset="0"/>
            </a:endParaRPr>
          </a:p>
          <a:p>
            <a:pPr marL="0" indent="0">
              <a:lnSpc>
                <a:spcPct val="114000"/>
              </a:lnSpc>
              <a:buNone/>
            </a:pPr>
            <a:endParaRPr lang="en-US" altLang="en-US" sz="2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Friday, August 30, 10:00am </a:t>
            </a:r>
            <a:endParaRPr lang="en-US" dirty="0">
              <a:latin typeface="Gill Sans MT" panose="020B0502020104020203" pitchFamily="34" charset="0"/>
            </a:endParaRPr>
          </a:p>
        </p:txBody>
      </p:sp>
      <p:sp>
        <p:nvSpPr>
          <p:cNvPr id="5" name="TextBox 4"/>
          <p:cNvSpPr txBox="1"/>
          <p:nvPr/>
        </p:nvSpPr>
        <p:spPr>
          <a:xfrm>
            <a:off x="306805" y="4908884"/>
            <a:ext cx="8277727" cy="1323474"/>
          </a:xfrm>
          <a:prstGeom prst="rect">
            <a:avLst/>
          </a:prstGeom>
        </p:spPr>
        <p:txBody>
          <a:bodyPr wrap="square" lIns="0" tIns="0" rtlCol="0">
            <a:noAutofit/>
          </a:bodyPr>
          <a:lstStyle/>
          <a:p>
            <a:endParaRPr lang="en-US" dirty="0" smtClean="0"/>
          </a:p>
        </p:txBody>
      </p:sp>
      <p:sp>
        <p:nvSpPr>
          <p:cNvPr id="6" name="TextBox 5"/>
          <p:cNvSpPr txBox="1"/>
          <p:nvPr/>
        </p:nvSpPr>
        <p:spPr>
          <a:xfrm>
            <a:off x="4650205" y="4601114"/>
            <a:ext cx="4259179" cy="1589133"/>
          </a:xfrm>
          <a:prstGeom prst="rect">
            <a:avLst/>
          </a:prstGeom>
        </p:spPr>
        <p:txBody>
          <a:bodyPr wrap="square" lIns="0" tIns="0" rtlCol="0">
            <a:noAutofit/>
          </a:bodyPr>
          <a:lstStyle/>
          <a:p>
            <a:pPr lvl="0">
              <a:lnSpc>
                <a:spcPct val="114000"/>
              </a:lnSpc>
              <a:buClr>
                <a:srgbClr val="00588F"/>
              </a:buClr>
            </a:pPr>
            <a:r>
              <a:rPr lang="en-US" altLang="en-US" sz="1400" u="sng" dirty="0">
                <a:solidFill>
                  <a:srgbClr val="00588F"/>
                </a:solidFill>
                <a:latin typeface="Gill Sans MT" panose="020B0502020104020203" pitchFamily="34" charset="0"/>
              </a:rPr>
              <a:t>Considerations:</a:t>
            </a:r>
          </a:p>
          <a:p>
            <a:pPr marL="285750" lvl="0" indent="-285750">
              <a:lnSpc>
                <a:spcPct val="114000"/>
              </a:lnSpc>
              <a:buClr>
                <a:srgbClr val="00588F"/>
              </a:buClr>
              <a:buFont typeface="Wingdings" panose="05000000000000000000" pitchFamily="2" charset="2"/>
              <a:buChar char="§"/>
            </a:pPr>
            <a:r>
              <a:rPr lang="en-US" altLang="en-US" sz="1400" dirty="0">
                <a:solidFill>
                  <a:srgbClr val="00588F"/>
                </a:solidFill>
                <a:latin typeface="Gill Sans MT" panose="020B0502020104020203" pitchFamily="34" charset="0"/>
              </a:rPr>
              <a:t>Where does </a:t>
            </a:r>
            <a:r>
              <a:rPr lang="en-US" altLang="en-US" sz="1400" dirty="0" smtClean="0">
                <a:solidFill>
                  <a:srgbClr val="00588F"/>
                </a:solidFill>
                <a:latin typeface="Gill Sans MT" panose="020B0502020104020203" pitchFamily="34" charset="0"/>
              </a:rPr>
              <a:t>your </a:t>
            </a:r>
            <a:r>
              <a:rPr lang="en-US" altLang="en-US" sz="1400" dirty="0">
                <a:solidFill>
                  <a:srgbClr val="00588F"/>
                </a:solidFill>
                <a:latin typeface="Gill Sans MT" panose="020B0502020104020203" pitchFamily="34" charset="0"/>
              </a:rPr>
              <a:t>organization get information from? </a:t>
            </a:r>
            <a:endParaRPr lang="en-US" altLang="en-US" sz="1400" dirty="0" smtClean="0">
              <a:solidFill>
                <a:srgbClr val="00588F"/>
              </a:solidFill>
              <a:latin typeface="Gill Sans MT" panose="020B0502020104020203" pitchFamily="34" charset="0"/>
            </a:endParaRPr>
          </a:p>
          <a:p>
            <a:pPr marL="285750" lvl="0" indent="-285750">
              <a:lnSpc>
                <a:spcPct val="114000"/>
              </a:lnSpc>
              <a:buClr>
                <a:srgbClr val="00588F"/>
              </a:buClr>
              <a:buFont typeface="Wingdings" panose="05000000000000000000" pitchFamily="2" charset="2"/>
              <a:buChar char="§"/>
            </a:pPr>
            <a:r>
              <a:rPr lang="en-US" altLang="en-US" sz="1400" dirty="0" smtClean="0">
                <a:solidFill>
                  <a:srgbClr val="00588F"/>
                </a:solidFill>
                <a:latin typeface="Gill Sans MT" panose="020B0502020104020203" pitchFamily="34" charset="0"/>
              </a:rPr>
              <a:t>What </a:t>
            </a:r>
            <a:r>
              <a:rPr lang="en-US" altLang="en-US" sz="1400" dirty="0">
                <a:solidFill>
                  <a:srgbClr val="00588F"/>
                </a:solidFill>
                <a:latin typeface="Gill Sans MT" panose="020B0502020104020203" pitchFamily="34" charset="0"/>
              </a:rPr>
              <a:t>actions, if any, will be taken at this </a:t>
            </a:r>
            <a:r>
              <a:rPr lang="en-US" altLang="en-US" sz="1400" dirty="0" smtClean="0">
                <a:solidFill>
                  <a:srgbClr val="00588F"/>
                </a:solidFill>
                <a:latin typeface="Gill Sans MT" panose="020B0502020104020203" pitchFamily="34" charset="0"/>
              </a:rPr>
              <a:t>point?</a:t>
            </a:r>
            <a:endParaRPr lang="en-US" altLang="en-US" sz="1400" dirty="0">
              <a:solidFill>
                <a:srgbClr val="00588F"/>
              </a:solidFill>
              <a:latin typeface="Gill Sans MT" panose="020B0502020104020203" pitchFamily="34" charset="0"/>
            </a:endParaRPr>
          </a:p>
          <a:p>
            <a:pPr marL="285750" indent="-285750">
              <a:buFont typeface="Wingdings" panose="05000000000000000000" pitchFamily="2" charset="2"/>
              <a:buChar char="§"/>
            </a:pPr>
            <a:endParaRPr lang="en-US" sz="1400" dirty="0" smtClean="0"/>
          </a:p>
        </p:txBody>
      </p:sp>
      <p:pic>
        <p:nvPicPr>
          <p:cNvPr id="7" name="Picture 6"/>
          <p:cNvPicPr>
            <a:picLocks noChangeAspect="1"/>
          </p:cNvPicPr>
          <p:nvPr/>
        </p:nvPicPr>
        <p:blipFill>
          <a:blip r:embed="rId2"/>
          <a:stretch>
            <a:fillRect/>
          </a:stretch>
        </p:blipFill>
        <p:spPr>
          <a:xfrm>
            <a:off x="4592194" y="1774242"/>
            <a:ext cx="4232970" cy="2382668"/>
          </a:xfrm>
          <a:prstGeom prst="rect">
            <a:avLst/>
          </a:prstGeom>
        </p:spPr>
      </p:pic>
      <p:sp>
        <p:nvSpPr>
          <p:cNvPr id="9" name="TextBox 8"/>
          <p:cNvSpPr txBox="1"/>
          <p:nvPr/>
        </p:nvSpPr>
        <p:spPr>
          <a:xfrm>
            <a:off x="4572000" y="4199021"/>
            <a:ext cx="4253163" cy="854242"/>
          </a:xfrm>
          <a:prstGeom prst="rect">
            <a:avLst/>
          </a:prstGeom>
        </p:spPr>
        <p:txBody>
          <a:bodyPr wrap="square" lIns="0" tIns="0" rtlCol="0">
            <a:noAutofit/>
          </a:bodyPr>
          <a:lstStyle/>
          <a:p>
            <a:endParaRPr lang="en-US" dirty="0" smtClean="0"/>
          </a:p>
        </p:txBody>
      </p:sp>
    </p:spTree>
    <p:extLst>
      <p:ext uri="{BB962C8B-B14F-4D97-AF65-F5344CB8AC3E}">
        <p14:creationId xmlns:p14="http://schemas.microsoft.com/office/powerpoint/2010/main" val="367428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err="1" smtClean="0">
                <a:latin typeface="Gill Sans MT" panose="020B0502020104020203" pitchFamily="34" charset="0"/>
              </a:rPr>
              <a:t>CorpNet</a:t>
            </a:r>
            <a:r>
              <a:rPr lang="en-US" sz="3200" dirty="0" smtClean="0">
                <a:latin typeface="Gill Sans MT" panose="020B0502020104020203" pitchFamily="34" charset="0"/>
              </a:rPr>
              <a:t> Update</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5613" y="1436287"/>
            <a:ext cx="8231187" cy="4701466"/>
          </a:xfrm>
        </p:spPr>
        <p:txBody>
          <a:bodyPr/>
          <a:lstStyle/>
          <a:p>
            <a:pPr marL="0" indent="0">
              <a:lnSpc>
                <a:spcPct val="114000"/>
              </a:lnSpc>
              <a:buNone/>
            </a:pPr>
            <a:r>
              <a:rPr lang="en-US" altLang="en-US" sz="2200" b="1" u="sng" dirty="0" smtClean="0">
                <a:solidFill>
                  <a:schemeClr val="tx2"/>
                </a:solidFill>
                <a:latin typeface="Gill Sans MT" panose="020B0502020104020203" pitchFamily="34" charset="0"/>
              </a:rPr>
              <a:t>Correspondence from WATCH COMMAND:</a:t>
            </a:r>
          </a:p>
          <a:p>
            <a:pPr marL="0" indent="0">
              <a:buNone/>
            </a:pPr>
            <a:r>
              <a:rPr lang="en-US" sz="1800" dirty="0">
                <a:solidFill>
                  <a:srgbClr val="00588F"/>
                </a:solidFill>
                <a:latin typeface="Gill Sans MT" panose="020B0502020104020203" pitchFamily="34" charset="0"/>
              </a:rPr>
              <a:t>**UPDATE** </a:t>
            </a:r>
            <a:r>
              <a:rPr lang="en-US" sz="1800" dirty="0" smtClean="0">
                <a:solidFill>
                  <a:srgbClr val="00588F"/>
                </a:solidFill>
                <a:latin typeface="Gill Sans MT" panose="020B0502020104020203" pitchFamily="34" charset="0"/>
              </a:rPr>
              <a:t>HURRICANE CHESTER IS NOW A CATEGORY 2 STORM</a:t>
            </a:r>
          </a:p>
          <a:p>
            <a:pPr marL="0" indent="0">
              <a:buNone/>
            </a:pPr>
            <a:r>
              <a:rPr lang="en-US" sz="1600" dirty="0" smtClean="0">
                <a:solidFill>
                  <a:srgbClr val="00588F"/>
                </a:solidFill>
                <a:latin typeface="Gill Sans MT" panose="020B0502020104020203" pitchFamily="34" charset="0"/>
              </a:rPr>
              <a:t/>
            </a:r>
            <a:br>
              <a:rPr lang="en-US" sz="1600" dirty="0" smtClean="0">
                <a:solidFill>
                  <a:srgbClr val="00588F"/>
                </a:solidFill>
                <a:latin typeface="Gill Sans MT" panose="020B0502020104020203" pitchFamily="34" charset="0"/>
              </a:rPr>
            </a:br>
            <a:r>
              <a:rPr lang="en-US" sz="1600" dirty="0" smtClean="0">
                <a:solidFill>
                  <a:srgbClr val="00588F"/>
                </a:solidFill>
                <a:latin typeface="Gill Sans MT" panose="020B0502020104020203" pitchFamily="34" charset="0"/>
              </a:rPr>
              <a:t>THIS SYSTEM CURRENTLY POSES </a:t>
            </a:r>
          </a:p>
          <a:p>
            <a:pPr marL="0" indent="0">
              <a:buNone/>
            </a:pPr>
            <a:r>
              <a:rPr lang="en-US" sz="1600" dirty="0" smtClean="0">
                <a:solidFill>
                  <a:srgbClr val="00588F"/>
                </a:solidFill>
                <a:latin typeface="Gill Sans MT" panose="020B0502020104020203" pitchFamily="34" charset="0"/>
              </a:rPr>
              <a:t>NO IMMEDIATE THREAT TO </a:t>
            </a:r>
          </a:p>
          <a:p>
            <a:pPr marL="0" indent="0">
              <a:buNone/>
            </a:pPr>
            <a:r>
              <a:rPr lang="en-US" sz="1600" dirty="0" smtClean="0">
                <a:solidFill>
                  <a:srgbClr val="00588F"/>
                </a:solidFill>
                <a:latin typeface="Gill Sans MT" panose="020B0502020104020203" pitchFamily="34" charset="0"/>
              </a:rPr>
              <a:t>NEW YORK CITY. </a:t>
            </a:r>
            <a:br>
              <a:rPr lang="en-US" sz="1600" dirty="0" smtClean="0">
                <a:solidFill>
                  <a:srgbClr val="00588F"/>
                </a:solidFill>
                <a:latin typeface="Gill Sans MT" panose="020B0502020104020203" pitchFamily="34" charset="0"/>
              </a:rPr>
            </a:br>
            <a:r>
              <a:rPr lang="en-US" sz="1600" dirty="0" smtClean="0">
                <a:solidFill>
                  <a:srgbClr val="00588F"/>
                </a:solidFill>
                <a:latin typeface="Gill Sans MT" panose="020B0502020104020203" pitchFamily="34" charset="0"/>
              </a:rPr>
              <a:t/>
            </a:r>
            <a:br>
              <a:rPr lang="en-US" sz="1600" dirty="0" smtClean="0">
                <a:solidFill>
                  <a:srgbClr val="00588F"/>
                </a:solidFill>
                <a:latin typeface="Gill Sans MT" panose="020B0502020104020203" pitchFamily="34" charset="0"/>
              </a:rPr>
            </a:br>
            <a:r>
              <a:rPr lang="en-US" sz="1600" dirty="0" smtClean="0">
                <a:solidFill>
                  <a:srgbClr val="00588F"/>
                </a:solidFill>
                <a:latin typeface="Gill Sans MT" panose="020B0502020104020203" pitchFamily="34" charset="0"/>
              </a:rPr>
              <a:t>NYCEM WILL CONTINUE TO </a:t>
            </a:r>
          </a:p>
          <a:p>
            <a:pPr marL="0" indent="0">
              <a:buNone/>
            </a:pPr>
            <a:r>
              <a:rPr lang="en-US" sz="1600" dirty="0" smtClean="0">
                <a:solidFill>
                  <a:srgbClr val="00588F"/>
                </a:solidFill>
                <a:latin typeface="Gill Sans MT" panose="020B0502020104020203" pitchFamily="34" charset="0"/>
              </a:rPr>
              <a:t>MONITOR </a:t>
            </a:r>
            <a:r>
              <a:rPr lang="en-US" sz="1600" dirty="0">
                <a:solidFill>
                  <a:srgbClr val="00588F"/>
                </a:solidFill>
                <a:latin typeface="Gill Sans MT" panose="020B0502020104020203" pitchFamily="34" charset="0"/>
              </a:rPr>
              <a:t>THE STATUS AND </a:t>
            </a:r>
            <a:endParaRPr lang="en-US" sz="1600" dirty="0" smtClean="0">
              <a:solidFill>
                <a:srgbClr val="00588F"/>
              </a:solidFill>
              <a:latin typeface="Gill Sans MT" panose="020B0502020104020203" pitchFamily="34" charset="0"/>
            </a:endParaRPr>
          </a:p>
          <a:p>
            <a:pPr marL="0" indent="0">
              <a:buNone/>
            </a:pPr>
            <a:r>
              <a:rPr lang="en-US" sz="1600" dirty="0" smtClean="0">
                <a:solidFill>
                  <a:srgbClr val="00588F"/>
                </a:solidFill>
                <a:latin typeface="Gill Sans MT" panose="020B0502020104020203" pitchFamily="34" charset="0"/>
              </a:rPr>
              <a:t>PROGRESS </a:t>
            </a:r>
            <a:r>
              <a:rPr lang="en-US" sz="1600" dirty="0">
                <a:solidFill>
                  <a:srgbClr val="00588F"/>
                </a:solidFill>
                <a:latin typeface="Gill Sans MT" panose="020B0502020104020203" pitchFamily="34" charset="0"/>
              </a:rPr>
              <a:t>OF </a:t>
            </a:r>
            <a:r>
              <a:rPr lang="en-US" sz="1600" dirty="0" smtClean="0">
                <a:solidFill>
                  <a:srgbClr val="00588F"/>
                </a:solidFill>
                <a:latin typeface="Gill Sans MT" panose="020B0502020104020203" pitchFamily="34" charset="0"/>
              </a:rPr>
              <a:t>HURRICANE CHESTER.</a:t>
            </a:r>
            <a:r>
              <a:rPr lang="en-US" sz="1600" dirty="0">
                <a:solidFill>
                  <a:srgbClr val="00588F"/>
                </a:solidFill>
                <a:latin typeface="Gill Sans MT" panose="020B0502020104020203" pitchFamily="34" charset="0"/>
              </a:rPr>
              <a:t/>
            </a:r>
            <a:br>
              <a:rPr lang="en-US" sz="1600" dirty="0">
                <a:solidFill>
                  <a:srgbClr val="00588F"/>
                </a:solidFill>
                <a:latin typeface="Gill Sans MT" panose="020B0502020104020203" pitchFamily="34" charset="0"/>
              </a:rPr>
            </a:br>
            <a:r>
              <a:rPr lang="en-US" sz="1600" dirty="0">
                <a:solidFill>
                  <a:srgbClr val="00588F"/>
                </a:solidFill>
                <a:latin typeface="Gill Sans MT" panose="020B0502020104020203" pitchFamily="34" charset="0"/>
              </a:rPr>
              <a:t/>
            </a:r>
            <a:br>
              <a:rPr lang="en-US" sz="1600" dirty="0">
                <a:solidFill>
                  <a:srgbClr val="00588F"/>
                </a:solidFill>
                <a:latin typeface="Gill Sans MT" panose="020B0502020104020203" pitchFamily="34" charset="0"/>
              </a:rPr>
            </a:br>
            <a:r>
              <a:rPr lang="en-US" sz="1600" dirty="0">
                <a:solidFill>
                  <a:srgbClr val="00588F"/>
                </a:solidFill>
                <a:latin typeface="Gill Sans MT" panose="020B0502020104020203" pitchFamily="34" charset="0"/>
              </a:rPr>
              <a:t>LOCATION...18.3N 65.0W</a:t>
            </a:r>
          </a:p>
          <a:p>
            <a:pPr marL="0" indent="0">
              <a:buNone/>
            </a:pPr>
            <a:r>
              <a:rPr lang="en-US" sz="1600" dirty="0">
                <a:solidFill>
                  <a:srgbClr val="00588F"/>
                </a:solidFill>
                <a:latin typeface="Gill Sans MT" panose="020B0502020104020203" pitchFamily="34" charset="0"/>
              </a:rPr>
              <a:t>ABOUT </a:t>
            </a:r>
            <a:r>
              <a:rPr lang="en-US" sz="1600" dirty="0" smtClean="0">
                <a:solidFill>
                  <a:srgbClr val="00588F"/>
                </a:solidFill>
                <a:latin typeface="Gill Sans MT" panose="020B0502020104020203" pitchFamily="34" charset="0"/>
              </a:rPr>
              <a:t>400 </a:t>
            </a:r>
            <a:r>
              <a:rPr lang="en-US" sz="1600" dirty="0">
                <a:solidFill>
                  <a:srgbClr val="00588F"/>
                </a:solidFill>
                <a:latin typeface="Gill Sans MT" panose="020B0502020104020203" pitchFamily="34" charset="0"/>
              </a:rPr>
              <a:t>MI... </a:t>
            </a:r>
            <a:r>
              <a:rPr lang="en-US" sz="1600" dirty="0" smtClean="0">
                <a:solidFill>
                  <a:srgbClr val="00588F"/>
                </a:solidFill>
                <a:latin typeface="Gill Sans MT" panose="020B0502020104020203" pitchFamily="34" charset="0"/>
              </a:rPr>
              <a:t>643.7 </a:t>
            </a:r>
            <a:r>
              <a:rPr lang="en-US" sz="1600" dirty="0">
                <a:solidFill>
                  <a:srgbClr val="00588F"/>
                </a:solidFill>
                <a:latin typeface="Gill Sans MT" panose="020B0502020104020203" pitchFamily="34" charset="0"/>
              </a:rPr>
              <a:t>KM E</a:t>
            </a:r>
            <a:r>
              <a:rPr lang="en-US" sz="1600" dirty="0" smtClean="0">
                <a:solidFill>
                  <a:srgbClr val="00588F"/>
                </a:solidFill>
                <a:latin typeface="Gill Sans MT" panose="020B0502020104020203" pitchFamily="34" charset="0"/>
              </a:rPr>
              <a:t> </a:t>
            </a:r>
            <a:r>
              <a:rPr lang="en-US" sz="1600" dirty="0">
                <a:solidFill>
                  <a:srgbClr val="00588F"/>
                </a:solidFill>
                <a:latin typeface="Gill Sans MT" panose="020B0502020104020203" pitchFamily="34" charset="0"/>
              </a:rPr>
              <a:t>OF </a:t>
            </a:r>
            <a:r>
              <a:rPr lang="en-US" sz="1600" dirty="0" smtClean="0">
                <a:solidFill>
                  <a:srgbClr val="00588F"/>
                </a:solidFill>
                <a:latin typeface="Gill Sans MT" panose="020B0502020104020203" pitchFamily="34" charset="0"/>
              </a:rPr>
              <a:t>THE BAHAMAS</a:t>
            </a:r>
            <a:endParaRPr lang="en-US" sz="1600" dirty="0">
              <a:solidFill>
                <a:srgbClr val="00588F"/>
              </a:solidFill>
              <a:latin typeface="Gill Sans MT" panose="020B0502020104020203" pitchFamily="34" charset="0"/>
            </a:endParaRPr>
          </a:p>
          <a:p>
            <a:pPr marL="0" indent="0">
              <a:buNone/>
            </a:pPr>
            <a:r>
              <a:rPr lang="en-US" sz="1600" dirty="0">
                <a:solidFill>
                  <a:srgbClr val="00588F"/>
                </a:solidFill>
                <a:latin typeface="Gill Sans MT" panose="020B0502020104020203" pitchFamily="34" charset="0"/>
              </a:rPr>
              <a:t>MAXIMUM SUSTAINED WINDS</a:t>
            </a:r>
            <a:r>
              <a:rPr lang="en-US" sz="1600" dirty="0" smtClean="0">
                <a:solidFill>
                  <a:srgbClr val="00588F"/>
                </a:solidFill>
                <a:latin typeface="Gill Sans MT" panose="020B0502020104020203" pitchFamily="34" charset="0"/>
              </a:rPr>
              <a:t>...96 </a:t>
            </a:r>
            <a:r>
              <a:rPr lang="en-US" sz="1600" dirty="0">
                <a:solidFill>
                  <a:srgbClr val="00588F"/>
                </a:solidFill>
                <a:latin typeface="Gill Sans MT" panose="020B0502020104020203" pitchFamily="34" charset="0"/>
              </a:rPr>
              <a:t>MPH...</a:t>
            </a:r>
            <a:r>
              <a:rPr lang="en-US" sz="1600" dirty="0" smtClean="0">
                <a:solidFill>
                  <a:srgbClr val="00588F"/>
                </a:solidFill>
                <a:latin typeface="Gill Sans MT" panose="020B0502020104020203" pitchFamily="34" charset="0"/>
              </a:rPr>
              <a:t>154 </a:t>
            </a:r>
            <a:r>
              <a:rPr lang="en-US" sz="1600" dirty="0">
                <a:solidFill>
                  <a:srgbClr val="00588F"/>
                </a:solidFill>
                <a:latin typeface="Gill Sans MT" panose="020B0502020104020203" pitchFamily="34" charset="0"/>
              </a:rPr>
              <a:t>KM/H</a:t>
            </a:r>
          </a:p>
          <a:p>
            <a:pPr marL="0" indent="0">
              <a:buNone/>
            </a:pPr>
            <a:r>
              <a:rPr lang="en-US" sz="1600" dirty="0">
                <a:solidFill>
                  <a:srgbClr val="00588F"/>
                </a:solidFill>
                <a:latin typeface="Gill Sans MT" panose="020B0502020104020203" pitchFamily="34" charset="0"/>
              </a:rPr>
              <a:t>PRESENT MOVEMENT...</a:t>
            </a:r>
            <a:r>
              <a:rPr lang="en-US" sz="1600" dirty="0" smtClean="0">
                <a:solidFill>
                  <a:srgbClr val="00588F"/>
                </a:solidFill>
                <a:latin typeface="Gill Sans MT" panose="020B0502020104020203" pitchFamily="34" charset="0"/>
              </a:rPr>
              <a:t>NE </a:t>
            </a:r>
            <a:r>
              <a:rPr lang="en-US" sz="1600" dirty="0">
                <a:solidFill>
                  <a:srgbClr val="00588F"/>
                </a:solidFill>
                <a:latin typeface="Gill Sans MT" panose="020B0502020104020203" pitchFamily="34" charset="0"/>
              </a:rPr>
              <a:t>OR 315 DEGREES AT 13 MPH...20 KM/H</a:t>
            </a:r>
          </a:p>
          <a:p>
            <a:pPr marL="0" indent="0">
              <a:buNone/>
            </a:pPr>
            <a:r>
              <a:rPr lang="en-US" sz="1600" dirty="0">
                <a:solidFill>
                  <a:srgbClr val="00588F"/>
                </a:solidFill>
                <a:latin typeface="Gill Sans MT" panose="020B0502020104020203" pitchFamily="34" charset="0"/>
              </a:rPr>
              <a:t>MINIMUM CENTRAL PRESSURE...997 MB...29.44 INCHES</a:t>
            </a:r>
          </a:p>
          <a:p>
            <a:pPr marL="0" indent="0">
              <a:lnSpc>
                <a:spcPct val="114000"/>
              </a:lnSpc>
              <a:buNone/>
            </a:pPr>
            <a:endParaRPr lang="en-US" altLang="en-US" sz="2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Friday,  August 30, 11:30am </a:t>
            </a:r>
            <a:endParaRPr lang="en-US" dirty="0">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5435585" y="2280557"/>
            <a:ext cx="2631589" cy="3025369"/>
          </a:xfrm>
          <a:prstGeom prst="rect">
            <a:avLst/>
          </a:prstGeom>
        </p:spPr>
      </p:pic>
    </p:spTree>
    <p:extLst>
      <p:ext uri="{BB962C8B-B14F-4D97-AF65-F5344CB8AC3E}">
        <p14:creationId xmlns:p14="http://schemas.microsoft.com/office/powerpoint/2010/main" val="1757476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759485"/>
            <a:ext cx="3425663" cy="2283776"/>
          </a:xfrm>
          <a:prstGeom prst="rect">
            <a:avLst/>
          </a:prstGeom>
        </p:spPr>
      </p:pic>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Operational Concerns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018547" y="1644534"/>
            <a:ext cx="4668253" cy="4353207"/>
          </a:xfrm>
        </p:spPr>
        <p:txBody>
          <a:bodyPr/>
          <a:lstStyle/>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A call comes in from the business </a:t>
            </a:r>
            <a:r>
              <a:rPr lang="en-US" altLang="en-US" sz="2400" dirty="0">
                <a:solidFill>
                  <a:schemeClr val="tx2"/>
                </a:solidFill>
                <a:latin typeface="Gill Sans MT" panose="020B0502020104020203" pitchFamily="34" charset="0"/>
              </a:rPr>
              <a:t>o</a:t>
            </a:r>
            <a:r>
              <a:rPr lang="en-US" altLang="en-US" sz="2400" dirty="0" smtClean="0">
                <a:solidFill>
                  <a:schemeClr val="tx2"/>
                </a:solidFill>
                <a:latin typeface="Gill Sans MT" panose="020B0502020104020203" pitchFamily="34" charset="0"/>
              </a:rPr>
              <a:t>perations </a:t>
            </a:r>
            <a:r>
              <a:rPr lang="en-US" altLang="en-US" sz="2400" dirty="0">
                <a:solidFill>
                  <a:schemeClr val="tx2"/>
                </a:solidFill>
                <a:latin typeface="Gill Sans MT" panose="020B0502020104020203" pitchFamily="34" charset="0"/>
              </a:rPr>
              <a:t>m</a:t>
            </a:r>
            <a:r>
              <a:rPr lang="en-US" altLang="en-US" sz="2400" dirty="0" smtClean="0">
                <a:solidFill>
                  <a:schemeClr val="tx2"/>
                </a:solidFill>
                <a:latin typeface="Gill Sans MT" panose="020B0502020104020203" pitchFamily="34" charset="0"/>
              </a:rPr>
              <a:t>anager, stating that a large </a:t>
            </a:r>
            <a:r>
              <a:rPr lang="en-US" altLang="en-US" sz="2400" dirty="0">
                <a:solidFill>
                  <a:schemeClr val="tx2"/>
                </a:solidFill>
                <a:latin typeface="Gill Sans MT" panose="020B0502020104020203" pitchFamily="34" charset="0"/>
              </a:rPr>
              <a:t>shipment of </a:t>
            </a:r>
            <a:r>
              <a:rPr lang="en-US" altLang="en-US" sz="2400" dirty="0" smtClean="0">
                <a:solidFill>
                  <a:schemeClr val="tx2"/>
                </a:solidFill>
                <a:latin typeface="Gill Sans MT" panose="020B0502020104020203" pitchFamily="34" charset="0"/>
              </a:rPr>
              <a:t>supplies is due </a:t>
            </a:r>
            <a:r>
              <a:rPr lang="en-US" altLang="en-US" sz="2400" dirty="0">
                <a:solidFill>
                  <a:schemeClr val="tx2"/>
                </a:solidFill>
                <a:latin typeface="Gill Sans MT" panose="020B0502020104020203" pitchFamily="34" charset="0"/>
              </a:rPr>
              <a:t>to arrive at the office Tuesday afternoon</a:t>
            </a:r>
            <a:r>
              <a:rPr lang="en-US" altLang="en-US" sz="2400" dirty="0" smtClean="0">
                <a:solidFill>
                  <a:schemeClr val="tx2"/>
                </a:solidFill>
                <a:latin typeface="Gill Sans MT" panose="020B0502020104020203" pitchFamily="34" charset="0"/>
              </a:rPr>
              <a:t>. </a:t>
            </a:r>
          </a:p>
          <a:p>
            <a:pPr marL="0" indent="0">
              <a:lnSpc>
                <a:spcPct val="114000"/>
              </a:lnSpc>
              <a:buNone/>
            </a:pPr>
            <a:endParaRPr lang="en-US" altLang="en-US" sz="2400" dirty="0">
              <a:solidFill>
                <a:schemeClr val="tx2"/>
              </a:solidFill>
              <a:latin typeface="Gill Sans MT" panose="020B0502020104020203" pitchFamily="34" charset="0"/>
            </a:endParaRPr>
          </a:p>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The office administrator reminds the group that the annual client conference is supposed to kick-off Wednesday morning. </a:t>
            </a:r>
            <a:endParaRPr lang="en-US" altLang="en-US" sz="2400" dirty="0">
              <a:solidFill>
                <a:schemeClr val="tx2"/>
              </a:solidFill>
              <a:latin typeface="Gill Sans MT" panose="020B0502020104020203" pitchFamily="34" charset="0"/>
            </a:endParaRPr>
          </a:p>
          <a:p>
            <a:pPr>
              <a:lnSpc>
                <a:spcPct val="114000"/>
              </a:lnSpc>
            </a:pPr>
            <a:endParaRPr lang="en-US" altLang="en-US" dirty="0" smtClean="0">
              <a:solidFill>
                <a:schemeClr val="tx2"/>
              </a:solidFill>
              <a:latin typeface="Gill Sans MT" panose="020B0502020104020203" pitchFamily="34" charset="0"/>
            </a:endParaRPr>
          </a:p>
          <a:p>
            <a:pPr marL="0" indent="0">
              <a:lnSpc>
                <a:spcPct val="114000"/>
              </a:lnSpc>
              <a:buNone/>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Friday, August 30, 6:30PM </a:t>
            </a:r>
            <a:endParaRPr lang="en-US" dirty="0">
              <a:latin typeface="Gill Sans MT" panose="020B0502020104020203" pitchFamily="34" charset="0"/>
            </a:endParaRPr>
          </a:p>
        </p:txBody>
      </p:sp>
      <p:sp>
        <p:nvSpPr>
          <p:cNvPr id="5" name="TextBox 4"/>
          <p:cNvSpPr txBox="1"/>
          <p:nvPr/>
        </p:nvSpPr>
        <p:spPr>
          <a:xfrm>
            <a:off x="551784" y="4340768"/>
            <a:ext cx="3236494" cy="1175711"/>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p>
          <a:p>
            <a:pPr marL="256032" lvl="0" indent="-256032">
              <a:lnSpc>
                <a:spcPct val="114000"/>
              </a:lnSpc>
              <a:spcBef>
                <a:spcPct val="20000"/>
              </a:spcBef>
              <a:buClr>
                <a:srgbClr val="00588F"/>
              </a:buClr>
              <a:buSzPct val="125000"/>
              <a:buFont typeface="Wingdings" charset="2"/>
              <a:buChar char="§"/>
            </a:pPr>
            <a:r>
              <a:rPr lang="en-US" altLang="en-US" sz="1400" dirty="0">
                <a:solidFill>
                  <a:srgbClr val="00588F"/>
                </a:solidFill>
                <a:latin typeface="Gill Sans MT" panose="020B0502020104020203" pitchFamily="34" charset="0"/>
              </a:rPr>
              <a:t>Who is on the crisis management or response team? Does such a team exist</a:t>
            </a:r>
            <a:r>
              <a:rPr lang="en-US" altLang="en-US" sz="1400" dirty="0" smtClean="0">
                <a:solidFill>
                  <a:srgbClr val="00588F"/>
                </a:solidFill>
                <a:latin typeface="Gill Sans MT" panose="020B0502020104020203" pitchFamily="34" charset="0"/>
              </a:rPr>
              <a:t>?</a:t>
            </a:r>
          </a:p>
          <a:p>
            <a:pPr marL="256032" lvl="0" indent="-256032">
              <a:lnSpc>
                <a:spcPct val="114000"/>
              </a:lnSpc>
              <a:spcBef>
                <a:spcPct val="20000"/>
              </a:spcBef>
              <a:buClr>
                <a:srgbClr val="00588F"/>
              </a:buClr>
              <a:buSzPct val="125000"/>
              <a:buFont typeface="Wingdings" charset="2"/>
              <a:buChar char="§"/>
            </a:pPr>
            <a:endParaRPr lang="en-US" altLang="en-US" sz="1400" dirty="0" smtClean="0">
              <a:solidFill>
                <a:srgbClr val="00588F"/>
              </a:solidFill>
              <a:latin typeface="Gill Sans MT" panose="020B0502020104020203" pitchFamily="34" charset="0"/>
            </a:endParaRPr>
          </a:p>
          <a:p>
            <a:pPr marL="256032" lvl="0" indent="-256032">
              <a:lnSpc>
                <a:spcPct val="114000"/>
              </a:lnSpc>
              <a:spcBef>
                <a:spcPct val="20000"/>
              </a:spcBef>
              <a:buClr>
                <a:srgbClr val="00588F"/>
              </a:buClr>
              <a:buSzPct val="125000"/>
              <a:buFont typeface="Wingdings" charset="2"/>
              <a:buChar char="§"/>
            </a:pPr>
            <a:endParaRPr lang="en-US" altLang="en-US" sz="1400" dirty="0">
              <a:solidFill>
                <a:srgbClr val="00588F"/>
              </a:solidFill>
              <a:latin typeface="Gill Sans MT" panose="020B0502020104020203" pitchFamily="34" charset="0"/>
            </a:endParaRPr>
          </a:p>
        </p:txBody>
      </p:sp>
    </p:spTree>
    <p:extLst>
      <p:ext uri="{BB962C8B-B14F-4D97-AF65-F5344CB8AC3E}">
        <p14:creationId xmlns:p14="http://schemas.microsoft.com/office/powerpoint/2010/main" val="3674054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idx="14"/>
          </p:nvPr>
        </p:nvSpPr>
        <p:spPr>
          <a:xfrm>
            <a:off x="455907" y="1040675"/>
            <a:ext cx="8230894" cy="1446172"/>
          </a:xfrm>
        </p:spPr>
        <p:txBody>
          <a:bodyPr/>
          <a:lstStyle/>
          <a:p>
            <a:r>
              <a:rPr lang="en-US" dirty="0" smtClean="0"/>
              <a:t>Saturday</a:t>
            </a:r>
            <a:endParaRPr lang="en-US" dirty="0"/>
          </a:p>
        </p:txBody>
      </p:sp>
    </p:spTree>
    <p:extLst>
      <p:ext uri="{BB962C8B-B14F-4D97-AF65-F5344CB8AC3E}">
        <p14:creationId xmlns:p14="http://schemas.microsoft.com/office/powerpoint/2010/main" val="2917810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7578" y="9257"/>
            <a:ext cx="9144000" cy="6858000"/>
          </a:xfrm>
          <a:prstGeom prst="rect">
            <a:avLst/>
          </a:prstGeom>
          <a:blipFill dpi="0" rotWithShape="1">
            <a:blip r:embed="rId3">
              <a:alphaModFix amt="14000"/>
            </a:blip>
            <a:srcRect/>
            <a:stretch>
              <a:fillRect l="102"/>
            </a:stretch>
          </a:blipFill>
          <a:effectLst>
            <a:outerShdw blurRad="40000" dist="23000" dir="5400000" rotWithShape="0">
              <a:srgbClr val="000000">
                <a:alpha val="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Projections Change</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336081" y="1360422"/>
            <a:ext cx="3839413" cy="4595415"/>
          </a:xfrm>
        </p:spPr>
        <p:txBody>
          <a:bodyPr/>
          <a:lstStyle/>
          <a:p>
            <a:pPr marL="0" indent="0">
              <a:lnSpc>
                <a:spcPct val="114000"/>
              </a:lnSpc>
              <a:buNone/>
            </a:pPr>
            <a:r>
              <a:rPr lang="en-US" altLang="en-US" dirty="0" smtClean="0">
                <a:solidFill>
                  <a:schemeClr val="tx2"/>
                </a:solidFill>
                <a:latin typeface="Gill Sans MT" panose="020B0502020104020203" pitchFamily="34" charset="0"/>
              </a:rPr>
              <a:t>The National Weather Service (NWS) has now indicated that Hurricane Chester is expected to make landfall in North Carolina as a Category 2 storm and will then likely head north-northeast back into the Atlantic and up the East Coast. </a:t>
            </a:r>
          </a:p>
          <a:p>
            <a:pPr marL="0" indent="0">
              <a:lnSpc>
                <a:spcPct val="114000"/>
              </a:lnSpc>
              <a:buNone/>
            </a:pPr>
            <a:r>
              <a:rPr lang="en-US" altLang="en-US" dirty="0" smtClean="0">
                <a:solidFill>
                  <a:schemeClr val="tx2"/>
                </a:solidFill>
                <a:latin typeface="Gill Sans MT" panose="020B0502020104020203" pitchFamily="34" charset="0"/>
              </a:rPr>
              <a:t>The meteorologist warns that unusually warm ocean temperatures could keep the hurricane at Category 2 strength when it lands in New York City with a north trajectory.</a:t>
            </a:r>
            <a:endParaRPr lang="en-US" altLang="en-US"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4152378" cy="381561"/>
          </a:xfrm>
        </p:spPr>
        <p:txBody>
          <a:bodyPr/>
          <a:lstStyle/>
          <a:p>
            <a:r>
              <a:rPr lang="en-US" sz="2300" dirty="0" smtClean="0">
                <a:latin typeface="Gill Sans MT" panose="020B0502020104020203" pitchFamily="34" charset="0"/>
              </a:rPr>
              <a:t>Saturday, August 31, </a:t>
            </a:r>
            <a:r>
              <a:rPr lang="en-US" sz="2300" dirty="0">
                <a:latin typeface="Gill Sans MT" panose="020B0502020104020203" pitchFamily="34" charset="0"/>
              </a:rPr>
              <a:t>9</a:t>
            </a:r>
            <a:r>
              <a:rPr lang="en-US" sz="2300" dirty="0" smtClean="0">
                <a:latin typeface="Gill Sans MT" panose="020B0502020104020203" pitchFamily="34" charset="0"/>
              </a:rPr>
              <a:t>:15AM </a:t>
            </a:r>
            <a:endParaRPr lang="en-US" sz="2300" dirty="0">
              <a:latin typeface="Gill Sans MT" panose="020B0502020104020203" pitchFamily="34" charset="0"/>
            </a:endParaRPr>
          </a:p>
        </p:txBody>
      </p:sp>
      <p:sp>
        <p:nvSpPr>
          <p:cNvPr id="32" name="Rectangle 31"/>
          <p:cNvSpPr/>
          <p:nvPr/>
        </p:nvSpPr>
        <p:spPr>
          <a:xfrm>
            <a:off x="4265236" y="9257"/>
            <a:ext cx="4894728" cy="6858000"/>
          </a:xfrm>
          <a:prstGeom prst="rect">
            <a:avLst/>
          </a:prstGeom>
          <a:blipFill dpi="0" rotWithShape="1">
            <a:blip r:embed="rId3">
              <a:alphaModFix amt="59000"/>
            </a:blip>
            <a:srcRect/>
            <a:stretch>
              <a:fillRect l="-86624" r="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162805" y="3920647"/>
            <a:ext cx="1465546" cy="181627"/>
          </a:xfrm>
          <a:prstGeom prst="rect">
            <a:avLst/>
          </a:prstGeom>
        </p:spPr>
        <p:txBody>
          <a:bodyPr wrap="square" lIns="0" tIns="0" rtlCol="0">
            <a:noAutofit/>
          </a:bodyPr>
          <a:lstStyle/>
          <a:p>
            <a:endParaRPr lang="en-US" dirty="0" smtClean="0"/>
          </a:p>
        </p:txBody>
      </p:sp>
      <p:sp>
        <p:nvSpPr>
          <p:cNvPr id="7" name="TextBox 6"/>
          <p:cNvSpPr txBox="1"/>
          <p:nvPr/>
        </p:nvSpPr>
        <p:spPr>
          <a:xfrm>
            <a:off x="3100192" y="6269277"/>
            <a:ext cx="325676" cy="225468"/>
          </a:xfrm>
          <a:prstGeom prst="rect">
            <a:avLst/>
          </a:prstGeom>
        </p:spPr>
        <p:txBody>
          <a:bodyPr wrap="square" lIns="0" tIns="0" rtlCol="0">
            <a:noAutofit/>
          </a:bodyPr>
          <a:lstStyle/>
          <a:p>
            <a:endParaRPr lang="en-US" dirty="0" smtClean="0"/>
          </a:p>
        </p:txBody>
      </p:sp>
      <p:sp>
        <p:nvSpPr>
          <p:cNvPr id="8" name="TextBox 7"/>
          <p:cNvSpPr txBox="1"/>
          <p:nvPr/>
        </p:nvSpPr>
        <p:spPr>
          <a:xfrm>
            <a:off x="2870854" y="5925617"/>
            <a:ext cx="982680" cy="225468"/>
          </a:xfrm>
          <a:prstGeom prst="rect">
            <a:avLst/>
          </a:prstGeom>
          <a:noFill/>
        </p:spPr>
        <p:txBody>
          <a:bodyPr wrap="square" lIns="0" tIns="0" rtlCol="0">
            <a:noAutofit/>
          </a:bodyPr>
          <a:lstStyle/>
          <a:p>
            <a:pPr algn="ctr"/>
            <a:r>
              <a:rPr lang="en-US" sz="1300" b="1" dirty="0" smtClean="0">
                <a:solidFill>
                  <a:srgbClr val="B2B2B2"/>
                </a:solidFill>
                <a:latin typeface="Arial Black" panose="020B0A04020102020204" pitchFamily="34" charset="0"/>
              </a:rPr>
              <a:t>8 PM Sat</a:t>
            </a:r>
          </a:p>
        </p:txBody>
      </p:sp>
      <p:sp>
        <p:nvSpPr>
          <p:cNvPr id="10" name="TextBox 9"/>
          <p:cNvSpPr txBox="1"/>
          <p:nvPr/>
        </p:nvSpPr>
        <p:spPr>
          <a:xfrm>
            <a:off x="2755726" y="6807896"/>
            <a:ext cx="1039660" cy="194153"/>
          </a:xfrm>
          <a:prstGeom prst="rect">
            <a:avLst/>
          </a:prstGeom>
        </p:spPr>
        <p:txBody>
          <a:bodyPr wrap="square" lIns="0" tIns="0" rtlCol="0">
            <a:noAutofit/>
          </a:bodyPr>
          <a:lstStyle/>
          <a:p>
            <a:endParaRPr lang="en-US" dirty="0" smtClean="0"/>
          </a:p>
        </p:txBody>
      </p:sp>
      <p:sp>
        <p:nvSpPr>
          <p:cNvPr id="11" name="TextBox 10"/>
          <p:cNvSpPr txBox="1"/>
          <p:nvPr/>
        </p:nvSpPr>
        <p:spPr>
          <a:xfrm>
            <a:off x="3087790" y="6430680"/>
            <a:ext cx="1089764" cy="194153"/>
          </a:xfrm>
          <a:prstGeom prst="rect">
            <a:avLst/>
          </a:prstGeom>
        </p:spPr>
        <p:txBody>
          <a:bodyPr wrap="square" lIns="0" tIns="0" rtlCol="0">
            <a:noAutofit/>
          </a:bodyPr>
          <a:lstStyle/>
          <a:p>
            <a:r>
              <a:rPr lang="en-US" sz="1300" dirty="0" smtClean="0">
                <a:solidFill>
                  <a:srgbClr val="B2B2B2"/>
                </a:solidFill>
                <a:latin typeface="Arial Black" panose="020B0A04020102020204" pitchFamily="34" charset="0"/>
              </a:rPr>
              <a:t>11 PM Fri</a:t>
            </a:r>
          </a:p>
        </p:txBody>
      </p:sp>
      <p:sp>
        <p:nvSpPr>
          <p:cNvPr id="13" name="TextBox 12"/>
          <p:cNvSpPr txBox="1"/>
          <p:nvPr/>
        </p:nvSpPr>
        <p:spPr>
          <a:xfrm>
            <a:off x="2974932" y="5674290"/>
            <a:ext cx="977030" cy="194154"/>
          </a:xfrm>
          <a:prstGeom prst="rect">
            <a:avLst/>
          </a:prstGeom>
        </p:spPr>
        <p:txBody>
          <a:bodyPr wrap="square" lIns="0" tIns="0" rtlCol="0">
            <a:noAutofit/>
          </a:bodyPr>
          <a:lstStyle/>
          <a:p>
            <a:endParaRPr lang="en-US" dirty="0" smtClean="0"/>
          </a:p>
        </p:txBody>
      </p:sp>
      <p:sp>
        <p:nvSpPr>
          <p:cNvPr id="14" name="TextBox 13"/>
          <p:cNvSpPr txBox="1"/>
          <p:nvPr/>
        </p:nvSpPr>
        <p:spPr>
          <a:xfrm>
            <a:off x="2396856" y="6638475"/>
            <a:ext cx="45719" cy="45719"/>
          </a:xfrm>
          <a:prstGeom prst="rect">
            <a:avLst/>
          </a:prstGeom>
        </p:spPr>
        <p:txBody>
          <a:bodyPr wrap="square" lIns="0" tIns="0" rtlCol="0">
            <a:noAutofit/>
          </a:bodyPr>
          <a:lstStyle/>
          <a:p>
            <a:endParaRPr lang="en-US" dirty="0" smtClean="0"/>
          </a:p>
        </p:txBody>
      </p:sp>
      <p:sp>
        <p:nvSpPr>
          <p:cNvPr id="15" name="TextBox 14"/>
          <p:cNvSpPr txBox="1"/>
          <p:nvPr/>
        </p:nvSpPr>
        <p:spPr>
          <a:xfrm>
            <a:off x="2974932" y="5674290"/>
            <a:ext cx="977030" cy="194154"/>
          </a:xfrm>
          <a:prstGeom prst="rect">
            <a:avLst/>
          </a:prstGeom>
        </p:spPr>
        <p:txBody>
          <a:bodyPr wrap="square" lIns="0" tIns="0" rtlCol="0">
            <a:noAutofit/>
          </a:bodyPr>
          <a:lstStyle/>
          <a:p>
            <a:r>
              <a:rPr lang="en-US" sz="1300" dirty="0" smtClean="0">
                <a:solidFill>
                  <a:srgbClr val="B2B2B2"/>
                </a:solidFill>
                <a:latin typeface="Arial Black" panose="020B0A04020102020204" pitchFamily="34" charset="0"/>
              </a:rPr>
              <a:t>8PM Sun</a:t>
            </a:r>
          </a:p>
        </p:txBody>
      </p:sp>
      <p:sp>
        <p:nvSpPr>
          <p:cNvPr id="16" name="TextBox 15"/>
          <p:cNvSpPr txBox="1"/>
          <p:nvPr/>
        </p:nvSpPr>
        <p:spPr>
          <a:xfrm>
            <a:off x="2805831" y="4778524"/>
            <a:ext cx="989556" cy="230273"/>
          </a:xfrm>
          <a:prstGeom prst="rect">
            <a:avLst/>
          </a:prstGeom>
        </p:spPr>
        <p:txBody>
          <a:bodyPr wrap="square" lIns="0" tIns="0" rtlCol="0">
            <a:noAutofit/>
          </a:bodyPr>
          <a:lstStyle/>
          <a:p>
            <a:r>
              <a:rPr lang="en-US" sz="1300" dirty="0" smtClean="0">
                <a:solidFill>
                  <a:srgbClr val="B2B2B2"/>
                </a:solidFill>
                <a:latin typeface="Arial Black" panose="020B0A04020102020204" pitchFamily="34" charset="0"/>
              </a:rPr>
              <a:t>8PM Mon</a:t>
            </a:r>
          </a:p>
        </p:txBody>
      </p:sp>
      <p:sp>
        <p:nvSpPr>
          <p:cNvPr id="17" name="TextBox 16"/>
          <p:cNvSpPr txBox="1"/>
          <p:nvPr/>
        </p:nvSpPr>
        <p:spPr>
          <a:xfrm>
            <a:off x="2048005" y="6591109"/>
            <a:ext cx="926927" cy="276148"/>
          </a:xfrm>
          <a:prstGeom prst="rect">
            <a:avLst/>
          </a:prstGeom>
        </p:spPr>
        <p:txBody>
          <a:bodyPr wrap="square" lIns="0" tIns="0" rtlCol="0">
            <a:noAutofit/>
          </a:bodyPr>
          <a:lstStyle/>
          <a:p>
            <a:endParaRPr lang="en-US" dirty="0" smtClean="0"/>
          </a:p>
        </p:txBody>
      </p:sp>
      <p:sp>
        <p:nvSpPr>
          <p:cNvPr id="18" name="TextBox 17"/>
          <p:cNvSpPr txBox="1"/>
          <p:nvPr/>
        </p:nvSpPr>
        <p:spPr>
          <a:xfrm>
            <a:off x="5630448" y="2425482"/>
            <a:ext cx="935583" cy="201427"/>
          </a:xfrm>
          <a:prstGeom prst="rect">
            <a:avLst/>
          </a:prstGeom>
          <a:solidFill>
            <a:schemeClr val="bg1"/>
          </a:solidFill>
        </p:spPr>
        <p:txBody>
          <a:bodyPr wrap="square" lIns="0" tIns="0" rtlCol="0">
            <a:noAutofit/>
          </a:bodyPr>
          <a:lstStyle/>
          <a:p>
            <a:pPr algn="ctr"/>
            <a:r>
              <a:rPr lang="en-US" sz="1300" dirty="0" smtClean="0">
                <a:latin typeface="Arial Black" panose="020B0A04020102020204" pitchFamily="34" charset="0"/>
              </a:rPr>
              <a:t>8PM Wed</a:t>
            </a:r>
          </a:p>
        </p:txBody>
      </p:sp>
      <p:sp>
        <p:nvSpPr>
          <p:cNvPr id="19" name="TextBox 18"/>
          <p:cNvSpPr txBox="1"/>
          <p:nvPr/>
        </p:nvSpPr>
        <p:spPr>
          <a:xfrm>
            <a:off x="5030184" y="1521913"/>
            <a:ext cx="908137" cy="194154"/>
          </a:xfrm>
          <a:prstGeom prst="rect">
            <a:avLst/>
          </a:prstGeom>
          <a:solidFill>
            <a:schemeClr val="bg1"/>
          </a:solidFill>
        </p:spPr>
        <p:txBody>
          <a:bodyPr wrap="square" lIns="0" tIns="0" rtlCol="0">
            <a:noAutofit/>
          </a:bodyPr>
          <a:lstStyle/>
          <a:p>
            <a:pPr algn="ctr"/>
            <a:r>
              <a:rPr lang="en-US" sz="1300" dirty="0" smtClean="0">
                <a:latin typeface="Arial Black" panose="020B0A04020102020204" pitchFamily="34" charset="0"/>
              </a:rPr>
              <a:t>8PM Thu</a:t>
            </a:r>
          </a:p>
        </p:txBody>
      </p:sp>
      <p:sp>
        <p:nvSpPr>
          <p:cNvPr id="20" name="TextBox 19"/>
          <p:cNvSpPr txBox="1"/>
          <p:nvPr/>
        </p:nvSpPr>
        <p:spPr>
          <a:xfrm>
            <a:off x="6162805" y="3920647"/>
            <a:ext cx="1609595" cy="181627"/>
          </a:xfrm>
          <a:prstGeom prst="rect">
            <a:avLst/>
          </a:prstGeom>
          <a:solidFill>
            <a:schemeClr val="bg1"/>
          </a:solidFill>
        </p:spPr>
        <p:txBody>
          <a:bodyPr wrap="square" lIns="0" tIns="0" rtlCol="0">
            <a:noAutofit/>
          </a:bodyPr>
          <a:lstStyle/>
          <a:p>
            <a:r>
              <a:rPr lang="en-US" sz="1100" b="1" dirty="0" smtClean="0">
                <a:solidFill>
                  <a:schemeClr val="tx1">
                    <a:lumMod val="50000"/>
                    <a:lumOff val="50000"/>
                  </a:schemeClr>
                </a:solidFill>
                <a:latin typeface="Arial Rounded MT Bold" panose="020F0704030504030204" pitchFamily="34" charset="0"/>
              </a:rPr>
              <a:t>Saturday, August 31</a:t>
            </a:r>
          </a:p>
        </p:txBody>
      </p:sp>
      <p:sp>
        <p:nvSpPr>
          <p:cNvPr id="22" name="TextBox 21"/>
          <p:cNvSpPr txBox="1"/>
          <p:nvPr/>
        </p:nvSpPr>
        <p:spPr>
          <a:xfrm>
            <a:off x="7672192" y="4684734"/>
            <a:ext cx="338203" cy="201585"/>
          </a:xfrm>
          <a:prstGeom prst="rect">
            <a:avLst/>
          </a:prstGeom>
        </p:spPr>
        <p:txBody>
          <a:bodyPr wrap="square" lIns="0" tIns="0" rtlCol="0">
            <a:noAutofit/>
          </a:bodyPr>
          <a:lstStyle/>
          <a:p>
            <a:endParaRPr lang="en-US" dirty="0" smtClean="0"/>
          </a:p>
        </p:txBody>
      </p:sp>
      <p:sp>
        <p:nvSpPr>
          <p:cNvPr id="23" name="TextBox 22"/>
          <p:cNvSpPr txBox="1"/>
          <p:nvPr/>
        </p:nvSpPr>
        <p:spPr>
          <a:xfrm>
            <a:off x="7646153" y="4672208"/>
            <a:ext cx="382043" cy="201585"/>
          </a:xfrm>
          <a:prstGeom prst="rect">
            <a:avLst/>
          </a:prstGeom>
          <a:solidFill>
            <a:schemeClr val="bg1"/>
          </a:solidFill>
        </p:spPr>
        <p:txBody>
          <a:bodyPr wrap="square" lIns="0" tIns="0" rtlCol="0">
            <a:noAutofit/>
          </a:bodyPr>
          <a:lstStyle/>
          <a:p>
            <a:pPr algn="r"/>
            <a:r>
              <a:rPr lang="en-US" sz="1100" b="1" dirty="0" smtClean="0">
                <a:solidFill>
                  <a:schemeClr val="tx1">
                    <a:lumMod val="50000"/>
                    <a:lumOff val="50000"/>
                  </a:schemeClr>
                </a:solidFill>
                <a:latin typeface="Arial Rounded MT Bold" panose="020F0704030504030204" pitchFamily="34" charset="0"/>
              </a:rPr>
              <a:t>110</a:t>
            </a:r>
          </a:p>
        </p:txBody>
      </p:sp>
      <p:sp>
        <p:nvSpPr>
          <p:cNvPr id="24" name="TextBox 23"/>
          <p:cNvSpPr txBox="1"/>
          <p:nvPr/>
        </p:nvSpPr>
        <p:spPr>
          <a:xfrm>
            <a:off x="5315362" y="3336324"/>
            <a:ext cx="782877" cy="242424"/>
          </a:xfrm>
          <a:prstGeom prst="rect">
            <a:avLst/>
          </a:prstGeom>
          <a:solidFill>
            <a:schemeClr val="accent2"/>
          </a:solidFill>
        </p:spPr>
        <p:txBody>
          <a:bodyPr wrap="square" lIns="0" tIns="0" rtlCol="0">
            <a:noAutofit/>
          </a:bodyPr>
          <a:lstStyle/>
          <a:p>
            <a:pPr algn="ctr"/>
            <a:r>
              <a:rPr lang="en-US" sz="1300" b="1" dirty="0" smtClean="0">
                <a:latin typeface="Arial Rounded MT Bold" panose="020F0704030504030204" pitchFamily="34" charset="0"/>
              </a:rPr>
              <a:t>8PM Tue</a:t>
            </a:r>
          </a:p>
        </p:txBody>
      </p:sp>
      <p:sp>
        <p:nvSpPr>
          <p:cNvPr id="6" name="TextBox 5"/>
          <p:cNvSpPr txBox="1"/>
          <p:nvPr/>
        </p:nvSpPr>
        <p:spPr>
          <a:xfrm>
            <a:off x="3693429" y="3583072"/>
            <a:ext cx="308514" cy="203712"/>
          </a:xfrm>
          <a:prstGeom prst="rect">
            <a:avLst/>
          </a:prstGeom>
          <a:solidFill>
            <a:srgbClr val="E1FFE1">
              <a:alpha val="88000"/>
            </a:srgbClr>
          </a:solidFill>
        </p:spPr>
        <p:txBody>
          <a:bodyPr wrap="none" lIns="0" tIns="0" rtlCol="0">
            <a:noAutofit/>
          </a:bodyPr>
          <a:lstStyle/>
          <a:p>
            <a:endParaRPr lang="en-US" dirty="0" smtClean="0"/>
          </a:p>
        </p:txBody>
      </p:sp>
      <p:cxnSp>
        <p:nvCxnSpPr>
          <p:cNvPr id="21" name="Straight Connector 20"/>
          <p:cNvCxnSpPr/>
          <p:nvPr/>
        </p:nvCxnSpPr>
        <p:spPr>
          <a:xfrm flipV="1">
            <a:off x="4609578" y="3585011"/>
            <a:ext cx="705784" cy="273005"/>
          </a:xfrm>
          <a:prstGeom prst="line">
            <a:avLst/>
          </a:prstGeom>
          <a:ln w="9525">
            <a:solidFill>
              <a:schemeClr val="tx1"/>
            </a:solidFill>
            <a:prstDash val="sysDot"/>
            <a:bevel/>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3632672" y="3585011"/>
            <a:ext cx="319290" cy="136502"/>
          </a:xfrm>
          <a:prstGeom prst="rect">
            <a:avLst/>
          </a:prstGeom>
        </p:spPr>
        <p:txBody>
          <a:bodyPr wrap="square" lIns="0" tIns="0" rtlCol="0">
            <a:noAutofit/>
          </a:bodyPr>
          <a:lstStyle/>
          <a:p>
            <a:endParaRPr lang="en-US" dirty="0" smtClean="0"/>
          </a:p>
        </p:txBody>
      </p:sp>
      <p:sp>
        <p:nvSpPr>
          <p:cNvPr id="12" name="TextBox 11"/>
          <p:cNvSpPr txBox="1"/>
          <p:nvPr/>
        </p:nvSpPr>
        <p:spPr>
          <a:xfrm>
            <a:off x="3826701" y="3586499"/>
            <a:ext cx="356775" cy="244986"/>
          </a:xfrm>
          <a:prstGeom prst="rect">
            <a:avLst/>
          </a:prstGeom>
        </p:spPr>
        <p:txBody>
          <a:bodyPr wrap="none" lIns="0" tIns="0" rtlCol="0">
            <a:noAutofit/>
          </a:bodyPr>
          <a:lstStyle/>
          <a:p>
            <a:endParaRPr lang="en-US" dirty="0" smtClean="0"/>
          </a:p>
        </p:txBody>
      </p:sp>
      <p:sp>
        <p:nvSpPr>
          <p:cNvPr id="25" name="TextBox 24"/>
          <p:cNvSpPr txBox="1"/>
          <p:nvPr/>
        </p:nvSpPr>
        <p:spPr>
          <a:xfrm>
            <a:off x="3682653" y="3586499"/>
            <a:ext cx="364910" cy="135014"/>
          </a:xfrm>
          <a:prstGeom prst="rect">
            <a:avLst/>
          </a:prstGeom>
        </p:spPr>
        <p:txBody>
          <a:bodyPr wrap="square" lIns="0" tIns="0" rtlCol="0">
            <a:noAutofit/>
          </a:bodyPr>
          <a:lstStyle/>
          <a:p>
            <a:endParaRPr lang="en-US" dirty="0" smtClean="0"/>
          </a:p>
        </p:txBody>
      </p:sp>
    </p:spTree>
    <p:extLst>
      <p:ext uri="{BB962C8B-B14F-4D97-AF65-F5344CB8AC3E}">
        <p14:creationId xmlns:p14="http://schemas.microsoft.com/office/powerpoint/2010/main" val="1963385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NYC </a:t>
            </a:r>
            <a:r>
              <a:rPr lang="en-US" sz="3200" dirty="0">
                <a:latin typeface="Gill Sans MT" panose="020B0502020104020203" pitchFamily="34" charset="0"/>
              </a:rPr>
              <a:t>Press </a:t>
            </a:r>
            <a:r>
              <a:rPr lang="en-US" sz="3200" dirty="0" smtClean="0">
                <a:latin typeface="Gill Sans MT" panose="020B0502020104020203" pitchFamily="34" charset="0"/>
              </a:rPr>
              <a:t>Conference</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0" y="1479887"/>
            <a:ext cx="4325354" cy="5023181"/>
          </a:xfrm>
        </p:spPr>
        <p:txBody>
          <a:bodyPr/>
          <a:lstStyle/>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NYCEM Emergency Operations Center is activated.</a:t>
            </a:r>
          </a:p>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NYC is considering issuing an evacuation order for Zones 1 and 2. The City is also urging New </a:t>
            </a:r>
            <a:r>
              <a:rPr lang="en-US" altLang="en-US" dirty="0">
                <a:solidFill>
                  <a:schemeClr val="tx2"/>
                </a:solidFill>
                <a:latin typeface="Gill Sans MT" panose="020B0502020104020203" pitchFamily="34" charset="0"/>
              </a:rPr>
              <a:t>Yorkers to stay with friends and family if </a:t>
            </a:r>
            <a:r>
              <a:rPr lang="en-US" altLang="en-US" dirty="0" smtClean="0">
                <a:solidFill>
                  <a:schemeClr val="tx2"/>
                </a:solidFill>
                <a:latin typeface="Gill Sans MT" panose="020B0502020104020203" pitchFamily="34" charset="0"/>
              </a:rPr>
              <a:t>possible but will </a:t>
            </a:r>
            <a:r>
              <a:rPr lang="en-US" altLang="en-US" dirty="0">
                <a:solidFill>
                  <a:schemeClr val="tx2"/>
                </a:solidFill>
                <a:latin typeface="Gill Sans MT" panose="020B0502020104020203" pitchFamily="34" charset="0"/>
              </a:rPr>
              <a:t>open </a:t>
            </a:r>
            <a:r>
              <a:rPr lang="en-US" altLang="en-US" dirty="0" smtClean="0">
                <a:solidFill>
                  <a:schemeClr val="tx2"/>
                </a:solidFill>
                <a:latin typeface="Gill Sans MT" panose="020B0502020104020203" pitchFamily="34" charset="0"/>
              </a:rPr>
              <a:t>shelters</a:t>
            </a:r>
            <a:r>
              <a:rPr lang="en-US" altLang="en-US" dirty="0">
                <a:solidFill>
                  <a:schemeClr val="tx2"/>
                </a:solidFill>
                <a:latin typeface="Gill Sans MT" panose="020B0502020104020203" pitchFamily="34" charset="0"/>
              </a:rPr>
              <a:t> </a:t>
            </a:r>
            <a:r>
              <a:rPr lang="en-US" altLang="en-US" dirty="0" smtClean="0">
                <a:solidFill>
                  <a:schemeClr val="tx2"/>
                </a:solidFill>
                <a:latin typeface="Gill Sans MT" panose="020B0502020104020203" pitchFamily="34" charset="0"/>
              </a:rPr>
              <a:t>if an evacuation order is issued. </a:t>
            </a:r>
          </a:p>
          <a:p>
            <a:pPr lvl="0">
              <a:lnSpc>
                <a:spcPct val="114000"/>
              </a:lnSpc>
              <a:buClr>
                <a:srgbClr val="00588F"/>
              </a:buClr>
              <a:buFont typeface="Arial" panose="020B0604020202020204" pitchFamily="34" charset="0"/>
              <a:buChar char="•"/>
            </a:pPr>
            <a:r>
              <a:rPr lang="en-US" altLang="en-US" dirty="0">
                <a:solidFill>
                  <a:srgbClr val="00588F"/>
                </a:solidFill>
                <a:latin typeface="Gill Sans MT" panose="020B0502020104020203" pitchFamily="34" charset="0"/>
              </a:rPr>
              <a:t>The City has been working with hospitals and long-term care providers to relocate their patients and residents. </a:t>
            </a:r>
          </a:p>
          <a:p>
            <a:pPr lvl="0">
              <a:lnSpc>
                <a:spcPct val="114000"/>
              </a:lnSpc>
              <a:buClr>
                <a:srgbClr val="00588F"/>
              </a:buClr>
              <a:buFont typeface="Arial" panose="020B0604020202020204" pitchFamily="34" charset="0"/>
              <a:buChar char="•"/>
            </a:pPr>
            <a:r>
              <a:rPr lang="en-US" altLang="en-US" dirty="0">
                <a:solidFill>
                  <a:srgbClr val="00588F"/>
                </a:solidFill>
                <a:latin typeface="Gill Sans MT" panose="020B0502020104020203" pitchFamily="34" charset="0"/>
              </a:rPr>
              <a:t>The NWS has issued an official Hurricane Watch for the NYC area.</a:t>
            </a:r>
          </a:p>
          <a:p>
            <a:pPr>
              <a:lnSpc>
                <a:spcPct val="114000"/>
              </a:lnSpc>
              <a:buFont typeface="Arial" panose="020B0604020202020204" pitchFamily="34" charset="0"/>
              <a:buChar char="•"/>
            </a:pPr>
            <a:endParaRPr lang="en-US" altLang="en-US" sz="1900" dirty="0" smtClean="0">
              <a:solidFill>
                <a:schemeClr val="tx2"/>
              </a:solidFill>
              <a:latin typeface="Gill Sans MT" panose="020B0502020104020203" pitchFamily="34" charset="0"/>
            </a:endParaRPr>
          </a:p>
          <a:p>
            <a:pPr marL="0" indent="0">
              <a:lnSpc>
                <a:spcPct val="114000"/>
              </a:lnSpc>
              <a:buNone/>
            </a:pPr>
            <a:endParaRPr lang="en-US" altLang="en-US" sz="1900" u="sng" dirty="0" smtClean="0">
              <a:solidFill>
                <a:srgbClr val="00588F"/>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Saturday, August 31, 11:00AM</a:t>
            </a:r>
            <a:endParaRPr lang="en-US" dirty="0">
              <a:latin typeface="Gill Sans MT" panose="020B0502020104020203" pitchFamily="34" charset="0"/>
            </a:endParaRPr>
          </a:p>
        </p:txBody>
      </p:sp>
      <p:sp>
        <p:nvSpPr>
          <p:cNvPr id="7" name="TextBox 6"/>
          <p:cNvSpPr txBox="1"/>
          <p:nvPr/>
        </p:nvSpPr>
        <p:spPr>
          <a:xfrm>
            <a:off x="3441032" y="6190247"/>
            <a:ext cx="914400" cy="914400"/>
          </a:xfrm>
          <a:prstGeom prst="rect">
            <a:avLst/>
          </a:prstGeom>
        </p:spPr>
        <p:txBody>
          <a:bodyPr wrap="none" lIns="0" tIns="0" rtlCol="0">
            <a:noAutofit/>
          </a:bodyPr>
          <a:lstStyle/>
          <a:p>
            <a:endParaRPr lang="en-US" dirty="0" smtClean="0"/>
          </a:p>
        </p:txBody>
      </p:sp>
      <p:sp>
        <p:nvSpPr>
          <p:cNvPr id="8" name="TextBox 7"/>
          <p:cNvSpPr txBox="1"/>
          <p:nvPr/>
        </p:nvSpPr>
        <p:spPr>
          <a:xfrm>
            <a:off x="1040732" y="4740442"/>
            <a:ext cx="7573879" cy="1395663"/>
          </a:xfrm>
          <a:prstGeom prst="rect">
            <a:avLst/>
          </a:prstGeom>
        </p:spPr>
        <p:txBody>
          <a:bodyPr wrap="square" lIns="0" tIns="0" rtlCol="0">
            <a:noAutofit/>
          </a:bodyPr>
          <a:lstStyle/>
          <a:p>
            <a:endParaRPr lang="en-US" dirty="0" smtClean="0"/>
          </a:p>
        </p:txBody>
      </p:sp>
      <p:sp>
        <p:nvSpPr>
          <p:cNvPr id="9" name="TextBox 8"/>
          <p:cNvSpPr txBox="1"/>
          <p:nvPr/>
        </p:nvSpPr>
        <p:spPr>
          <a:xfrm>
            <a:off x="511342" y="4740442"/>
            <a:ext cx="7802479" cy="1281363"/>
          </a:xfrm>
          <a:prstGeom prst="rect">
            <a:avLst/>
          </a:prstGeom>
        </p:spPr>
        <p:txBody>
          <a:bodyPr wrap="square" lIns="0" tIns="0" rtlCol="0">
            <a:noAutofit/>
          </a:bodyPr>
          <a:lstStyle/>
          <a:p>
            <a:endParaRPr lang="en-US" dirty="0" smtClean="0"/>
          </a:p>
        </p:txBody>
      </p:sp>
      <p:pic>
        <p:nvPicPr>
          <p:cNvPr id="12" name="Picture 11"/>
          <p:cNvPicPr>
            <a:picLocks noChangeAspect="1"/>
          </p:cNvPicPr>
          <p:nvPr/>
        </p:nvPicPr>
        <p:blipFill>
          <a:blip r:embed="rId2"/>
          <a:stretch>
            <a:fillRect/>
          </a:stretch>
        </p:blipFill>
        <p:spPr>
          <a:xfrm>
            <a:off x="4827671" y="1952506"/>
            <a:ext cx="4145629" cy="3108960"/>
          </a:xfrm>
          <a:prstGeom prst="rect">
            <a:avLst/>
          </a:prstGeom>
        </p:spPr>
      </p:pic>
    </p:spTree>
    <p:extLst>
      <p:ext uri="{BB962C8B-B14F-4D97-AF65-F5344CB8AC3E}">
        <p14:creationId xmlns:p14="http://schemas.microsoft.com/office/powerpoint/2010/main" val="1485650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YC EM NEW Blue">
      <a:dk1>
        <a:sysClr val="windowText" lastClr="000000"/>
      </a:dk1>
      <a:lt1>
        <a:srgbClr val="FFFFFE"/>
      </a:lt1>
      <a:dk2>
        <a:srgbClr val="00588F"/>
      </a:dk2>
      <a:lt2>
        <a:srgbClr val="00588F"/>
      </a:lt2>
      <a:accent1>
        <a:srgbClr val="FFFFFE"/>
      </a:accent1>
      <a:accent2>
        <a:srgbClr val="FFFFFE"/>
      </a:accent2>
      <a:accent3>
        <a:srgbClr val="FFFFFE"/>
      </a:accent3>
      <a:accent4>
        <a:srgbClr val="FFFEFE"/>
      </a:accent4>
      <a:accent5>
        <a:srgbClr val="FFFFFE"/>
      </a:accent5>
      <a:accent6>
        <a:srgbClr val="FFFFFE"/>
      </a:accent6>
      <a:hlink>
        <a:srgbClr val="FFFFFE"/>
      </a:hlink>
      <a:folHlink>
        <a:srgbClr val="FFFF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0" tIns="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4367</TotalTime>
  <Words>1447</Words>
  <Application>Microsoft Office PowerPoint</Application>
  <PresentationFormat>On-screen Show (4:3)</PresentationFormat>
  <Paragraphs>125</Paragraphs>
  <Slides>20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Black</vt:lpstr>
      <vt:lpstr>Arial Rounded MT Bold</vt:lpstr>
      <vt:lpstr>Calibri</vt:lpstr>
      <vt:lpstr>Gill Sans MT</vt:lpstr>
      <vt:lpstr>Interstate-Black</vt:lpstr>
      <vt:lpstr>Interstate-Bold</vt:lpstr>
      <vt:lpstr>Interstate-Regular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C&amp;G Partners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C&amp;G  Partners</dc:creator>
  <cp:lastModifiedBy>Stewart, Janelle</cp:lastModifiedBy>
  <cp:revision>491</cp:revision>
  <dcterms:created xsi:type="dcterms:W3CDTF">2014-12-29T23:55:35Z</dcterms:created>
  <dcterms:modified xsi:type="dcterms:W3CDTF">2019-11-25T17:59:53Z</dcterms:modified>
</cp:coreProperties>
</file>