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9" r:id="rId5"/>
    <p:sldId id="288" r:id="rId6"/>
    <p:sldId id="330" r:id="rId7"/>
    <p:sldId id="289" r:id="rId8"/>
    <p:sldId id="310" r:id="rId9"/>
    <p:sldId id="322" r:id="rId10"/>
    <p:sldId id="311" r:id="rId11"/>
    <p:sldId id="370" r:id="rId12"/>
    <p:sldId id="374" r:id="rId13"/>
    <p:sldId id="329" r:id="rId14"/>
    <p:sldId id="371" r:id="rId15"/>
    <p:sldId id="372" r:id="rId16"/>
    <p:sldId id="317" r:id="rId17"/>
    <p:sldId id="373" r:id="rId18"/>
    <p:sldId id="328" r:id="rId19"/>
    <p:sldId id="32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o, Angie" initials="KA" lastIdx="5" clrIdx="0">
    <p:extLst>
      <p:ext uri="{19B8F6BF-5375-455C-9EA6-DF929625EA0E}">
        <p15:presenceInfo xmlns:p15="http://schemas.microsoft.com/office/powerpoint/2012/main" userId="Koo, Angie" providerId="None"/>
      </p:ext>
    </p:extLst>
  </p:cmAuthor>
  <p:cmAuthor id="2" name="Ryan, Colin" initials="RC" lastIdx="11" clrIdx="1">
    <p:extLst>
      <p:ext uri="{19B8F6BF-5375-455C-9EA6-DF929625EA0E}">
        <p15:presenceInfo xmlns:p15="http://schemas.microsoft.com/office/powerpoint/2012/main" userId="S-1-5-21-3806942018-3613293668-464809974-1003" providerId="AD"/>
      </p:ext>
    </p:extLst>
  </p:cmAuthor>
  <p:cmAuthor id="3" name="Amanda Krawczyk" initials="AK" lastIdx="7" clrIdx="2">
    <p:extLst>
      <p:ext uri="{19B8F6BF-5375-455C-9EA6-DF929625EA0E}">
        <p15:presenceInfo xmlns:p15="http://schemas.microsoft.com/office/powerpoint/2012/main" userId="S::akrawczyk@oem.nyc.gov::91200735-c0f0-40c5-b64f-e4208f18c73c" providerId="AD"/>
      </p:ext>
    </p:extLst>
  </p:cmAuthor>
  <p:cmAuthor id="4" name="Christina A Farrell" initials="CF" lastIdx="5" clrIdx="3">
    <p:extLst>
      <p:ext uri="{19B8F6BF-5375-455C-9EA6-DF929625EA0E}">
        <p15:presenceInfo xmlns:p15="http://schemas.microsoft.com/office/powerpoint/2012/main" userId="S::cafarrell@oem.nyc.gov::4aee97ad-3f22-4860-b083-caa7607586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F"/>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66E15-280B-CA86-2E55-FC651C9C970B}" v="427" dt="2021-05-12T12:39:51.400"/>
    <p1510:client id="{20A9F80C-9E7A-4B35-803D-8CC29AB3083C}" v="60" dt="2021-05-20T17:01:58.598"/>
    <p1510:client id="{C0CF9ABC-1E23-4BCA-B901-357F602685AD}" v="65" dt="2021-05-06T13:16:13.217"/>
    <p1510:client id="{C4806867-CABA-59D7-6F19-B37A58FF5176}" v="41" dt="2021-05-24T14:27:44.905"/>
    <p1510:client id="{EB27C79F-2045-C000-17A4-22EBD5924976}" v="4" dt="2021-05-12T11:59:48.417"/>
    <p1510:client id="{EDD5EB37-9475-B98A-D635-8BF4795B4AA4}" v="8" dt="2021-05-24T14:36:50.297"/>
    <p1510:client id="{F4CF0C90-3194-AE65-E4B2-E9BF0CCFA4E2}" v="31" dt="2021-05-19T12:35:50.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F09DA-D281-4851-93C9-5188EB6B5FCC}" type="datetimeFigureOut">
              <a:rPr lang="en-US" smtClean="0"/>
              <a:t>5/24/2021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D573-35C1-41C2-93BF-0E034ED323C4}" type="slidenum">
              <a:rPr lang="en-US" smtClean="0"/>
              <a:t>‹#›</a:t>
            </a:fld>
            <a:endParaRPr lang="en-US"/>
          </a:p>
        </p:txBody>
      </p:sp>
    </p:spTree>
    <p:extLst>
      <p:ext uri="{BB962C8B-B14F-4D97-AF65-F5344CB8AC3E}">
        <p14:creationId xmlns:p14="http://schemas.microsoft.com/office/powerpoint/2010/main" val="3916116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DD573-35C1-41C2-93BF-0E034ED323C4}" type="slidenum">
              <a:rPr lang="en-US" smtClean="0"/>
              <a:t>1</a:t>
            </a:fld>
            <a:endParaRPr lang="en-US"/>
          </a:p>
        </p:txBody>
      </p:sp>
    </p:spTree>
    <p:extLst>
      <p:ext uri="{BB962C8B-B14F-4D97-AF65-F5344CB8AC3E}">
        <p14:creationId xmlns:p14="http://schemas.microsoft.com/office/powerpoint/2010/main" val="213668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89526B-8D65-4648-A740-A23203F8633B}" type="slidenum">
              <a:rPr lang="en-US" smtClean="0"/>
              <a:t>5</a:t>
            </a:fld>
            <a:endParaRPr lang="en-US"/>
          </a:p>
        </p:txBody>
      </p:sp>
    </p:spTree>
    <p:extLst>
      <p:ext uri="{BB962C8B-B14F-4D97-AF65-F5344CB8AC3E}">
        <p14:creationId xmlns:p14="http://schemas.microsoft.com/office/powerpoint/2010/main" val="191748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DD573-35C1-41C2-93BF-0E034ED323C4}" type="slidenum">
              <a:rPr lang="en-US" smtClean="0"/>
              <a:t>6</a:t>
            </a:fld>
            <a:endParaRPr lang="en-US"/>
          </a:p>
        </p:txBody>
      </p:sp>
    </p:spTree>
    <p:extLst>
      <p:ext uri="{BB962C8B-B14F-4D97-AF65-F5344CB8AC3E}">
        <p14:creationId xmlns:p14="http://schemas.microsoft.com/office/powerpoint/2010/main" val="378239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baseline="0"/>
          </a:p>
        </p:txBody>
      </p:sp>
      <p:sp>
        <p:nvSpPr>
          <p:cNvPr id="4" name="Slide Number Placeholder 3"/>
          <p:cNvSpPr>
            <a:spLocks noGrp="1"/>
          </p:cNvSpPr>
          <p:nvPr>
            <p:ph type="sldNum" sz="quarter" idx="10"/>
          </p:nvPr>
        </p:nvSpPr>
        <p:spPr/>
        <p:txBody>
          <a:bodyPr/>
          <a:lstStyle/>
          <a:p>
            <a:fld id="{0189526B-8D65-4648-A740-A23203F8633B}" type="slidenum">
              <a:rPr lang="en-US" smtClean="0"/>
              <a:t>9</a:t>
            </a:fld>
            <a:endParaRPr lang="en-US"/>
          </a:p>
        </p:txBody>
      </p:sp>
    </p:spTree>
    <p:extLst>
      <p:ext uri="{BB962C8B-B14F-4D97-AF65-F5344CB8AC3E}">
        <p14:creationId xmlns:p14="http://schemas.microsoft.com/office/powerpoint/2010/main" val="1326011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189526B-8D65-4648-A740-A23203F8633B}" type="slidenum">
              <a:rPr lang="en-US" smtClean="0"/>
              <a:t>10</a:t>
            </a:fld>
            <a:endParaRPr lang="en-US"/>
          </a:p>
        </p:txBody>
      </p:sp>
    </p:spTree>
    <p:extLst>
      <p:ext uri="{BB962C8B-B14F-4D97-AF65-F5344CB8AC3E}">
        <p14:creationId xmlns:p14="http://schemas.microsoft.com/office/powerpoint/2010/main" val="78060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0189526B-8D65-4648-A740-A23203F8633B}" type="slidenum">
              <a:rPr lang="en-US" smtClean="0"/>
              <a:t>12</a:t>
            </a:fld>
            <a:endParaRPr lang="en-US"/>
          </a:p>
        </p:txBody>
      </p:sp>
    </p:spTree>
    <p:extLst>
      <p:ext uri="{BB962C8B-B14F-4D97-AF65-F5344CB8AC3E}">
        <p14:creationId xmlns:p14="http://schemas.microsoft.com/office/powerpoint/2010/main" val="379864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baseline="0"/>
          </a:p>
        </p:txBody>
      </p:sp>
      <p:sp>
        <p:nvSpPr>
          <p:cNvPr id="4" name="Slide Number Placeholder 3"/>
          <p:cNvSpPr>
            <a:spLocks noGrp="1"/>
          </p:cNvSpPr>
          <p:nvPr>
            <p:ph type="sldNum" sz="quarter" idx="10"/>
          </p:nvPr>
        </p:nvSpPr>
        <p:spPr/>
        <p:txBody>
          <a:bodyPr/>
          <a:lstStyle/>
          <a:p>
            <a:fld id="{0189526B-8D65-4648-A740-A23203F8633B}" type="slidenum">
              <a:rPr lang="en-US" smtClean="0"/>
              <a:t>13</a:t>
            </a:fld>
            <a:endParaRPr lang="en-US"/>
          </a:p>
        </p:txBody>
      </p:sp>
    </p:spTree>
    <p:extLst>
      <p:ext uri="{BB962C8B-B14F-4D97-AF65-F5344CB8AC3E}">
        <p14:creationId xmlns:p14="http://schemas.microsoft.com/office/powerpoint/2010/main" val="389259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baseline="0"/>
          </a:p>
        </p:txBody>
      </p:sp>
      <p:sp>
        <p:nvSpPr>
          <p:cNvPr id="4" name="Slide Number Placeholder 3"/>
          <p:cNvSpPr>
            <a:spLocks noGrp="1"/>
          </p:cNvSpPr>
          <p:nvPr>
            <p:ph type="sldNum" sz="quarter" idx="10"/>
          </p:nvPr>
        </p:nvSpPr>
        <p:spPr/>
        <p:txBody>
          <a:bodyPr/>
          <a:lstStyle/>
          <a:p>
            <a:fld id="{0189526B-8D65-4648-A740-A23203F8633B}" type="slidenum">
              <a:rPr lang="en-US" smtClean="0"/>
              <a:t>14</a:t>
            </a:fld>
            <a:endParaRPr lang="en-US"/>
          </a:p>
        </p:txBody>
      </p:sp>
    </p:spTree>
    <p:extLst>
      <p:ext uri="{BB962C8B-B14F-4D97-AF65-F5344CB8AC3E}">
        <p14:creationId xmlns:p14="http://schemas.microsoft.com/office/powerpoint/2010/main" val="326834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89526B-8D65-4648-A740-A23203F8633B}" type="slidenum">
              <a:rPr lang="en-US" smtClean="0"/>
              <a:t>16</a:t>
            </a:fld>
            <a:endParaRPr lang="en-US"/>
          </a:p>
        </p:txBody>
      </p:sp>
    </p:spTree>
    <p:extLst>
      <p:ext uri="{BB962C8B-B14F-4D97-AF65-F5344CB8AC3E}">
        <p14:creationId xmlns:p14="http://schemas.microsoft.com/office/powerpoint/2010/main" val="87538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NYC Emergency Management logo-horizontal-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92" y="5665841"/>
            <a:ext cx="2795339" cy="833427"/>
          </a:xfrm>
          <a:prstGeom prst="rect">
            <a:avLst/>
          </a:prstGeom>
        </p:spPr>
      </p:pic>
      <p:sp>
        <p:nvSpPr>
          <p:cNvPr id="10"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2"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a:solidFill>
                <a:schemeClr val="bg1"/>
              </a:solidFill>
              <a:latin typeface="Interstate-Bold"/>
              <a:cs typeface="Interstate-Bold"/>
            </a:endParaRPr>
          </a:p>
        </p:txBody>
      </p:sp>
    </p:spTree>
    <p:extLst>
      <p:ext uri="{BB962C8B-B14F-4D97-AF65-F5344CB8AC3E}">
        <p14:creationId xmlns:p14="http://schemas.microsoft.com/office/powerpoint/2010/main" val="294081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3250005" y="1028700"/>
            <a:ext cx="2651760" cy="52578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035041" y="1028700"/>
            <a:ext cx="2651760" cy="52578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55612" y="1028700"/>
            <a:ext cx="2651760" cy="52578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8"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p:cNvSpPr>
            <a:spLocks noGrp="1"/>
          </p:cNvSpPr>
          <p:nvPr>
            <p:ph type="body" sz="quarter" idx="17"/>
          </p:nvPr>
        </p:nvSpPr>
        <p:spPr>
          <a:xfrm>
            <a:off x="519113" y="1276512"/>
            <a:ext cx="2511981"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0" name="Text Placeholder 4"/>
          <p:cNvSpPr>
            <a:spLocks noGrp="1"/>
          </p:cNvSpPr>
          <p:nvPr>
            <p:ph type="body" sz="quarter" idx="18"/>
          </p:nvPr>
        </p:nvSpPr>
        <p:spPr>
          <a:xfrm>
            <a:off x="3326284" y="1276512"/>
            <a:ext cx="2511981"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1" name="Text Placeholder 4"/>
          <p:cNvSpPr>
            <a:spLocks noGrp="1"/>
          </p:cNvSpPr>
          <p:nvPr>
            <p:ph type="body" sz="quarter" idx="19"/>
          </p:nvPr>
        </p:nvSpPr>
        <p:spPr>
          <a:xfrm>
            <a:off x="6113936" y="1276512"/>
            <a:ext cx="2511980"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3" name="Content Placeholder 5"/>
          <p:cNvSpPr>
            <a:spLocks noGrp="1"/>
          </p:cNvSpPr>
          <p:nvPr>
            <p:ph sz="quarter" idx="4"/>
          </p:nvPr>
        </p:nvSpPr>
        <p:spPr>
          <a:xfrm>
            <a:off x="519113"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20"/>
          </p:nvPr>
        </p:nvSpPr>
        <p:spPr>
          <a:xfrm>
            <a:off x="3326284"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21"/>
          </p:nvPr>
        </p:nvSpPr>
        <p:spPr>
          <a:xfrm>
            <a:off x="6113935"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1304324" y="6439243"/>
            <a:ext cx="914400" cy="914400"/>
          </a:xfrm>
          <a:prstGeom prst="rect">
            <a:avLst/>
          </a:prstGeom>
        </p:spPr>
        <p:txBody>
          <a:bodyPr wrap="none" lIns="0" tIns="0" rtlCol="0">
            <a:noAutofit/>
          </a:bodyPr>
          <a:lstStyle/>
          <a:p>
            <a:endParaRPr lang="en-US"/>
          </a:p>
        </p:txBody>
      </p:sp>
    </p:spTree>
    <p:extLst>
      <p:ext uri="{BB962C8B-B14F-4D97-AF65-F5344CB8AC3E}">
        <p14:creationId xmlns:p14="http://schemas.microsoft.com/office/powerpoint/2010/main" val="194607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0" name="Picture Placeholder 9"/>
          <p:cNvSpPr>
            <a:spLocks noGrp="1"/>
          </p:cNvSpPr>
          <p:nvPr>
            <p:ph type="pic" sz="quarter" idx="11"/>
          </p:nvPr>
        </p:nvSpPr>
        <p:spPr>
          <a:xfrm>
            <a:off x="455612" y="1028699"/>
            <a:ext cx="8231187" cy="5246221"/>
          </a:xfrm>
          <a:prstGeom prst="rect">
            <a:avLst/>
          </a:prstGeom>
        </p:spPr>
        <p:txBody>
          <a:bodyPr vert="horz"/>
          <a:lstStyle/>
          <a:p>
            <a:endParaRPr lang="en-US"/>
          </a:p>
        </p:txBody>
      </p:sp>
    </p:spTree>
    <p:extLst>
      <p:ext uri="{BB962C8B-B14F-4D97-AF65-F5344CB8AC3E}">
        <p14:creationId xmlns:p14="http://schemas.microsoft.com/office/powerpoint/2010/main" val="363877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0" y="0"/>
            <a:ext cx="9144000" cy="6274921"/>
          </a:xfrm>
          <a:prstGeom prst="rect">
            <a:avLst/>
          </a:prstGeom>
        </p:spPr>
        <p:txBody>
          <a:bodyPr vert="horz"/>
          <a:lstStyle/>
          <a:p>
            <a:endParaRPr lang="en-US"/>
          </a:p>
        </p:txBody>
      </p:sp>
    </p:spTree>
    <p:extLst>
      <p:ext uri="{BB962C8B-B14F-4D97-AF65-F5344CB8AC3E}">
        <p14:creationId xmlns:p14="http://schemas.microsoft.com/office/powerpoint/2010/main" val="237441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9"/>
          <p:cNvSpPr>
            <a:spLocks noGrp="1"/>
          </p:cNvSpPr>
          <p:nvPr>
            <p:ph type="pic" sz="quarter" idx="11"/>
          </p:nvPr>
        </p:nvSpPr>
        <p:spPr>
          <a:xfrm>
            <a:off x="457200" y="1036893"/>
            <a:ext cx="4023360" cy="5246221"/>
          </a:xfrm>
          <a:prstGeom prst="rect">
            <a:avLst/>
          </a:prstGeom>
        </p:spPr>
        <p:txBody>
          <a:bodyPr vert="horz"/>
          <a:lstStyle>
            <a:lvl1pPr marL="0" indent="0">
              <a:buNone/>
              <a:defRPr/>
            </a:lvl1pPr>
          </a:lstStyle>
          <a:p>
            <a:endParaRPr lang="en-US"/>
          </a:p>
        </p:txBody>
      </p:sp>
      <p:sp>
        <p:nvSpPr>
          <p:cNvPr id="9" name="Picture Placeholder 9"/>
          <p:cNvSpPr>
            <a:spLocks noGrp="1"/>
          </p:cNvSpPr>
          <p:nvPr>
            <p:ph type="pic" sz="quarter" idx="12"/>
          </p:nvPr>
        </p:nvSpPr>
        <p:spPr>
          <a:xfrm>
            <a:off x="4663440" y="1036893"/>
            <a:ext cx="4023360" cy="5246221"/>
          </a:xfrm>
          <a:prstGeom prst="rect">
            <a:avLst/>
          </a:prstGeom>
        </p:spPr>
        <p:txBody>
          <a:bodyPr vert="horz"/>
          <a:lstStyle>
            <a:lvl1pPr marL="0" indent="0">
              <a:buNone/>
              <a:defRPr/>
            </a:lvl1pPr>
          </a:lstStyle>
          <a:p>
            <a:endParaRPr lang="en-US"/>
          </a:p>
        </p:txBody>
      </p:sp>
      <p:sp>
        <p:nvSpPr>
          <p:cNvPr id="10"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1"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9802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6"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9"/>
          <p:cNvSpPr>
            <a:spLocks noGrp="1"/>
          </p:cNvSpPr>
          <p:nvPr>
            <p:ph type="pic" sz="quarter" idx="11"/>
          </p:nvPr>
        </p:nvSpPr>
        <p:spPr>
          <a:xfrm>
            <a:off x="457200" y="1034127"/>
            <a:ext cx="4023360" cy="2521873"/>
          </a:xfrm>
          <a:prstGeom prst="rect">
            <a:avLst/>
          </a:prstGeom>
        </p:spPr>
        <p:txBody>
          <a:bodyPr vert="horz"/>
          <a:lstStyle>
            <a:lvl1pPr marL="0" indent="0">
              <a:buNone/>
              <a:defRPr/>
            </a:lvl1pPr>
          </a:lstStyle>
          <a:p>
            <a:endParaRPr lang="en-US"/>
          </a:p>
        </p:txBody>
      </p:sp>
      <p:sp>
        <p:nvSpPr>
          <p:cNvPr id="19" name="Picture Placeholder 9"/>
          <p:cNvSpPr>
            <a:spLocks noGrp="1"/>
          </p:cNvSpPr>
          <p:nvPr>
            <p:ph type="pic" sz="quarter" idx="12"/>
          </p:nvPr>
        </p:nvSpPr>
        <p:spPr>
          <a:xfrm>
            <a:off x="4663440" y="1034127"/>
            <a:ext cx="4023360" cy="2521873"/>
          </a:xfrm>
          <a:prstGeom prst="rect">
            <a:avLst/>
          </a:prstGeom>
        </p:spPr>
        <p:txBody>
          <a:bodyPr vert="horz"/>
          <a:lstStyle>
            <a:lvl1pPr marL="0" indent="0">
              <a:buNone/>
              <a:defRPr/>
            </a:lvl1pPr>
          </a:lstStyle>
          <a:p>
            <a:endParaRPr lang="en-US"/>
          </a:p>
        </p:txBody>
      </p:sp>
      <p:sp>
        <p:nvSpPr>
          <p:cNvPr id="20" name="Picture Placeholder 9"/>
          <p:cNvSpPr>
            <a:spLocks noGrp="1"/>
          </p:cNvSpPr>
          <p:nvPr>
            <p:ph type="pic" sz="quarter" idx="16"/>
          </p:nvPr>
        </p:nvSpPr>
        <p:spPr>
          <a:xfrm>
            <a:off x="455613" y="3700761"/>
            <a:ext cx="4023360" cy="2578608"/>
          </a:xfrm>
          <a:prstGeom prst="rect">
            <a:avLst/>
          </a:prstGeom>
        </p:spPr>
        <p:txBody>
          <a:bodyPr vert="horz"/>
          <a:lstStyle>
            <a:lvl1pPr marL="0" indent="0">
              <a:buNone/>
              <a:defRPr/>
            </a:lvl1pPr>
          </a:lstStyle>
          <a:p>
            <a:endParaRPr lang="en-US"/>
          </a:p>
        </p:txBody>
      </p:sp>
      <p:sp>
        <p:nvSpPr>
          <p:cNvPr id="21" name="Picture Placeholder 9"/>
          <p:cNvSpPr>
            <a:spLocks noGrp="1"/>
          </p:cNvSpPr>
          <p:nvPr>
            <p:ph type="pic" sz="quarter" idx="17"/>
          </p:nvPr>
        </p:nvSpPr>
        <p:spPr>
          <a:xfrm>
            <a:off x="4661853" y="3700761"/>
            <a:ext cx="4023360" cy="2578608"/>
          </a:xfrm>
          <a:prstGeom prst="rect">
            <a:avLst/>
          </a:prstGeom>
        </p:spPr>
        <p:txBody>
          <a:bodyPr vert="horz"/>
          <a:lstStyle>
            <a:lvl1pPr marL="0" indent="0">
              <a:buNone/>
              <a:defRPr/>
            </a:lvl1pPr>
          </a:lstStyle>
          <a:p>
            <a:endParaRPr lang="en-US"/>
          </a:p>
        </p:txBody>
      </p:sp>
    </p:spTree>
    <p:extLst>
      <p:ext uri="{BB962C8B-B14F-4D97-AF65-F5344CB8AC3E}">
        <p14:creationId xmlns:p14="http://schemas.microsoft.com/office/powerpoint/2010/main" val="163980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9"/>
          <p:cNvSpPr>
            <a:spLocks noGrp="1"/>
          </p:cNvSpPr>
          <p:nvPr>
            <p:ph type="pic" sz="quarter" idx="11"/>
          </p:nvPr>
        </p:nvSpPr>
        <p:spPr>
          <a:xfrm>
            <a:off x="457200" y="1028023"/>
            <a:ext cx="2650172" cy="2578608"/>
          </a:xfrm>
          <a:prstGeom prst="rect">
            <a:avLst/>
          </a:prstGeom>
        </p:spPr>
        <p:txBody>
          <a:bodyPr vert="horz"/>
          <a:lstStyle>
            <a:lvl1pPr marL="0" indent="0">
              <a:buNone/>
              <a:defRPr/>
            </a:lvl1pPr>
          </a:lstStyle>
          <a:p>
            <a:endParaRPr lang="en-US"/>
          </a:p>
        </p:txBody>
      </p:sp>
      <p:sp>
        <p:nvSpPr>
          <p:cNvPr id="9" name="Picture Placeholder 9"/>
          <p:cNvSpPr>
            <a:spLocks noGrp="1"/>
          </p:cNvSpPr>
          <p:nvPr>
            <p:ph type="pic" sz="quarter" idx="16"/>
          </p:nvPr>
        </p:nvSpPr>
        <p:spPr>
          <a:xfrm>
            <a:off x="455613" y="3700761"/>
            <a:ext cx="2650172" cy="2578608"/>
          </a:xfrm>
          <a:prstGeom prst="rect">
            <a:avLst/>
          </a:prstGeom>
        </p:spPr>
        <p:txBody>
          <a:bodyPr vert="horz"/>
          <a:lstStyle>
            <a:lvl1pPr marL="0" indent="0">
              <a:buNone/>
              <a:defRPr/>
            </a:lvl1pPr>
          </a:lstStyle>
          <a:p>
            <a:endParaRPr lang="en-US"/>
          </a:p>
        </p:txBody>
      </p:sp>
      <p:sp>
        <p:nvSpPr>
          <p:cNvPr id="10" name="Picture Placeholder 9"/>
          <p:cNvSpPr>
            <a:spLocks noGrp="1"/>
          </p:cNvSpPr>
          <p:nvPr>
            <p:ph type="pic" sz="quarter" idx="17"/>
          </p:nvPr>
        </p:nvSpPr>
        <p:spPr>
          <a:xfrm>
            <a:off x="3250005" y="1028666"/>
            <a:ext cx="2650172" cy="2578608"/>
          </a:xfrm>
          <a:prstGeom prst="rect">
            <a:avLst/>
          </a:prstGeom>
        </p:spPr>
        <p:txBody>
          <a:bodyPr vert="horz"/>
          <a:lstStyle>
            <a:lvl1pPr marL="0" indent="0">
              <a:buNone/>
              <a:defRPr/>
            </a:lvl1pPr>
          </a:lstStyle>
          <a:p>
            <a:endParaRPr lang="en-US"/>
          </a:p>
        </p:txBody>
      </p:sp>
      <p:sp>
        <p:nvSpPr>
          <p:cNvPr id="11" name="Picture Placeholder 9"/>
          <p:cNvSpPr>
            <a:spLocks noGrp="1"/>
          </p:cNvSpPr>
          <p:nvPr>
            <p:ph type="pic" sz="quarter" idx="18"/>
          </p:nvPr>
        </p:nvSpPr>
        <p:spPr>
          <a:xfrm>
            <a:off x="3250005" y="3701404"/>
            <a:ext cx="2650172" cy="2578608"/>
          </a:xfrm>
          <a:prstGeom prst="rect">
            <a:avLst/>
          </a:prstGeom>
        </p:spPr>
        <p:txBody>
          <a:bodyPr vert="horz"/>
          <a:lstStyle>
            <a:lvl1pPr marL="0" indent="0">
              <a:buNone/>
              <a:defRPr/>
            </a:lvl1pPr>
          </a:lstStyle>
          <a:p>
            <a:endParaRPr lang="en-US"/>
          </a:p>
        </p:txBody>
      </p:sp>
      <p:sp>
        <p:nvSpPr>
          <p:cNvPr id="12" name="Picture Placeholder 9"/>
          <p:cNvSpPr>
            <a:spLocks noGrp="1"/>
          </p:cNvSpPr>
          <p:nvPr>
            <p:ph type="pic" sz="quarter" idx="19"/>
          </p:nvPr>
        </p:nvSpPr>
        <p:spPr>
          <a:xfrm>
            <a:off x="6036628" y="1028700"/>
            <a:ext cx="2650172" cy="2578608"/>
          </a:xfrm>
          <a:prstGeom prst="rect">
            <a:avLst/>
          </a:prstGeom>
        </p:spPr>
        <p:txBody>
          <a:bodyPr vert="horz"/>
          <a:lstStyle>
            <a:lvl1pPr marL="0" indent="0">
              <a:buNone/>
              <a:defRPr/>
            </a:lvl1pPr>
          </a:lstStyle>
          <a:p>
            <a:endParaRPr lang="en-US"/>
          </a:p>
        </p:txBody>
      </p:sp>
      <p:sp>
        <p:nvSpPr>
          <p:cNvPr id="13" name="Picture Placeholder 9"/>
          <p:cNvSpPr>
            <a:spLocks noGrp="1"/>
          </p:cNvSpPr>
          <p:nvPr>
            <p:ph type="pic" sz="quarter" idx="20"/>
          </p:nvPr>
        </p:nvSpPr>
        <p:spPr>
          <a:xfrm>
            <a:off x="6035041" y="3701438"/>
            <a:ext cx="2650172" cy="2578608"/>
          </a:xfrm>
          <a:prstGeom prst="rect">
            <a:avLst/>
          </a:prstGeom>
        </p:spPr>
        <p:txBody>
          <a:bodyPr vert="horz"/>
          <a:lstStyle>
            <a:lvl1pPr marL="0" indent="0">
              <a:buNone/>
              <a:defRPr/>
            </a:lvl1pPr>
          </a:lstStyle>
          <a:p>
            <a:endParaRPr lang="en-US"/>
          </a:p>
        </p:txBody>
      </p:sp>
    </p:spTree>
    <p:extLst>
      <p:ext uri="{BB962C8B-B14F-4D97-AF65-F5344CB8AC3E}">
        <p14:creationId xmlns:p14="http://schemas.microsoft.com/office/powerpoint/2010/main" val="90489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0" name="Picture Placeholder 9"/>
          <p:cNvSpPr>
            <a:spLocks noGrp="1"/>
          </p:cNvSpPr>
          <p:nvPr>
            <p:ph type="pic" sz="quarter" idx="11"/>
          </p:nvPr>
        </p:nvSpPr>
        <p:spPr>
          <a:xfrm>
            <a:off x="4667530" y="1028699"/>
            <a:ext cx="4019270" cy="5246221"/>
          </a:xfrm>
          <a:prstGeom prst="rect">
            <a:avLst/>
          </a:prstGeom>
        </p:spPr>
        <p:txBody>
          <a:bodyPr vert="horz"/>
          <a:lstStyle>
            <a:lvl1pPr marL="0" indent="0">
              <a:buNone/>
              <a:defRPr/>
            </a:lvl1pPr>
          </a:lstStyle>
          <a:p>
            <a:endParaRPr lang="en-US"/>
          </a:p>
        </p:txBody>
      </p:sp>
      <p:sp>
        <p:nvSpPr>
          <p:cNvPr id="11" name="Content Placeholder 5"/>
          <p:cNvSpPr>
            <a:spLocks noGrp="1"/>
          </p:cNvSpPr>
          <p:nvPr>
            <p:ph sz="quarter" idx="15"/>
          </p:nvPr>
        </p:nvSpPr>
        <p:spPr>
          <a:xfrm>
            <a:off x="457199" y="1377738"/>
            <a:ext cx="4021773" cy="4897181"/>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7"/>
          </p:nvPr>
        </p:nvSpPr>
        <p:spPr>
          <a:xfrm>
            <a:off x="457199" y="1035002"/>
            <a:ext cx="4021773"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2577370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5" name="Picture Placeholder 9"/>
          <p:cNvSpPr>
            <a:spLocks noGrp="1"/>
          </p:cNvSpPr>
          <p:nvPr>
            <p:ph type="pic" sz="quarter" idx="11"/>
          </p:nvPr>
        </p:nvSpPr>
        <p:spPr>
          <a:xfrm>
            <a:off x="457200" y="1028699"/>
            <a:ext cx="4019270" cy="5246222"/>
          </a:xfrm>
          <a:prstGeom prst="rect">
            <a:avLst/>
          </a:prstGeom>
        </p:spPr>
        <p:txBody>
          <a:bodyPr vert="horz"/>
          <a:lstStyle>
            <a:lvl1pPr marL="0" indent="0">
              <a:buNone/>
              <a:defRPr/>
            </a:lvl1pPr>
          </a:lstStyle>
          <a:p>
            <a:endParaRPr lang="en-US"/>
          </a:p>
        </p:txBody>
      </p:sp>
      <p:sp>
        <p:nvSpPr>
          <p:cNvPr id="6" name="Rectangle 5"/>
          <p:cNvSpPr/>
          <p:nvPr userDrawn="1"/>
        </p:nvSpPr>
        <p:spPr>
          <a:xfrm>
            <a:off x="4476470" y="1028699"/>
            <a:ext cx="4210330" cy="5246221"/>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p:cNvSpPr>
            <a:spLocks noGrp="1"/>
          </p:cNvSpPr>
          <p:nvPr>
            <p:ph type="body" sz="quarter" idx="17"/>
          </p:nvPr>
        </p:nvSpPr>
        <p:spPr>
          <a:xfrm>
            <a:off x="4620053" y="1209371"/>
            <a:ext cx="3906109"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8" name="Content Placeholder 5"/>
          <p:cNvSpPr>
            <a:spLocks noGrp="1"/>
          </p:cNvSpPr>
          <p:nvPr>
            <p:ph sz="quarter" idx="4"/>
          </p:nvPr>
        </p:nvSpPr>
        <p:spPr>
          <a:xfrm>
            <a:off x="4620053" y="1552109"/>
            <a:ext cx="3906109"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64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457200" y="1028699"/>
            <a:ext cx="4023360" cy="2519661"/>
          </a:xfrm>
          <a:prstGeom prst="rect">
            <a:avLst/>
          </a:prstGeom>
        </p:spPr>
        <p:txBody>
          <a:bodyPr vert="horz"/>
          <a:lstStyle>
            <a:lvl1pPr marL="0" indent="0">
              <a:buNone/>
              <a:defRPr/>
            </a:lvl1pPr>
          </a:lstStyle>
          <a:p>
            <a:endParaRPr lang="en-US"/>
          </a:p>
        </p:txBody>
      </p:sp>
      <p:sp>
        <p:nvSpPr>
          <p:cNvPr id="4" name="Picture Placeholder 9"/>
          <p:cNvSpPr>
            <a:spLocks noGrp="1"/>
          </p:cNvSpPr>
          <p:nvPr>
            <p:ph type="pic" sz="quarter" idx="12"/>
          </p:nvPr>
        </p:nvSpPr>
        <p:spPr>
          <a:xfrm>
            <a:off x="4663440" y="1028699"/>
            <a:ext cx="4023360" cy="2519661"/>
          </a:xfrm>
          <a:prstGeom prst="rect">
            <a:avLst/>
          </a:prstGeom>
        </p:spPr>
        <p:txBody>
          <a:bodyPr vert="horz"/>
          <a:lstStyle>
            <a:lvl1pPr marL="0" indent="0">
              <a:buNone/>
              <a:defRPr/>
            </a:lvl1pPr>
          </a:lstStyle>
          <a:p>
            <a:endParaRPr lang="en-US"/>
          </a:p>
        </p:txBody>
      </p:sp>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7" name="Content Placeholder 5"/>
          <p:cNvSpPr>
            <a:spLocks noGrp="1"/>
          </p:cNvSpPr>
          <p:nvPr>
            <p:ph sz="quarter" idx="15"/>
          </p:nvPr>
        </p:nvSpPr>
        <p:spPr>
          <a:xfrm>
            <a:off x="457199" y="4039244"/>
            <a:ext cx="40217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7"/>
          </p:nvPr>
        </p:nvSpPr>
        <p:spPr>
          <a:xfrm>
            <a:off x="457199" y="3696506"/>
            <a:ext cx="40217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9" name="Content Placeholder 5"/>
          <p:cNvSpPr>
            <a:spLocks noGrp="1"/>
          </p:cNvSpPr>
          <p:nvPr>
            <p:ph sz="quarter" idx="18"/>
          </p:nvPr>
        </p:nvSpPr>
        <p:spPr>
          <a:xfrm>
            <a:off x="4665027" y="4045593"/>
            <a:ext cx="40217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9"/>
          </p:nvPr>
        </p:nvSpPr>
        <p:spPr>
          <a:xfrm>
            <a:off x="4665027" y="3702855"/>
            <a:ext cx="40217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73138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457200" y="1028699"/>
            <a:ext cx="4023360" cy="2511467"/>
          </a:xfrm>
          <a:prstGeom prst="rect">
            <a:avLst/>
          </a:prstGeom>
        </p:spPr>
        <p:txBody>
          <a:bodyPr vert="horz"/>
          <a:lstStyle>
            <a:lvl1pPr marL="0" indent="0">
              <a:buNone/>
              <a:defRPr/>
            </a:lvl1pPr>
          </a:lstStyle>
          <a:p>
            <a:endParaRPr lang="en-US"/>
          </a:p>
        </p:txBody>
      </p:sp>
      <p:sp>
        <p:nvSpPr>
          <p:cNvPr id="4" name="Picture Placeholder 9"/>
          <p:cNvSpPr>
            <a:spLocks noGrp="1"/>
          </p:cNvSpPr>
          <p:nvPr>
            <p:ph type="pic" sz="quarter" idx="12"/>
          </p:nvPr>
        </p:nvSpPr>
        <p:spPr>
          <a:xfrm>
            <a:off x="4663440" y="1028699"/>
            <a:ext cx="4023360" cy="2511467"/>
          </a:xfrm>
          <a:prstGeom prst="rect">
            <a:avLst/>
          </a:prstGeom>
        </p:spPr>
        <p:txBody>
          <a:bodyPr vert="horz"/>
          <a:lstStyle>
            <a:lvl1pPr marL="0" indent="0">
              <a:buNone/>
              <a:defRPr/>
            </a:lvl1pPr>
          </a:lstStyle>
          <a:p>
            <a:endParaRPr lang="en-US"/>
          </a:p>
        </p:txBody>
      </p:sp>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7" name="Rectangle 6"/>
          <p:cNvSpPr/>
          <p:nvPr userDrawn="1"/>
        </p:nvSpPr>
        <p:spPr>
          <a:xfrm>
            <a:off x="4659988" y="3540167"/>
            <a:ext cx="4029004"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8" name="Text Placeholder 4"/>
          <p:cNvSpPr>
            <a:spLocks noGrp="1"/>
          </p:cNvSpPr>
          <p:nvPr>
            <p:ph type="body" sz="quarter" idx="17"/>
          </p:nvPr>
        </p:nvSpPr>
        <p:spPr>
          <a:xfrm>
            <a:off x="4727298" y="3701758"/>
            <a:ext cx="3906109"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9" name="Content Placeholder 5"/>
          <p:cNvSpPr>
            <a:spLocks noGrp="1"/>
          </p:cNvSpPr>
          <p:nvPr>
            <p:ph sz="quarter" idx="4"/>
          </p:nvPr>
        </p:nvSpPr>
        <p:spPr>
          <a:xfrm>
            <a:off x="4727298" y="4044497"/>
            <a:ext cx="3906109"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451556" y="3540167"/>
            <a:ext cx="4029004"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Text Placeholder 4"/>
          <p:cNvSpPr>
            <a:spLocks noGrp="1"/>
          </p:cNvSpPr>
          <p:nvPr>
            <p:ph type="body" sz="quarter" idx="18"/>
          </p:nvPr>
        </p:nvSpPr>
        <p:spPr>
          <a:xfrm>
            <a:off x="521058" y="3701758"/>
            <a:ext cx="3906109"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3" name="Content Placeholder 5"/>
          <p:cNvSpPr>
            <a:spLocks noGrp="1"/>
          </p:cNvSpPr>
          <p:nvPr>
            <p:ph sz="quarter" idx="19"/>
          </p:nvPr>
        </p:nvSpPr>
        <p:spPr>
          <a:xfrm>
            <a:off x="521058" y="4044497"/>
            <a:ext cx="3906109"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5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p for ppt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052"/>
          </a:xfrm>
          <a:prstGeom prst="rect">
            <a:avLst/>
          </a:prstGeom>
        </p:spPr>
      </p:pic>
      <p:sp>
        <p:nvSpPr>
          <p:cNvPr id="15"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6"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7"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a:solidFill>
                <a:schemeClr val="bg1"/>
              </a:solidFill>
              <a:latin typeface="Interstate-Bold"/>
              <a:cs typeface="Interstate-Bold"/>
            </a:endParaRPr>
          </a:p>
        </p:txBody>
      </p:sp>
      <p:pic>
        <p:nvPicPr>
          <p:cNvPr id="10" name="Picture 9" descr="NYC Emergency Management logo-horizontal-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492" y="5665841"/>
            <a:ext cx="2795339" cy="833427"/>
          </a:xfrm>
          <a:prstGeom prst="rect">
            <a:avLst/>
          </a:prstGeom>
        </p:spPr>
      </p:pic>
    </p:spTree>
    <p:extLst>
      <p:ext uri="{BB962C8B-B14F-4D97-AF65-F5344CB8AC3E}">
        <p14:creationId xmlns:p14="http://schemas.microsoft.com/office/powerpoint/2010/main" val="50290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Picture Placeholder 9"/>
          <p:cNvSpPr>
            <a:spLocks noGrp="1"/>
          </p:cNvSpPr>
          <p:nvPr>
            <p:ph type="pic" sz="quarter" idx="11"/>
          </p:nvPr>
        </p:nvSpPr>
        <p:spPr>
          <a:xfrm>
            <a:off x="457200" y="1028699"/>
            <a:ext cx="2650172" cy="2536049"/>
          </a:xfrm>
          <a:prstGeom prst="rect">
            <a:avLst/>
          </a:prstGeom>
        </p:spPr>
        <p:txBody>
          <a:bodyPr vert="horz"/>
          <a:lstStyle>
            <a:lvl1pPr marL="0" indent="0">
              <a:buNone/>
              <a:defRPr/>
            </a:lvl1pPr>
          </a:lstStyle>
          <a:p>
            <a:endParaRPr lang="en-US"/>
          </a:p>
        </p:txBody>
      </p:sp>
      <p:sp>
        <p:nvSpPr>
          <p:cNvPr id="6" name="Picture Placeholder 9"/>
          <p:cNvSpPr>
            <a:spLocks noGrp="1"/>
          </p:cNvSpPr>
          <p:nvPr>
            <p:ph type="pic" sz="quarter" idx="17"/>
          </p:nvPr>
        </p:nvSpPr>
        <p:spPr>
          <a:xfrm>
            <a:off x="3245003" y="1029342"/>
            <a:ext cx="2650172" cy="2536049"/>
          </a:xfrm>
          <a:prstGeom prst="rect">
            <a:avLst/>
          </a:prstGeom>
        </p:spPr>
        <p:txBody>
          <a:bodyPr vert="horz"/>
          <a:lstStyle>
            <a:lvl1pPr marL="0" indent="0">
              <a:buNone/>
              <a:defRPr/>
            </a:lvl1pPr>
          </a:lstStyle>
          <a:p>
            <a:endParaRPr lang="en-US"/>
          </a:p>
        </p:txBody>
      </p:sp>
      <p:sp>
        <p:nvSpPr>
          <p:cNvPr id="7" name="Picture Placeholder 9"/>
          <p:cNvSpPr>
            <a:spLocks noGrp="1"/>
          </p:cNvSpPr>
          <p:nvPr>
            <p:ph type="pic" sz="quarter" idx="19"/>
          </p:nvPr>
        </p:nvSpPr>
        <p:spPr>
          <a:xfrm>
            <a:off x="6036628" y="1029376"/>
            <a:ext cx="2650172" cy="2536049"/>
          </a:xfrm>
          <a:prstGeom prst="rect">
            <a:avLst/>
          </a:prstGeom>
        </p:spPr>
        <p:txBody>
          <a:bodyPr vert="horz"/>
          <a:lstStyle>
            <a:lvl1pPr marL="0" indent="0">
              <a:buNone/>
              <a:defRPr/>
            </a:lvl1pPr>
          </a:lstStyle>
          <a:p>
            <a:endParaRPr lang="en-US"/>
          </a:p>
        </p:txBody>
      </p:sp>
      <p:sp>
        <p:nvSpPr>
          <p:cNvPr id="8" name="Content Placeholder 5"/>
          <p:cNvSpPr>
            <a:spLocks noGrp="1"/>
          </p:cNvSpPr>
          <p:nvPr>
            <p:ph sz="quarter" idx="15"/>
          </p:nvPr>
        </p:nvSpPr>
        <p:spPr>
          <a:xfrm>
            <a:off x="457199"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0"/>
          </p:nvPr>
        </p:nvSpPr>
        <p:spPr>
          <a:xfrm>
            <a:off x="457199" y="3696506"/>
            <a:ext cx="26501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0" name="Content Placeholder 5"/>
          <p:cNvSpPr>
            <a:spLocks noGrp="1"/>
          </p:cNvSpPr>
          <p:nvPr>
            <p:ph sz="quarter" idx="21"/>
          </p:nvPr>
        </p:nvSpPr>
        <p:spPr>
          <a:xfrm>
            <a:off x="3245003"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p:nvPr>
        </p:nvSpPr>
        <p:spPr>
          <a:xfrm>
            <a:off x="3245003" y="3696506"/>
            <a:ext cx="26501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2" name="Content Placeholder 5"/>
          <p:cNvSpPr>
            <a:spLocks noGrp="1"/>
          </p:cNvSpPr>
          <p:nvPr>
            <p:ph sz="quarter" idx="23"/>
          </p:nvPr>
        </p:nvSpPr>
        <p:spPr>
          <a:xfrm>
            <a:off x="6036627"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24"/>
          </p:nvPr>
        </p:nvSpPr>
        <p:spPr>
          <a:xfrm>
            <a:off x="6036627" y="3696506"/>
            <a:ext cx="26501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2502174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Picture Placeholder 9"/>
          <p:cNvSpPr>
            <a:spLocks noGrp="1"/>
          </p:cNvSpPr>
          <p:nvPr>
            <p:ph type="pic" sz="quarter" idx="11"/>
          </p:nvPr>
        </p:nvSpPr>
        <p:spPr>
          <a:xfrm>
            <a:off x="457200" y="1028699"/>
            <a:ext cx="2650172" cy="2511467"/>
          </a:xfrm>
          <a:prstGeom prst="rect">
            <a:avLst/>
          </a:prstGeom>
        </p:spPr>
        <p:txBody>
          <a:bodyPr vert="horz"/>
          <a:lstStyle>
            <a:lvl1pPr marL="0" indent="0">
              <a:buNone/>
              <a:defRPr/>
            </a:lvl1pPr>
          </a:lstStyle>
          <a:p>
            <a:endParaRPr lang="en-US"/>
          </a:p>
        </p:txBody>
      </p:sp>
      <p:sp>
        <p:nvSpPr>
          <p:cNvPr id="6" name="Picture Placeholder 9"/>
          <p:cNvSpPr>
            <a:spLocks noGrp="1"/>
          </p:cNvSpPr>
          <p:nvPr>
            <p:ph type="pic" sz="quarter" idx="17"/>
          </p:nvPr>
        </p:nvSpPr>
        <p:spPr>
          <a:xfrm>
            <a:off x="3245003" y="1029342"/>
            <a:ext cx="2650172" cy="2511467"/>
          </a:xfrm>
          <a:prstGeom prst="rect">
            <a:avLst/>
          </a:prstGeom>
        </p:spPr>
        <p:txBody>
          <a:bodyPr vert="horz"/>
          <a:lstStyle>
            <a:lvl1pPr marL="0" indent="0">
              <a:buNone/>
              <a:defRPr/>
            </a:lvl1pPr>
          </a:lstStyle>
          <a:p>
            <a:endParaRPr lang="en-US"/>
          </a:p>
        </p:txBody>
      </p:sp>
      <p:sp>
        <p:nvSpPr>
          <p:cNvPr id="7" name="Picture Placeholder 9"/>
          <p:cNvSpPr>
            <a:spLocks noGrp="1"/>
          </p:cNvSpPr>
          <p:nvPr>
            <p:ph type="pic" sz="quarter" idx="19"/>
          </p:nvPr>
        </p:nvSpPr>
        <p:spPr>
          <a:xfrm>
            <a:off x="6036628" y="1029376"/>
            <a:ext cx="2650172" cy="2511467"/>
          </a:xfrm>
          <a:prstGeom prst="rect">
            <a:avLst/>
          </a:prstGeom>
        </p:spPr>
        <p:txBody>
          <a:bodyPr vert="horz"/>
          <a:lstStyle>
            <a:lvl1pPr marL="0" indent="0">
              <a:buNone/>
              <a:defRPr/>
            </a:lvl1pPr>
          </a:lstStyle>
          <a:p>
            <a:endParaRPr lang="en-US"/>
          </a:p>
        </p:txBody>
      </p:sp>
      <p:sp>
        <p:nvSpPr>
          <p:cNvPr id="8" name="Rectangle 7"/>
          <p:cNvSpPr/>
          <p:nvPr userDrawn="1"/>
        </p:nvSpPr>
        <p:spPr>
          <a:xfrm>
            <a:off x="454731" y="3540167"/>
            <a:ext cx="2655816"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Text Placeholder 4"/>
          <p:cNvSpPr>
            <a:spLocks noGrp="1"/>
          </p:cNvSpPr>
          <p:nvPr>
            <p:ph type="body" sz="quarter" idx="18"/>
          </p:nvPr>
        </p:nvSpPr>
        <p:spPr>
          <a:xfrm>
            <a:off x="524234" y="3701758"/>
            <a:ext cx="2506622"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0" name="Content Placeholder 5"/>
          <p:cNvSpPr>
            <a:spLocks noGrp="1"/>
          </p:cNvSpPr>
          <p:nvPr>
            <p:ph sz="quarter" idx="20"/>
          </p:nvPr>
        </p:nvSpPr>
        <p:spPr>
          <a:xfrm>
            <a:off x="524233" y="4044497"/>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3242534" y="3540167"/>
            <a:ext cx="2655816"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Text Placeholder 4"/>
          <p:cNvSpPr>
            <a:spLocks noGrp="1"/>
          </p:cNvSpPr>
          <p:nvPr>
            <p:ph type="body" sz="quarter" idx="21"/>
          </p:nvPr>
        </p:nvSpPr>
        <p:spPr>
          <a:xfrm>
            <a:off x="3312037" y="3701758"/>
            <a:ext cx="2506622"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3" name="Content Placeholder 5"/>
          <p:cNvSpPr>
            <a:spLocks noGrp="1"/>
          </p:cNvSpPr>
          <p:nvPr>
            <p:ph sz="quarter" idx="22"/>
          </p:nvPr>
        </p:nvSpPr>
        <p:spPr>
          <a:xfrm>
            <a:off x="3312036" y="4044497"/>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6030984" y="3540844"/>
            <a:ext cx="2655816"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5" name="Text Placeholder 4"/>
          <p:cNvSpPr>
            <a:spLocks noGrp="1"/>
          </p:cNvSpPr>
          <p:nvPr>
            <p:ph type="body" sz="quarter" idx="23"/>
          </p:nvPr>
        </p:nvSpPr>
        <p:spPr>
          <a:xfrm>
            <a:off x="6100487" y="3702435"/>
            <a:ext cx="2506622"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6" name="Content Placeholder 5"/>
          <p:cNvSpPr>
            <a:spLocks noGrp="1"/>
          </p:cNvSpPr>
          <p:nvPr>
            <p:ph sz="quarter" idx="24"/>
          </p:nvPr>
        </p:nvSpPr>
        <p:spPr>
          <a:xfrm>
            <a:off x="6100486" y="4045174"/>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67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Tree>
    <p:extLst>
      <p:ext uri="{BB962C8B-B14F-4D97-AF65-F5344CB8AC3E}">
        <p14:creationId xmlns:p14="http://schemas.microsoft.com/office/powerpoint/2010/main" val="22347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p for ppt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052"/>
          </a:xfrm>
          <a:prstGeom prst="rect">
            <a:avLst/>
          </a:prstGeom>
        </p:spPr>
      </p:pic>
      <p:pic>
        <p:nvPicPr>
          <p:cNvPr id="8" name="Picture 7" descr="NYC Emergency Management logo-horizontal-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186" y="6283867"/>
            <a:ext cx="1323371" cy="394561"/>
          </a:xfrm>
          <a:prstGeom prst="rect">
            <a:avLst/>
          </a:prstGeom>
        </p:spPr>
      </p:pic>
      <p:sp>
        <p:nvSpPr>
          <p:cNvPr id="11"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a:solidFill>
                <a:schemeClr val="bg1"/>
              </a:solidFill>
            </a:endParaRPr>
          </a:p>
        </p:txBody>
      </p:sp>
      <p:sp>
        <p:nvSpPr>
          <p:cNvPr id="12"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161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0" y="0"/>
            <a:ext cx="9144000" cy="6858000"/>
          </a:xfrm>
          <a:prstGeom prst="rect">
            <a:avLst/>
          </a:prstGeom>
        </p:spPr>
        <p:txBody>
          <a:bodyPr vert="horz"/>
          <a:lstStyle/>
          <a:p>
            <a:endParaRPr lang="en-US"/>
          </a:p>
        </p:txBody>
      </p:sp>
      <p:sp>
        <p:nvSpPr>
          <p:cNvPr id="5" name="Text Placeholder 2"/>
          <p:cNvSpPr>
            <a:spLocks noGrp="1"/>
          </p:cNvSpPr>
          <p:nvPr>
            <p:ph type="body" idx="14"/>
          </p:nvPr>
        </p:nvSpPr>
        <p:spPr>
          <a:xfrm>
            <a:off x="426066" y="4656769"/>
            <a:ext cx="8300064" cy="838661"/>
          </a:xfrm>
          <a:prstGeom prst="rect">
            <a:avLst/>
          </a:prstGeom>
        </p:spPr>
        <p:txBody>
          <a:bodyPr lIns="0" tIns="0" rIns="0" bIns="0" anchor="t" anchorCtr="0">
            <a:noAutofit/>
          </a:bodyPr>
          <a:lstStyle>
            <a:lvl1pPr marL="0" indent="0">
              <a:lnSpc>
                <a:spcPts val="6000"/>
              </a:lnSpc>
              <a:spcBef>
                <a:spcPts val="0"/>
              </a:spcBef>
              <a:spcAft>
                <a:spcPts val="0"/>
              </a:spcAft>
              <a:buNone/>
              <a:defRPr sz="5000" b="0" i="0" kern="6000"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6" name="Text Placeholder 15"/>
          <p:cNvSpPr>
            <a:spLocks noGrp="1"/>
          </p:cNvSpPr>
          <p:nvPr>
            <p:ph type="body" sz="quarter" idx="15"/>
          </p:nvPr>
        </p:nvSpPr>
        <p:spPr>
          <a:xfrm>
            <a:off x="426066" y="5377479"/>
            <a:ext cx="8300064" cy="606794"/>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a:solidFill>
                <a:schemeClr val="bg1"/>
              </a:solidFill>
              <a:latin typeface="Interstate-Bold"/>
              <a:cs typeface="Interstate-Bold"/>
            </a:endParaRPr>
          </a:p>
        </p:txBody>
      </p:sp>
      <p:sp>
        <p:nvSpPr>
          <p:cNvPr id="7" name="Text Placeholder 2"/>
          <p:cNvSpPr>
            <a:spLocks noGrp="1"/>
          </p:cNvSpPr>
          <p:nvPr>
            <p:ph type="body" idx="13"/>
          </p:nvPr>
        </p:nvSpPr>
        <p:spPr>
          <a:xfrm>
            <a:off x="426066" y="5999070"/>
            <a:ext cx="8300064" cy="329550"/>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47990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YC Emergency Management logo-horizontal-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186" y="6283867"/>
            <a:ext cx="1323371" cy="394561"/>
          </a:xfrm>
          <a:prstGeom prst="rect">
            <a:avLst/>
          </a:prstGeom>
        </p:spPr>
      </p:pic>
      <p:sp>
        <p:nvSpPr>
          <p:cNvPr id="12"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a:solidFill>
                <a:schemeClr val="bg1"/>
              </a:solidFill>
            </a:endParaRPr>
          </a:p>
        </p:txBody>
      </p:sp>
      <p:sp>
        <p:nvSpPr>
          <p:cNvPr id="15"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2" name="TextBox 1"/>
          <p:cNvSpPr txBox="1"/>
          <p:nvPr userDrawn="1"/>
        </p:nvSpPr>
        <p:spPr>
          <a:xfrm>
            <a:off x="-958850" y="3937000"/>
            <a:ext cx="914400" cy="914400"/>
          </a:xfrm>
          <a:prstGeom prst="rect">
            <a:avLst/>
          </a:prstGeom>
        </p:spPr>
        <p:txBody>
          <a:bodyPr wrap="none" lIns="0" tIns="0" rtlCol="0">
            <a:noAutofit/>
          </a:bodyPr>
          <a:lstStyle/>
          <a:p>
            <a:endParaRPr lang="en-US"/>
          </a:p>
        </p:txBody>
      </p:sp>
    </p:spTree>
    <p:extLst>
      <p:ext uri="{BB962C8B-B14F-4D97-AF65-F5344CB8AC3E}">
        <p14:creationId xmlns:p14="http://schemas.microsoft.com/office/powerpoint/2010/main" val="290288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970555-CED6-F141-AB20-7051F4E910D4}" type="slidenum">
              <a:rPr lang="en-US" smtClean="0">
                <a:solidFill>
                  <a:schemeClr val="bg1"/>
                </a:solidFill>
              </a:rPr>
              <a:t>‹#›</a:t>
            </a:fld>
            <a:endParaRPr lang="en-US">
              <a:solidFill>
                <a:schemeClr val="bg1"/>
              </a:solidFill>
            </a:endParaRPr>
          </a:p>
        </p:txBody>
      </p:sp>
      <p:sp>
        <p:nvSpPr>
          <p:cNvPr id="1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solidFill>
                  <a:schemeClr val="bg1"/>
                </a:solidFill>
              </a:defRPr>
            </a:lvl1pPr>
          </a:lstStyle>
          <a:p>
            <a:pPr lvl="0"/>
            <a:r>
              <a:rPr lang="en-US"/>
              <a:t>Click to edit Master text styles</a:t>
            </a:r>
          </a:p>
        </p:txBody>
      </p:sp>
      <p:sp>
        <p:nvSpPr>
          <p:cNvPr id="13" name="Content Placeholder 5"/>
          <p:cNvSpPr>
            <a:spLocks noGrp="1"/>
          </p:cNvSpPr>
          <p:nvPr>
            <p:ph sz="quarter" idx="4"/>
          </p:nvPr>
        </p:nvSpPr>
        <p:spPr>
          <a:xfrm>
            <a:off x="455613" y="1897529"/>
            <a:ext cx="8231187" cy="4268321"/>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NYC Emergency Management logo-horizontal-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186" y="6283867"/>
            <a:ext cx="1323371" cy="394561"/>
          </a:xfrm>
          <a:prstGeom prst="rect">
            <a:avLst/>
          </a:prstGeom>
        </p:spPr>
      </p:pic>
    </p:spTree>
    <p:extLst>
      <p:ext uri="{BB962C8B-B14F-4D97-AF65-F5344CB8AC3E}">
        <p14:creationId xmlns:p14="http://schemas.microsoft.com/office/powerpoint/2010/main" val="27656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 y="1897529"/>
            <a:ext cx="8231187" cy="4268321"/>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4" name="TextBox 13"/>
          <p:cNvSpPr txBox="1"/>
          <p:nvPr userDrawn="1"/>
        </p:nvSpPr>
        <p:spPr>
          <a:xfrm>
            <a:off x="-717176" y="1695824"/>
            <a:ext cx="914400" cy="914400"/>
          </a:xfrm>
          <a:prstGeom prst="rect">
            <a:avLst/>
          </a:prstGeom>
        </p:spPr>
        <p:txBody>
          <a:bodyPr wrap="none" lIns="0" tIns="0" rtlCol="0">
            <a:noAutofit/>
          </a:bodyPr>
          <a:lstStyle/>
          <a:p>
            <a:endParaRPr lang="en-US"/>
          </a:p>
        </p:txBody>
      </p:sp>
    </p:spTree>
    <p:extLst>
      <p:ext uri="{BB962C8B-B14F-4D97-AF65-F5344CB8AC3E}">
        <p14:creationId xmlns:p14="http://schemas.microsoft.com/office/powerpoint/2010/main" val="98797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p:cNvSpPr>
            <a:spLocks noGrp="1"/>
          </p:cNvSpPr>
          <p:nvPr>
            <p:ph type="body" sz="quarter" idx="11"/>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23" name="Content Placeholder 5"/>
          <p:cNvSpPr>
            <a:spLocks noGrp="1"/>
          </p:cNvSpPr>
          <p:nvPr>
            <p:ph sz="quarter" idx="12"/>
          </p:nvPr>
        </p:nvSpPr>
        <p:spPr>
          <a:xfrm>
            <a:off x="455613" y="2190750"/>
            <a:ext cx="3981917" cy="3981450"/>
          </a:xfrm>
          <a:prstGeom prst="rect">
            <a:avLst/>
          </a:prstGeom>
        </p:spPr>
        <p:txBody>
          <a:bodyPr lIns="0" tIns="0" rIns="0" bIns="0"/>
          <a:lstStyle>
            <a:lvl1pPr marL="256032" indent="-256032">
              <a:buClr>
                <a:srgbClr val="00588F"/>
              </a:buClr>
              <a:buSzPct val="125000"/>
              <a:buFont typeface="Wingdings" charset="2"/>
              <a:buChar char="§"/>
              <a:defRPr sz="2000"/>
            </a:lvl1pPr>
            <a:lvl2pPr marL="557784" indent="-285750">
              <a:buClr>
                <a:srgbClr val="00588F"/>
              </a:buClr>
              <a:buSzPct val="125000"/>
              <a:buFont typeface="Wingdings" charset="2"/>
              <a:buChar char="§"/>
              <a:defRPr sz="2000"/>
            </a:lvl2pPr>
            <a:lvl3pPr marL="777240" indent="-228600">
              <a:buClr>
                <a:srgbClr val="00588F"/>
              </a:buClr>
              <a:buSzPct val="125000"/>
              <a:buFont typeface="Wingdings" charset="2"/>
              <a:buChar char="§"/>
              <a:defRPr sz="2000"/>
            </a:lvl3pPr>
            <a:lvl4pPr marL="1097280" indent="-274320">
              <a:buClr>
                <a:srgbClr val="00588F"/>
              </a:buClr>
              <a:buSzPct val="125000"/>
              <a:buFont typeface="Wingdings" charset="2"/>
              <a:buChar char="§"/>
              <a:defRPr sz="2000"/>
            </a:lvl4pPr>
            <a:lvl5pPr marL="1417320" indent="-274320">
              <a:buClr>
                <a:srgbClr val="00588F"/>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5"/>
          <p:cNvSpPr>
            <a:spLocks noGrp="1"/>
          </p:cNvSpPr>
          <p:nvPr>
            <p:ph sz="quarter" idx="13"/>
          </p:nvPr>
        </p:nvSpPr>
        <p:spPr>
          <a:xfrm>
            <a:off x="4704883" y="2190750"/>
            <a:ext cx="3981917" cy="3981450"/>
          </a:xfrm>
          <a:prstGeom prst="rect">
            <a:avLst/>
          </a:prstGeom>
        </p:spPr>
        <p:txBody>
          <a:bodyPr lIns="0" tIns="0" rIns="0" bIns="0"/>
          <a:lstStyle>
            <a:lvl1pPr marL="256032" indent="-256032">
              <a:buClr>
                <a:srgbClr val="00588F"/>
              </a:buClr>
              <a:buSzPct val="125000"/>
              <a:buFont typeface="Wingdings" charset="2"/>
              <a:buChar char="§"/>
              <a:defRPr sz="2000"/>
            </a:lvl1pPr>
            <a:lvl2pPr marL="557784" indent="-285750">
              <a:buClr>
                <a:srgbClr val="00588F"/>
              </a:buClr>
              <a:buSzPct val="125000"/>
              <a:buFont typeface="Wingdings" charset="2"/>
              <a:buChar char="§"/>
              <a:defRPr sz="2000"/>
            </a:lvl2pPr>
            <a:lvl3pPr marL="777240" indent="-228600">
              <a:buClr>
                <a:srgbClr val="00588F"/>
              </a:buClr>
              <a:buSzPct val="125000"/>
              <a:buFont typeface="Wingdings" charset="2"/>
              <a:buChar char="§"/>
              <a:defRPr sz="2000"/>
            </a:lvl3pPr>
            <a:lvl4pPr marL="1097280" indent="-274320">
              <a:buClr>
                <a:srgbClr val="00588F"/>
              </a:buClr>
              <a:buSzPct val="125000"/>
              <a:buFont typeface="Wingdings" charset="2"/>
              <a:buChar char="§"/>
              <a:defRPr sz="2000"/>
            </a:lvl4pPr>
            <a:lvl5pPr marL="1417320" indent="-274320">
              <a:buClr>
                <a:srgbClr val="00588F"/>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455613" y="1841500"/>
            <a:ext cx="3981450"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0" name="Text Placeholder 4"/>
          <p:cNvSpPr>
            <a:spLocks noGrp="1"/>
          </p:cNvSpPr>
          <p:nvPr>
            <p:ph type="body" sz="quarter" idx="15"/>
          </p:nvPr>
        </p:nvSpPr>
        <p:spPr>
          <a:xfrm>
            <a:off x="4704883" y="1847850"/>
            <a:ext cx="3981450"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37381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9"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p:cNvSpPr>
            <a:spLocks noGrp="1"/>
          </p:cNvSpPr>
          <p:nvPr>
            <p:ph sz="quarter" idx="14"/>
          </p:nvPr>
        </p:nvSpPr>
        <p:spPr>
          <a:xfrm>
            <a:off x="455614"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p:cNvSpPr>
            <a:spLocks noGrp="1"/>
          </p:cNvSpPr>
          <p:nvPr>
            <p:ph sz="quarter" idx="15"/>
          </p:nvPr>
        </p:nvSpPr>
        <p:spPr>
          <a:xfrm>
            <a:off x="6174820"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p:cNvSpPr>
            <a:spLocks noGrp="1"/>
          </p:cNvSpPr>
          <p:nvPr>
            <p:ph sz="quarter" idx="16"/>
          </p:nvPr>
        </p:nvSpPr>
        <p:spPr>
          <a:xfrm>
            <a:off x="3338985"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7"/>
          </p:nvPr>
        </p:nvSpPr>
        <p:spPr>
          <a:xfrm>
            <a:off x="455613" y="1276512"/>
            <a:ext cx="2511981"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9" name="Text Placeholder 4"/>
          <p:cNvSpPr>
            <a:spLocks noGrp="1"/>
          </p:cNvSpPr>
          <p:nvPr>
            <p:ph type="body" sz="quarter" idx="18"/>
          </p:nvPr>
        </p:nvSpPr>
        <p:spPr>
          <a:xfrm>
            <a:off x="3338984" y="1276512"/>
            <a:ext cx="2511981"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0" name="Text Placeholder 4"/>
          <p:cNvSpPr>
            <a:spLocks noGrp="1"/>
          </p:cNvSpPr>
          <p:nvPr>
            <p:ph type="body" sz="quarter" idx="19"/>
          </p:nvPr>
        </p:nvSpPr>
        <p:spPr>
          <a:xfrm>
            <a:off x="6174820" y="1276512"/>
            <a:ext cx="2511981"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68461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52983" y="6371017"/>
            <a:ext cx="1352549" cy="221399"/>
          </a:xfrm>
          <a:prstGeom prst="rect">
            <a:avLst/>
          </a:prstGeom>
        </p:spPr>
      </p:pic>
      <p:sp>
        <p:nvSpPr>
          <p:cNvPr id="8" name="Slide Number Placeholder 5"/>
          <p:cNvSpPr txBox="1">
            <a:spLocks/>
          </p:cNvSpPr>
          <p:nvPr userDrawn="1"/>
        </p:nvSpPr>
        <p:spPr>
          <a:xfrm>
            <a:off x="8407400" y="6247339"/>
            <a:ext cx="279400"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913A-6281-CE47-9E39-C869E04C2357}" type="slidenum">
              <a:rPr lang="en-US" smtClean="0">
                <a:solidFill>
                  <a:srgbClr val="00588F"/>
                </a:solidFill>
              </a:rPr>
              <a:pPr/>
              <a:t>‹#›</a:t>
            </a:fld>
            <a:endParaRPr lang="en-US">
              <a:solidFill>
                <a:srgbClr val="00588F"/>
              </a:solidFill>
            </a:endParaRPr>
          </a:p>
        </p:txBody>
      </p:sp>
    </p:spTree>
    <p:extLst>
      <p:ext uri="{BB962C8B-B14F-4D97-AF65-F5344CB8AC3E}">
        <p14:creationId xmlns:p14="http://schemas.microsoft.com/office/powerpoint/2010/main" val="176240036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70" r:id="rId3"/>
    <p:sldLayoutId id="2147483668" r:id="rId4"/>
    <p:sldLayoutId id="2147483651" r:id="rId5"/>
    <p:sldLayoutId id="2147483654" r:id="rId6"/>
    <p:sldLayoutId id="2147483653" r:id="rId7"/>
    <p:sldLayoutId id="2147483650" r:id="rId8"/>
    <p:sldLayoutId id="2147483652" r:id="rId9"/>
    <p:sldLayoutId id="2147483658" r:id="rId10"/>
    <p:sldLayoutId id="2147483655" r:id="rId11"/>
    <p:sldLayoutId id="2147483659" r:id="rId12"/>
    <p:sldLayoutId id="2147483656" r:id="rId13"/>
    <p:sldLayoutId id="2147483660" r:id="rId14"/>
    <p:sldLayoutId id="2147483661" r:id="rId15"/>
    <p:sldLayoutId id="2147483657" r:id="rId16"/>
    <p:sldLayoutId id="2147483664" r:id="rId17"/>
    <p:sldLayoutId id="2147483662" r:id="rId18"/>
    <p:sldLayoutId id="2147483665" r:id="rId19"/>
    <p:sldLayoutId id="2147483663" r:id="rId20"/>
    <p:sldLayoutId id="2147483666" r:id="rId21"/>
    <p:sldLayoutId id="2147483669"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m%20Pipe%20Explosion/NYC.gov/emergencymanageme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hyperlink" Target="mailto:strategicpartnerships@oem.nyc.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strategicpartnerships@oem.nyc.gov" TargetMode="External"/><Relationship Id="rId2" Type="http://schemas.openxmlformats.org/officeDocument/2006/relationships/hyperlink" Target="http://../Steam%20Pipe%20Explosion/NYC.gov/emergencymanagemen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90364"/>
            <a:ext cx="9144000" cy="228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4"/>
          </p:nvPr>
        </p:nvSpPr>
        <p:spPr/>
        <p:txBody>
          <a:bodyPr/>
          <a:lstStyle/>
          <a:p>
            <a:r>
              <a:rPr lang="en-US" cap="all"/>
              <a:t>Tabletop exercise</a:t>
            </a:r>
          </a:p>
        </p:txBody>
      </p:sp>
      <p:sp>
        <p:nvSpPr>
          <p:cNvPr id="4" name="Text Placeholder 3"/>
          <p:cNvSpPr>
            <a:spLocks noGrp="1"/>
          </p:cNvSpPr>
          <p:nvPr>
            <p:ph type="body" sz="quarter" idx="15"/>
          </p:nvPr>
        </p:nvSpPr>
        <p:spPr>
          <a:xfrm>
            <a:off x="426066" y="5311927"/>
            <a:ext cx="8332840" cy="989025"/>
          </a:xfrm>
        </p:spPr>
        <p:txBody>
          <a:bodyPr anchor="ctr"/>
          <a:lstStyle/>
          <a:p>
            <a:r>
              <a:rPr lang="en-US" sz="1800">
                <a:solidFill>
                  <a:schemeClr val="bg1"/>
                </a:solidFill>
              </a:rPr>
              <a:t>[Date]</a:t>
            </a:r>
          </a:p>
          <a:p>
            <a:r>
              <a:rPr lang="en-US" sz="1800">
                <a:solidFill>
                  <a:schemeClr val="bg1"/>
                </a:solidFill>
              </a:rPr>
              <a:t>[Time]</a:t>
            </a:r>
          </a:p>
          <a:p>
            <a:r>
              <a:rPr lang="en-US" sz="1800">
                <a:solidFill>
                  <a:schemeClr val="bg1"/>
                </a:solidFill>
              </a:rPr>
              <a:t>[Company/Organization]</a:t>
            </a:r>
          </a:p>
        </p:txBody>
      </p:sp>
      <p:sp>
        <p:nvSpPr>
          <p:cNvPr id="9" name="Text Placeholder 8"/>
          <p:cNvSpPr>
            <a:spLocks noGrp="1"/>
          </p:cNvSpPr>
          <p:nvPr>
            <p:ph type="body" idx="13"/>
          </p:nvPr>
        </p:nvSpPr>
        <p:spPr>
          <a:xfrm>
            <a:off x="426066" y="6377152"/>
            <a:ext cx="8300064" cy="404648"/>
          </a:xfrm>
        </p:spPr>
        <p:txBody>
          <a:bodyPr>
            <a:normAutofit fontScale="77500" lnSpcReduction="20000"/>
          </a:bodyPr>
          <a:lstStyle/>
          <a:p>
            <a:pPr>
              <a:lnSpc>
                <a:spcPct val="110000"/>
              </a:lnSpc>
            </a:pPr>
            <a:r>
              <a:rPr lang="en-US" altLang="en-US" sz="900" dirty="0">
                <a:latin typeface="+mn-lt"/>
              </a:rPr>
              <a:t>Disclaimer: These customizable exercise templates were created for the use of private sector organizations by New York City Emergency Management (NYCEM). NYCEM is not responsible for any changes made to exercise materials by participating organizations. The scenarios presented are fictional, and NYCEM cannot guarantee that the City agency actions depicted here will be the City’s response for similar incidents. For more information about the resources NYC Emergency Management have available, please visit us at </a:t>
            </a:r>
            <a:r>
              <a:rPr lang="en-US" altLang="en-US" sz="900" dirty="0">
                <a:latin typeface="+mn-lt"/>
                <a:hlinkClick r:id="rId3"/>
              </a:rPr>
              <a:t>NYC.gov/emergencymanagement</a:t>
            </a:r>
            <a:r>
              <a:rPr lang="en-US" altLang="en-US" sz="900" dirty="0">
                <a:latin typeface="+mn-lt"/>
              </a:rPr>
              <a:t> or email us at </a:t>
            </a:r>
            <a:r>
              <a:rPr lang="en-US" altLang="en-US" sz="900" dirty="0">
                <a:latin typeface="+mn-lt"/>
                <a:hlinkClick r:id="rId4"/>
              </a:rPr>
              <a:t>strategicpartnerships@oem.nyc.gov</a:t>
            </a:r>
            <a:r>
              <a:rPr lang="en-US" altLang="en-US" sz="900" dirty="0">
                <a:latin typeface="+mn-lt"/>
              </a:rPr>
              <a:t>. </a:t>
            </a:r>
          </a:p>
        </p:txBody>
      </p:sp>
      <p:pic>
        <p:nvPicPr>
          <p:cNvPr id="6" name="Picture 5">
            <a:extLst>
              <a:ext uri="{FF2B5EF4-FFF2-40B4-BE49-F238E27FC236}">
                <a16:creationId xmlns:a16="http://schemas.microsoft.com/office/drawing/2014/main" id="{F29AD99E-EF03-4732-AAB4-E3EA56693FE1}"/>
              </a:ext>
            </a:extLst>
          </p:cNvPr>
          <p:cNvPicPr>
            <a:picLocks noChangeAspect="1"/>
          </p:cNvPicPr>
          <p:nvPr/>
        </p:nvPicPr>
        <p:blipFill rotWithShape="1">
          <a:blip r:embed="rId5"/>
          <a:srcRect t="6522" b="14903"/>
          <a:stretch/>
        </p:blipFill>
        <p:spPr>
          <a:xfrm>
            <a:off x="0" y="0"/>
            <a:ext cx="9144000" cy="4590364"/>
          </a:xfrm>
          <a:prstGeom prst="rect">
            <a:avLst/>
          </a:prstGeom>
        </p:spPr>
      </p:pic>
      <p:pic>
        <p:nvPicPr>
          <p:cNvPr id="8" name="Picture 7" descr="NYC Emergency Management logo-horizontal-whit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228600"/>
            <a:ext cx="2608454" cy="424453"/>
          </a:xfrm>
          <a:prstGeom prst="rect">
            <a:avLst/>
          </a:prstGeom>
        </p:spPr>
      </p:pic>
    </p:spTree>
    <p:extLst>
      <p:ext uri="{BB962C8B-B14F-4D97-AF65-F5344CB8AC3E}">
        <p14:creationId xmlns:p14="http://schemas.microsoft.com/office/powerpoint/2010/main" val="271765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145924"/>
            <a:ext cx="8229600" cy="594937"/>
          </a:xfrm>
        </p:spPr>
        <p:txBody>
          <a:bodyPr>
            <a:normAutofit fontScale="77500" lnSpcReduction="20000"/>
          </a:bodyPr>
          <a:lstStyle/>
          <a:p>
            <a:r>
              <a:rPr lang="en-US" altLang="en-US" sz="3200">
                <a:latin typeface="Gill Sans MT" panose="020B0502020104020203" pitchFamily="34" charset="0"/>
              </a:rPr>
              <a:t>What’s Happening Outside</a:t>
            </a:r>
            <a:endParaRPr lang="en-US" sz="3200">
              <a:latin typeface="Gill Sans MT" panose="020B0502020104020203" pitchFamily="34" charset="0"/>
            </a:endParaRPr>
          </a:p>
        </p:txBody>
      </p:sp>
      <p:sp>
        <p:nvSpPr>
          <p:cNvPr id="3" name="Content Placeholder 2"/>
          <p:cNvSpPr>
            <a:spLocks noGrp="1"/>
          </p:cNvSpPr>
          <p:nvPr>
            <p:ph sz="quarter" idx="4"/>
          </p:nvPr>
        </p:nvSpPr>
        <p:spPr>
          <a:xfrm>
            <a:off x="381000" y="1600200"/>
            <a:ext cx="3733799" cy="4119770"/>
          </a:xfrm>
        </p:spPr>
        <p:txBody>
          <a:bodyPr lIns="0" tIns="0" rIns="0" bIns="0" anchor="t">
            <a:noAutofit/>
          </a:bodyPr>
          <a:lstStyle/>
          <a:p>
            <a:pPr marL="255905" indent="-255905">
              <a:lnSpc>
                <a:spcPct val="114000"/>
              </a:lnSpc>
            </a:pPr>
            <a:r>
              <a:rPr lang="en-US" altLang="en-US">
                <a:solidFill>
                  <a:schemeClr val="tx2"/>
                </a:solidFill>
                <a:latin typeface="Gill Sans MT"/>
              </a:rPr>
              <a:t>FDNY has extinguished the fire originating in the server room.  All hardware in the room is beyond repair along with desks nearby.</a:t>
            </a:r>
            <a:endParaRPr lang="en-US">
              <a:solidFill>
                <a:schemeClr val="tx2"/>
              </a:solidFill>
              <a:latin typeface="Gill Sans MT"/>
            </a:endParaRPr>
          </a:p>
          <a:p>
            <a:pPr marL="255905" indent="-255905">
              <a:lnSpc>
                <a:spcPct val="114000"/>
              </a:lnSpc>
            </a:pPr>
            <a:r>
              <a:rPr lang="en-US" altLang="en-US">
                <a:solidFill>
                  <a:schemeClr val="tx2"/>
                </a:solidFill>
                <a:latin typeface="Gill Sans MT"/>
              </a:rPr>
              <a:t>DOB is assessing structural impacts. </a:t>
            </a:r>
            <a:endParaRPr lang="en-US" altLang="en-US">
              <a:solidFill>
                <a:schemeClr val="tx2"/>
              </a:solidFill>
              <a:latin typeface="Gill Sans MT" panose="020B0502020104020203" pitchFamily="34" charset="0"/>
            </a:endParaRPr>
          </a:p>
          <a:p>
            <a:pPr marL="255905" indent="-255905">
              <a:lnSpc>
                <a:spcPct val="114000"/>
              </a:lnSpc>
            </a:pPr>
            <a:r>
              <a:rPr lang="en-US" altLang="en-US">
                <a:solidFill>
                  <a:schemeClr val="tx2"/>
                </a:solidFill>
                <a:latin typeface="Gill Sans MT"/>
              </a:rPr>
              <a:t>NYC Emergency Management is facilitating an initial interagency meeting.</a:t>
            </a:r>
          </a:p>
        </p:txBody>
      </p:sp>
      <p:sp>
        <p:nvSpPr>
          <p:cNvPr id="4" name="Text Placeholder 3"/>
          <p:cNvSpPr>
            <a:spLocks noGrp="1"/>
          </p:cNvSpPr>
          <p:nvPr>
            <p:ph type="body" sz="quarter" idx="10"/>
          </p:nvPr>
        </p:nvSpPr>
        <p:spPr>
          <a:xfrm>
            <a:off x="457200" y="838200"/>
            <a:ext cx="8229600" cy="381561"/>
          </a:xfrm>
        </p:spPr>
        <p:txBody>
          <a:bodyPr/>
          <a:lstStyle/>
          <a:p>
            <a:r>
              <a:rPr lang="en-US">
                <a:latin typeface="Gill Sans MT" panose="020B0502020104020203" pitchFamily="34" charset="0"/>
              </a:rPr>
              <a:t>Thursday Afternoon, 1:00 PM</a:t>
            </a:r>
          </a:p>
          <a:p>
            <a:endParaRPr lang="en-US">
              <a:latin typeface="Gill Sans MT" panose="020B05020201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89937"/>
            <a:ext cx="4116008" cy="3087006"/>
          </a:xfrm>
          <a:prstGeom prst="rect">
            <a:avLst/>
          </a:prstGeom>
        </p:spPr>
      </p:pic>
      <p:sp>
        <p:nvSpPr>
          <p:cNvPr id="6" name="TextBox 5">
            <a:extLst>
              <a:ext uri="{FF2B5EF4-FFF2-40B4-BE49-F238E27FC236}">
                <a16:creationId xmlns:a16="http://schemas.microsoft.com/office/drawing/2014/main" id="{718D04EB-3AEE-4862-AC89-CC2C63ABB2E2}"/>
              </a:ext>
            </a:extLst>
          </p:cNvPr>
          <p:cNvSpPr txBox="1"/>
          <p:nvPr/>
        </p:nvSpPr>
        <p:spPr>
          <a:xfrm>
            <a:off x="4648200" y="4800600"/>
            <a:ext cx="3657599" cy="1377950"/>
          </a:xfrm>
          <a:prstGeom prst="rect">
            <a:avLst/>
          </a:prstGeom>
        </p:spPr>
        <p:txBody>
          <a:bodyPr wrap="square" lIns="0" tIns="0" rtlCol="0">
            <a:noAutofit/>
          </a:bodyPr>
          <a:lstStyle/>
          <a:p>
            <a:r>
              <a:rPr lang="en-US" sz="1400" u="sng">
                <a:solidFill>
                  <a:schemeClr val="bg2"/>
                </a:solidFill>
                <a:latin typeface="Gill Sans MT" panose="020B0502020104020203" pitchFamily="34" charset="0"/>
              </a:rPr>
              <a:t>Considerations</a:t>
            </a:r>
          </a:p>
          <a:p>
            <a:endParaRPr lang="en-US" sz="1400" u="sng">
              <a:solidFill>
                <a:schemeClr val="bg2"/>
              </a:solidFill>
              <a:latin typeface="Gill Sans MT" panose="020B0502020104020203" pitchFamily="34" charset="0"/>
            </a:endParaRPr>
          </a:p>
          <a:p>
            <a:pPr marL="285750" indent="-285750">
              <a:buFont typeface="Arial" panose="020B0604020202020204" pitchFamily="34" charset="0"/>
              <a:buChar char="•"/>
            </a:pPr>
            <a:r>
              <a:rPr lang="en-US" sz="1400">
                <a:solidFill>
                  <a:schemeClr val="bg2"/>
                </a:solidFill>
                <a:latin typeface="Gill Sans MT" panose="020B0502020104020203" pitchFamily="34" charset="0"/>
              </a:rPr>
              <a:t>How is your organization prepared to respond to this?</a:t>
            </a:r>
          </a:p>
          <a:p>
            <a:pPr marL="285750" indent="-285750">
              <a:buFont typeface="Arial" panose="020B0604020202020204" pitchFamily="34" charset="0"/>
              <a:buChar char="•"/>
            </a:pPr>
            <a:r>
              <a:rPr lang="en-US" sz="1400">
                <a:solidFill>
                  <a:schemeClr val="bg2"/>
                </a:solidFill>
                <a:latin typeface="Gill Sans MT" panose="020B0502020104020203" pitchFamily="34" charset="0"/>
              </a:rPr>
              <a:t>How will employees away from the office be notified?</a:t>
            </a:r>
          </a:p>
        </p:txBody>
      </p:sp>
    </p:spTree>
    <p:extLst>
      <p:ext uri="{BB962C8B-B14F-4D97-AF65-F5344CB8AC3E}">
        <p14:creationId xmlns:p14="http://schemas.microsoft.com/office/powerpoint/2010/main" val="323591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a:spLocks noGrp="1"/>
          </p:cNvSpPr>
          <p:nvPr>
            <p:ph type="body" idx="14"/>
          </p:nvPr>
        </p:nvSpPr>
        <p:spPr>
          <a:xfrm>
            <a:off x="275139" y="107770"/>
            <a:ext cx="8433844" cy="709920"/>
          </a:xfrm>
        </p:spPr>
        <p:txBody>
          <a:bodyPr/>
          <a:lstStyle/>
          <a:p>
            <a:pPr algn="ctr"/>
            <a:r>
              <a:rPr lang="en-US" sz="3200" dirty="0">
                <a:latin typeface="Gill Sans MT"/>
              </a:rPr>
              <a:t>Are </a:t>
            </a:r>
            <a:r>
              <a:rPr lang="en-US" sz="3200" u="sng" dirty="0">
                <a:latin typeface="Gill Sans MT"/>
              </a:rPr>
              <a:t>YOU </a:t>
            </a:r>
            <a:r>
              <a:rPr lang="en-US" sz="3200" dirty="0">
                <a:latin typeface="Gill Sans MT"/>
              </a:rPr>
              <a:t>Prepared?</a:t>
            </a:r>
          </a:p>
        </p:txBody>
      </p:sp>
      <p:sp>
        <p:nvSpPr>
          <p:cNvPr id="2" name="TextBox 1"/>
          <p:cNvSpPr txBox="1"/>
          <p:nvPr/>
        </p:nvSpPr>
        <p:spPr>
          <a:xfrm>
            <a:off x="365760" y="4584612"/>
            <a:ext cx="3815255" cy="1532409"/>
          </a:xfrm>
          <a:prstGeom prst="rect">
            <a:avLst/>
          </a:prstGeom>
        </p:spPr>
        <p:txBody>
          <a:bodyPr wrap="square" lIns="0" tIns="0" rtlCol="0">
            <a:noAutofit/>
          </a:bodyPr>
          <a:lstStyle/>
          <a:p>
            <a:endParaRPr lang="en-US"/>
          </a:p>
        </p:txBody>
      </p:sp>
      <p:sp>
        <p:nvSpPr>
          <p:cNvPr id="3" name="TextBox 2">
            <a:extLst>
              <a:ext uri="{FF2B5EF4-FFF2-40B4-BE49-F238E27FC236}">
                <a16:creationId xmlns:a16="http://schemas.microsoft.com/office/drawing/2014/main" id="{F527BD71-0178-4F7A-808E-DD6E8C455FE7}"/>
              </a:ext>
            </a:extLst>
          </p:cNvPr>
          <p:cNvSpPr txBox="1"/>
          <p:nvPr/>
        </p:nvSpPr>
        <p:spPr>
          <a:xfrm>
            <a:off x="533400" y="4590075"/>
            <a:ext cx="3048000" cy="1614389"/>
          </a:xfrm>
          <a:prstGeom prst="rect">
            <a:avLst/>
          </a:prstGeom>
        </p:spPr>
        <p:txBody>
          <a:bodyPr wrap="square" lIns="0" tIns="0" rtlCol="0">
            <a:noAutofit/>
          </a:bodyPr>
          <a:lstStyle/>
          <a:p>
            <a:r>
              <a:rPr lang="en-US">
                <a:solidFill>
                  <a:schemeClr val="bg1"/>
                </a:solidFill>
                <a:latin typeface="Gill Sans MT" panose="020B0502020104020203" pitchFamily="34" charset="0"/>
              </a:rPr>
              <a:t>All New Yorkers should sign up for </a:t>
            </a:r>
            <a:r>
              <a:rPr lang="en-US" i="1" err="1">
                <a:solidFill>
                  <a:schemeClr val="bg1"/>
                </a:solidFill>
                <a:latin typeface="Gill Sans MT" panose="020B0502020104020203" pitchFamily="34" charset="0"/>
              </a:rPr>
              <a:t>NotifyNYC</a:t>
            </a:r>
            <a:r>
              <a:rPr lang="en-US">
                <a:solidFill>
                  <a:schemeClr val="bg1"/>
                </a:solidFill>
                <a:latin typeface="Gill Sans MT" panose="020B0502020104020203" pitchFamily="34" charset="0"/>
              </a:rPr>
              <a:t> to receive up-to-date emergency alerts via </a:t>
            </a:r>
            <a:r>
              <a:rPr lang="en-US" u="sng">
                <a:solidFill>
                  <a:schemeClr val="bg1"/>
                </a:solidFill>
                <a:latin typeface="Gill Sans MT" panose="020B0502020104020203" pitchFamily="34" charset="0"/>
              </a:rPr>
              <a:t>www.nyc.gov/notifynyc</a:t>
            </a:r>
            <a:r>
              <a:rPr lang="en-US">
                <a:solidFill>
                  <a:schemeClr val="bg1"/>
                </a:solidFill>
                <a:latin typeface="Gill Sans MT" panose="020B0502020104020203" pitchFamily="34" charset="0"/>
              </a:rPr>
              <a:t> or </a:t>
            </a:r>
            <a:r>
              <a:rPr lang="en-US" err="1">
                <a:solidFill>
                  <a:schemeClr val="bg1"/>
                </a:solidFill>
                <a:latin typeface="Gill Sans MT" panose="020B0502020104020203" pitchFamily="34" charset="0"/>
              </a:rPr>
              <a:t>follow@notifynyc</a:t>
            </a:r>
            <a:r>
              <a:rPr lang="en-US">
                <a:solidFill>
                  <a:schemeClr val="bg1"/>
                </a:solidFill>
                <a:latin typeface="Gill Sans MT" panose="020B0502020104020203" pitchFamily="34" charset="0"/>
              </a:rPr>
              <a:t>.  </a:t>
            </a:r>
          </a:p>
          <a:p>
            <a:endParaRPr lang="en-US"/>
          </a:p>
        </p:txBody>
      </p:sp>
      <p:sp>
        <p:nvSpPr>
          <p:cNvPr id="5" name="TextBox 4">
            <a:extLst>
              <a:ext uri="{FF2B5EF4-FFF2-40B4-BE49-F238E27FC236}">
                <a16:creationId xmlns:a16="http://schemas.microsoft.com/office/drawing/2014/main" id="{588C02CD-AD54-49F5-8A7D-DC93008FD1EE}"/>
              </a:ext>
            </a:extLst>
          </p:cNvPr>
          <p:cNvSpPr txBox="1"/>
          <p:nvPr/>
        </p:nvSpPr>
        <p:spPr>
          <a:xfrm>
            <a:off x="5029200" y="1371600"/>
            <a:ext cx="3505200" cy="4745421"/>
          </a:xfrm>
          <a:prstGeom prst="rect">
            <a:avLst/>
          </a:prstGeom>
        </p:spPr>
        <p:txBody>
          <a:bodyPr wrap="square" lIns="0" tIns="0" rtlCol="0">
            <a:noAutofit/>
          </a:bodyPr>
          <a:lstStyle/>
          <a:p>
            <a:endParaRPr lang="en-US"/>
          </a:p>
        </p:txBody>
      </p:sp>
      <p:sp>
        <p:nvSpPr>
          <p:cNvPr id="7" name="TextBox 6">
            <a:extLst>
              <a:ext uri="{FF2B5EF4-FFF2-40B4-BE49-F238E27FC236}">
                <a16:creationId xmlns:a16="http://schemas.microsoft.com/office/drawing/2014/main" id="{5979338C-89AD-4E30-BDD5-D43D9AE65A00}"/>
              </a:ext>
            </a:extLst>
          </p:cNvPr>
          <p:cNvSpPr txBox="1"/>
          <p:nvPr/>
        </p:nvSpPr>
        <p:spPr>
          <a:xfrm>
            <a:off x="4114800" y="2971800"/>
            <a:ext cx="914400" cy="914400"/>
          </a:xfrm>
          <a:prstGeom prst="rect">
            <a:avLst/>
          </a:prstGeom>
        </p:spPr>
        <p:txBody>
          <a:bodyPr wrap="square" lIns="0" tIns="0" rtlCol="0">
            <a:noAutofit/>
          </a:bodyPr>
          <a:lstStyle/>
          <a:p>
            <a:endParaRPr lang="en-US"/>
          </a:p>
        </p:txBody>
      </p:sp>
      <p:sp>
        <p:nvSpPr>
          <p:cNvPr id="8" name="TextBox 7">
            <a:extLst>
              <a:ext uri="{FF2B5EF4-FFF2-40B4-BE49-F238E27FC236}">
                <a16:creationId xmlns:a16="http://schemas.microsoft.com/office/drawing/2014/main" id="{C39E6B36-E6CB-44BD-A299-9120B2BDB733}"/>
              </a:ext>
            </a:extLst>
          </p:cNvPr>
          <p:cNvSpPr txBox="1"/>
          <p:nvPr/>
        </p:nvSpPr>
        <p:spPr>
          <a:xfrm>
            <a:off x="5029200" y="1335157"/>
            <a:ext cx="3429000" cy="4745421"/>
          </a:xfrm>
          <a:prstGeom prst="rect">
            <a:avLst/>
          </a:prstGeom>
        </p:spPr>
        <p:txBody>
          <a:bodyPr wrap="square" lIns="0" tIns="0" rtlCol="0">
            <a:noAutofit/>
          </a:bodyPr>
          <a:lstStyle/>
          <a:p>
            <a:endParaRPr lang="en-US"/>
          </a:p>
        </p:txBody>
      </p:sp>
      <p:sp>
        <p:nvSpPr>
          <p:cNvPr id="9" name="TextBox 8">
            <a:extLst>
              <a:ext uri="{FF2B5EF4-FFF2-40B4-BE49-F238E27FC236}">
                <a16:creationId xmlns:a16="http://schemas.microsoft.com/office/drawing/2014/main" id="{5A090C41-D123-4335-B358-33BEF8EAA738}"/>
              </a:ext>
            </a:extLst>
          </p:cNvPr>
          <p:cNvSpPr txBox="1"/>
          <p:nvPr/>
        </p:nvSpPr>
        <p:spPr>
          <a:xfrm>
            <a:off x="5469283" y="1223491"/>
            <a:ext cx="3368040" cy="4669221"/>
          </a:xfrm>
          <a:prstGeom prst="rect">
            <a:avLst/>
          </a:prstGeom>
        </p:spPr>
        <p:txBody>
          <a:bodyPr wrap="square" lIns="0" tIns="0" rIns="91440" bIns="45720" rtlCol="0" anchor="t">
            <a:noAutofit/>
          </a:bodyPr>
          <a:lstStyle/>
          <a:p>
            <a:r>
              <a:rPr lang="en-US" sz="2200">
                <a:solidFill>
                  <a:schemeClr val="bg1"/>
                </a:solidFill>
                <a:latin typeface="Gill Sans MT"/>
              </a:rPr>
              <a:t>Be</a:t>
            </a:r>
            <a:r>
              <a:rPr lang="en-US" sz="2200" b="1">
                <a:solidFill>
                  <a:schemeClr val="bg1"/>
                </a:solidFill>
                <a:latin typeface="Gill Sans MT"/>
              </a:rPr>
              <a:t> PREPARED</a:t>
            </a:r>
            <a:r>
              <a:rPr lang="en-US" sz="2200">
                <a:solidFill>
                  <a:schemeClr val="bg1"/>
                </a:solidFill>
                <a:latin typeface="Gill Sans MT"/>
              </a:rPr>
              <a:t> to leave at a moment’s notice.  </a:t>
            </a:r>
            <a:endParaRPr lang="en-US" sz="2200">
              <a:solidFill>
                <a:schemeClr val="bg1"/>
              </a:solidFill>
              <a:latin typeface="Gill Sans MT" panose="020B0502020104020203" pitchFamily="34" charset="0"/>
            </a:endParaRPr>
          </a:p>
          <a:p>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Keep a </a:t>
            </a:r>
            <a:r>
              <a:rPr lang="en-US" sz="2200" b="1">
                <a:solidFill>
                  <a:schemeClr val="bg1"/>
                </a:solidFill>
                <a:latin typeface="Gill Sans MT"/>
              </a:rPr>
              <a:t>Go Bag </a:t>
            </a:r>
            <a:r>
              <a:rPr lang="en-US" sz="2200">
                <a:solidFill>
                  <a:schemeClr val="bg1"/>
                </a:solidFill>
                <a:latin typeface="Gill Sans MT"/>
              </a:rPr>
              <a:t>in an easy to reach location.</a:t>
            </a:r>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Customize your </a:t>
            </a:r>
            <a:r>
              <a:rPr lang="en-US" sz="2200" b="1">
                <a:solidFill>
                  <a:schemeClr val="bg1"/>
                </a:solidFill>
                <a:latin typeface="Gill Sans MT"/>
              </a:rPr>
              <a:t>Go Bag</a:t>
            </a:r>
            <a:r>
              <a:rPr lang="en-US" sz="2200">
                <a:solidFill>
                  <a:schemeClr val="bg1"/>
                </a:solidFill>
                <a:latin typeface="Gill Sans MT"/>
              </a:rPr>
              <a:t> for an office setting by including:</a:t>
            </a:r>
          </a:p>
          <a:p>
            <a:pPr marL="800100" lvl="1" indent="-342900">
              <a:buFont typeface="Wingdings" panose="05000000000000000000" pitchFamily="2" charset="2"/>
              <a:buChar char="§"/>
            </a:pPr>
            <a:r>
              <a:rPr lang="en-US" sz="2200">
                <a:solidFill>
                  <a:schemeClr val="bg1"/>
                </a:solidFill>
                <a:latin typeface="Gill Sans MT"/>
              </a:rPr>
              <a:t>A portable phone charger</a:t>
            </a:r>
          </a:p>
          <a:p>
            <a:pPr marL="800100" lvl="1" indent="-342900">
              <a:buFont typeface="Wingdings" panose="05000000000000000000" pitchFamily="2" charset="2"/>
              <a:buChar char="§"/>
            </a:pPr>
            <a:r>
              <a:rPr lang="en-US" sz="2200">
                <a:solidFill>
                  <a:schemeClr val="bg1"/>
                </a:solidFill>
                <a:latin typeface="Gill Sans MT"/>
              </a:rPr>
              <a:t>Extra pair of clothes and shoes</a:t>
            </a:r>
          </a:p>
          <a:p>
            <a:pPr lvl="1"/>
            <a:endParaRPr lang="en-US" sz="2200">
              <a:solidFill>
                <a:schemeClr val="bg1"/>
              </a:solidFill>
              <a:latin typeface="Gill Sans MT" panose="020B0502020104020203" pitchFamily="34" charset="0"/>
            </a:endParaRPr>
          </a:p>
          <a:p>
            <a:pPr marL="800100" lvl="1" indent="-342900">
              <a:buFont typeface="Wingdings" panose="05000000000000000000" pitchFamily="2" charset="2"/>
              <a:buChar char="§"/>
            </a:pPr>
            <a:endParaRPr lang="en-US" sz="2200">
              <a:solidFill>
                <a:schemeClr val="bg1"/>
              </a:solidFill>
              <a:latin typeface="Gill Sans MT" panose="020B0502020104020203" pitchFamily="34" charset="0"/>
            </a:endParaRPr>
          </a:p>
          <a:p>
            <a:pPr marL="800100" lvl="1" indent="-342900">
              <a:buFont typeface="Wingdings" panose="05000000000000000000" pitchFamily="2" charset="2"/>
              <a:buChar char="§"/>
            </a:pPr>
            <a:endParaRPr lang="en-US" sz="2200">
              <a:solidFill>
                <a:schemeClr val="bg1"/>
              </a:solidFill>
              <a:latin typeface="Gill Sans MT" panose="020B0502020104020203" pitchFamily="34" charset="0"/>
            </a:endParaRPr>
          </a:p>
          <a:p>
            <a:pPr marL="342900" indent="-342900">
              <a:buFont typeface="Arial" panose="020B0604020202020204" pitchFamily="34" charset="0"/>
              <a:buChar char="•"/>
            </a:pPr>
            <a:endParaRPr lang="en-US" sz="2200">
              <a:solidFill>
                <a:schemeClr val="bg1"/>
              </a:solidFill>
              <a:latin typeface="Gill Sans MT" panose="020B0502020104020203" pitchFamily="34" charset="0"/>
            </a:endParaRPr>
          </a:p>
        </p:txBody>
      </p:sp>
      <p:pic>
        <p:nvPicPr>
          <p:cNvPr id="12" name="Picture 11">
            <a:extLst>
              <a:ext uri="{FF2B5EF4-FFF2-40B4-BE49-F238E27FC236}">
                <a16:creationId xmlns:a16="http://schemas.microsoft.com/office/drawing/2014/main" id="{9BA05104-4549-439C-8489-669778A97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300" y="4178811"/>
            <a:ext cx="1447800" cy="2573867"/>
          </a:xfrm>
          <a:prstGeom prst="rect">
            <a:avLst/>
          </a:prstGeom>
        </p:spPr>
      </p:pic>
      <p:pic>
        <p:nvPicPr>
          <p:cNvPr id="14" name="Picture 13">
            <a:extLst>
              <a:ext uri="{FF2B5EF4-FFF2-40B4-BE49-F238E27FC236}">
                <a16:creationId xmlns:a16="http://schemas.microsoft.com/office/drawing/2014/main" id="{D9519CF1-92B6-4374-88E2-691C5B72081D}"/>
              </a:ext>
            </a:extLst>
          </p:cNvPr>
          <p:cNvPicPr>
            <a:picLocks noChangeAspect="1"/>
          </p:cNvPicPr>
          <p:nvPr/>
        </p:nvPicPr>
        <p:blipFill rotWithShape="1">
          <a:blip r:embed="rId3"/>
          <a:srcRect l="51389" t="33750" r="21111" b="25000"/>
          <a:stretch/>
        </p:blipFill>
        <p:spPr>
          <a:xfrm>
            <a:off x="990600" y="1223491"/>
            <a:ext cx="2743200" cy="2743200"/>
          </a:xfrm>
          <a:prstGeom prst="rect">
            <a:avLst/>
          </a:prstGeom>
        </p:spPr>
      </p:pic>
    </p:spTree>
    <p:extLst>
      <p:ext uri="{BB962C8B-B14F-4D97-AF65-F5344CB8AC3E}">
        <p14:creationId xmlns:p14="http://schemas.microsoft.com/office/powerpoint/2010/main" val="401583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121076"/>
            <a:ext cx="8229600" cy="594937"/>
          </a:xfrm>
        </p:spPr>
        <p:txBody>
          <a:bodyPr>
            <a:normAutofit fontScale="77500" lnSpcReduction="20000"/>
          </a:bodyPr>
          <a:lstStyle/>
          <a:p>
            <a:r>
              <a:rPr lang="en-US" altLang="en-US" sz="3200">
                <a:latin typeface="Gill Sans MT" panose="020B0502020104020203" pitchFamily="34" charset="0"/>
              </a:rPr>
              <a:t>Office Updates</a:t>
            </a:r>
            <a:endParaRPr lang="en-US" sz="3200">
              <a:latin typeface="Gill Sans MT" panose="020B0502020104020203" pitchFamily="34" charset="0"/>
            </a:endParaRPr>
          </a:p>
        </p:txBody>
      </p:sp>
      <p:sp>
        <p:nvSpPr>
          <p:cNvPr id="3" name="Content Placeholder 2"/>
          <p:cNvSpPr>
            <a:spLocks noGrp="1"/>
          </p:cNvSpPr>
          <p:nvPr>
            <p:ph sz="quarter" idx="4"/>
          </p:nvPr>
        </p:nvSpPr>
        <p:spPr>
          <a:xfrm>
            <a:off x="380999" y="1600200"/>
            <a:ext cx="4038601" cy="4119770"/>
          </a:xfrm>
        </p:spPr>
        <p:txBody>
          <a:bodyPr lIns="0" tIns="0" rIns="0" bIns="0" anchor="t">
            <a:noAutofit/>
          </a:bodyPr>
          <a:lstStyle/>
          <a:p>
            <a:pPr marL="0" indent="0">
              <a:lnSpc>
                <a:spcPct val="114000"/>
              </a:lnSpc>
              <a:buNone/>
            </a:pPr>
            <a:r>
              <a:rPr lang="en-US" altLang="en-US">
                <a:solidFill>
                  <a:schemeClr val="tx2"/>
                </a:solidFill>
                <a:latin typeface="Gill Sans MT"/>
              </a:rPr>
              <a:t>A fire marshal informs you that it is still not safe to enter the building and that it may be several hours before entry is allowed, but thankfully damage to the building is not critical.</a:t>
            </a:r>
          </a:p>
          <a:p>
            <a:pPr marL="0" indent="0">
              <a:lnSpc>
                <a:spcPct val="113999"/>
              </a:lnSpc>
              <a:buNone/>
            </a:pPr>
            <a:endParaRPr lang="en-US" altLang="en-US">
              <a:solidFill>
                <a:schemeClr val="tx2"/>
              </a:solidFill>
              <a:latin typeface="Gill Sans MT"/>
            </a:endParaRPr>
          </a:p>
          <a:p>
            <a:pPr marL="0" indent="0">
              <a:lnSpc>
                <a:spcPct val="114000"/>
              </a:lnSpc>
              <a:buNone/>
            </a:pPr>
            <a:r>
              <a:rPr lang="en-US" altLang="en-US">
                <a:solidFill>
                  <a:schemeClr val="tx2"/>
                </a:solidFill>
                <a:latin typeface="Gill Sans MT"/>
              </a:rPr>
              <a:t>Employees working from home notify you that they cannot access the virtual desktop and are limited in their capacity to perform their roles.</a:t>
            </a:r>
            <a:endParaRPr lang="en-US" altLang="en-US">
              <a:solidFill>
                <a:schemeClr val="tx2"/>
              </a:solidFill>
              <a:latin typeface="Gill Sans MT" panose="020B0502020104020203" pitchFamily="34" charset="0"/>
            </a:endParaRPr>
          </a:p>
        </p:txBody>
      </p:sp>
      <p:sp>
        <p:nvSpPr>
          <p:cNvPr id="4" name="Text Placeholder 3"/>
          <p:cNvSpPr>
            <a:spLocks noGrp="1"/>
          </p:cNvSpPr>
          <p:nvPr>
            <p:ph type="body" sz="quarter" idx="10"/>
          </p:nvPr>
        </p:nvSpPr>
        <p:spPr>
          <a:xfrm>
            <a:off x="457200" y="838200"/>
            <a:ext cx="8229600" cy="381561"/>
          </a:xfrm>
        </p:spPr>
        <p:txBody>
          <a:bodyPr/>
          <a:lstStyle/>
          <a:p>
            <a:r>
              <a:rPr lang="en-US">
                <a:latin typeface="Gill Sans MT" panose="020B0502020104020203" pitchFamily="34" charset="0"/>
              </a:rPr>
              <a:t>Thursday Afternoon, 2:00 PM</a:t>
            </a:r>
          </a:p>
          <a:p>
            <a:endParaRPr lang="en-US">
              <a:latin typeface="Gill Sans MT" panose="020B0502020104020203" pitchFamily="34" charset="0"/>
            </a:endParaRPr>
          </a:p>
        </p:txBody>
      </p:sp>
      <p:sp>
        <p:nvSpPr>
          <p:cNvPr id="6" name="TextBox 5">
            <a:extLst>
              <a:ext uri="{FF2B5EF4-FFF2-40B4-BE49-F238E27FC236}">
                <a16:creationId xmlns:a16="http://schemas.microsoft.com/office/drawing/2014/main" id="{718D04EB-3AEE-4862-AC89-CC2C63ABB2E2}"/>
              </a:ext>
            </a:extLst>
          </p:cNvPr>
          <p:cNvSpPr txBox="1"/>
          <p:nvPr/>
        </p:nvSpPr>
        <p:spPr>
          <a:xfrm>
            <a:off x="4648200" y="4419600"/>
            <a:ext cx="3657599" cy="1747494"/>
          </a:xfrm>
          <a:prstGeom prst="rect">
            <a:avLst/>
          </a:prstGeom>
        </p:spPr>
        <p:txBody>
          <a:bodyPr wrap="square" lIns="0" tIns="0" rtlCol="0">
            <a:noAutofit/>
          </a:bodyPr>
          <a:lstStyle/>
          <a:p>
            <a:r>
              <a:rPr lang="en-US" sz="1400" u="sng">
                <a:solidFill>
                  <a:schemeClr val="bg2"/>
                </a:solidFill>
                <a:latin typeface="Gill Sans MT" panose="020B0502020104020203" pitchFamily="34" charset="0"/>
              </a:rPr>
              <a:t>Considerations</a:t>
            </a:r>
          </a:p>
          <a:p>
            <a:endParaRPr lang="en-US" sz="1400" u="sng">
              <a:solidFill>
                <a:schemeClr val="bg2"/>
              </a:solidFill>
              <a:latin typeface="Gill Sans MT" panose="020B0502020104020203" pitchFamily="34" charset="0"/>
            </a:endParaRPr>
          </a:p>
          <a:p>
            <a:pPr marL="285750" indent="-285750">
              <a:buFont typeface="Arial" panose="020B0604020202020204" pitchFamily="34" charset="0"/>
              <a:buChar char="•"/>
            </a:pPr>
            <a:r>
              <a:rPr lang="en-US" sz="1400">
                <a:solidFill>
                  <a:schemeClr val="bg2"/>
                </a:solidFill>
                <a:latin typeface="Gill Sans MT" panose="020B0502020104020203" pitchFamily="34" charset="0"/>
              </a:rPr>
              <a:t>How will your organization maintain continuity of operations?</a:t>
            </a:r>
          </a:p>
          <a:p>
            <a:pPr marL="285750" indent="-285750">
              <a:buFont typeface="Arial" panose="020B0604020202020204" pitchFamily="34" charset="0"/>
              <a:buChar char="•"/>
            </a:pPr>
            <a:r>
              <a:rPr lang="en-US" sz="1400">
                <a:solidFill>
                  <a:schemeClr val="bg2"/>
                </a:solidFill>
                <a:latin typeface="Gill Sans MT" panose="020B0502020104020203" pitchFamily="34" charset="0"/>
              </a:rPr>
              <a:t>What are on-site employees expected to do at this moment?</a:t>
            </a:r>
          </a:p>
          <a:p>
            <a:pPr marL="285750" indent="-285750">
              <a:buFont typeface="Arial" panose="020B0604020202020204" pitchFamily="34" charset="0"/>
              <a:buChar char="•"/>
            </a:pPr>
            <a:r>
              <a:rPr lang="en-US" sz="1400">
                <a:solidFill>
                  <a:schemeClr val="bg2"/>
                </a:solidFill>
                <a:latin typeface="Gill Sans MT" panose="020B0502020104020203" pitchFamily="34" charset="0"/>
              </a:rPr>
              <a:t>What is the messaging to employees working from home?</a:t>
            </a:r>
          </a:p>
          <a:p>
            <a:pPr marL="285750" indent="-285750">
              <a:buFont typeface="Arial" panose="020B0604020202020204" pitchFamily="34" charset="0"/>
              <a:buChar char="•"/>
            </a:pPr>
            <a:endParaRPr lang="en-US" sz="1400">
              <a:solidFill>
                <a:schemeClr val="bg2"/>
              </a:solidFill>
              <a:latin typeface="Gill Sans MT" panose="020B0502020104020203" pitchFamily="34" charset="0"/>
            </a:endParaRPr>
          </a:p>
          <a:p>
            <a:endParaRPr lang="en-US" sz="1400">
              <a:solidFill>
                <a:schemeClr val="bg2"/>
              </a:solidFill>
              <a:latin typeface="Gill Sans MT" panose="020B0502020104020203" pitchFamily="34" charset="0"/>
            </a:endParaRPr>
          </a:p>
        </p:txBody>
      </p:sp>
      <p:pic>
        <p:nvPicPr>
          <p:cNvPr id="7" name="Picture 6">
            <a:extLst>
              <a:ext uri="{FF2B5EF4-FFF2-40B4-BE49-F238E27FC236}">
                <a16:creationId xmlns:a16="http://schemas.microsoft.com/office/drawing/2014/main" id="{4FE62E32-C3B2-4F7A-B116-E6AE28962D25}"/>
              </a:ext>
            </a:extLst>
          </p:cNvPr>
          <p:cNvPicPr>
            <a:picLocks noChangeAspect="1"/>
          </p:cNvPicPr>
          <p:nvPr/>
        </p:nvPicPr>
        <p:blipFill rotWithShape="1">
          <a:blip r:embed="rId3"/>
          <a:srcRect l="28313" t="2437" r="22289"/>
          <a:stretch/>
        </p:blipFill>
        <p:spPr>
          <a:xfrm>
            <a:off x="5105400" y="1447800"/>
            <a:ext cx="3124200" cy="2657755"/>
          </a:xfrm>
          <a:prstGeom prst="rect">
            <a:avLst/>
          </a:prstGeom>
          <a:ln>
            <a:solidFill>
              <a:schemeClr val="tx1"/>
            </a:solidFill>
          </a:ln>
        </p:spPr>
      </p:pic>
    </p:spTree>
    <p:extLst>
      <p:ext uri="{BB962C8B-B14F-4D97-AF65-F5344CB8AC3E}">
        <p14:creationId xmlns:p14="http://schemas.microsoft.com/office/powerpoint/2010/main" val="126815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normAutofit fontScale="77500" lnSpcReduction="20000"/>
          </a:bodyPr>
          <a:lstStyle/>
          <a:p>
            <a:r>
              <a:rPr lang="en-US" sz="3200">
                <a:latin typeface="Gill Sans MT" panose="020B0502020104020203" pitchFamily="34" charset="0"/>
              </a:rPr>
              <a:t>Mounting Issues</a:t>
            </a:r>
          </a:p>
        </p:txBody>
      </p:sp>
      <p:sp>
        <p:nvSpPr>
          <p:cNvPr id="4"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Thursday Afternoon, 2:15 PM</a:t>
            </a:r>
          </a:p>
          <a:p>
            <a:endParaRPr lang="en-US">
              <a:latin typeface="Gill Sans MT" panose="020B0502020104020203" pitchFamily="34" charset="0"/>
            </a:endParaRPr>
          </a:p>
        </p:txBody>
      </p:sp>
      <p:sp>
        <p:nvSpPr>
          <p:cNvPr id="6" name="Content Placeholder 2"/>
          <p:cNvSpPr txBox="1">
            <a:spLocks/>
          </p:cNvSpPr>
          <p:nvPr/>
        </p:nvSpPr>
        <p:spPr>
          <a:xfrm>
            <a:off x="455613" y="1649558"/>
            <a:ext cx="4573587" cy="4522642"/>
          </a:xfrm>
          <a:prstGeom prst="rect">
            <a:avLst/>
          </a:prstGeom>
        </p:spPr>
        <p:txBody>
          <a:bodyPr lIns="0" tIns="0" rIns="0" bIns="0" anchor="t">
            <a:normAutofit fontScale="85000" lnSpcReduction="20000"/>
          </a:bodyPr>
          <a:lstStyle>
            <a:lvl1pPr marL="256032" indent="-256032"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1pPr>
            <a:lvl2pPr marL="557784" indent="-28575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2pPr>
            <a:lvl3pPr marL="777240" indent="-22860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3pPr>
            <a:lvl4pPr marL="1097280" indent="-27432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4pPr>
            <a:lvl5pPr marL="1417320" indent="-27432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buNone/>
            </a:pPr>
            <a:r>
              <a:rPr lang="en-US" altLang="en-US" sz="2400">
                <a:solidFill>
                  <a:schemeClr val="tx2"/>
                </a:solidFill>
                <a:latin typeface="Gill Sans MT"/>
              </a:rPr>
              <a:t>Employees are becoming aware of the repercussions of a destroyed server room. They are speculating among themselves about what their duties will be in the immediate and long-term future.  – “What will this mean for our jobs?”</a:t>
            </a:r>
          </a:p>
          <a:p>
            <a:pPr marL="0" indent="0">
              <a:lnSpc>
                <a:spcPct val="114000"/>
              </a:lnSpc>
              <a:buNone/>
            </a:pPr>
            <a:endParaRPr lang="en-US" altLang="en-US" sz="1300">
              <a:solidFill>
                <a:schemeClr val="tx2"/>
              </a:solidFill>
              <a:latin typeface="Gill Sans MT" panose="020B0502020104020203" pitchFamily="34" charset="0"/>
            </a:endParaRPr>
          </a:p>
          <a:p>
            <a:pPr marL="0" indent="0">
              <a:lnSpc>
                <a:spcPct val="114000"/>
              </a:lnSpc>
              <a:buNone/>
            </a:pPr>
            <a:r>
              <a:rPr lang="en-US" altLang="en-US" sz="2400">
                <a:solidFill>
                  <a:schemeClr val="tx2"/>
                </a:solidFill>
                <a:latin typeface="Gill Sans MT"/>
              </a:rPr>
              <a:t>Remote workers have also contacted management looking for guidance on how to proceed. The Chief  Technology Officer is meeting with their team to determine impacts moving forward.</a:t>
            </a:r>
          </a:p>
          <a:p>
            <a:pPr marL="0" indent="0">
              <a:lnSpc>
                <a:spcPct val="114000"/>
              </a:lnSpc>
              <a:buNone/>
            </a:pPr>
            <a:endParaRPr lang="en-US" altLang="en-US" sz="1300">
              <a:solidFill>
                <a:schemeClr val="tx2"/>
              </a:solidFill>
              <a:latin typeface="Gill Sans MT" panose="020B0502020104020203" pitchFamily="34" charset="0"/>
            </a:endParaRPr>
          </a:p>
          <a:p>
            <a:pPr marL="0" indent="0">
              <a:lnSpc>
                <a:spcPct val="114000"/>
              </a:lnSpc>
              <a:buNone/>
            </a:pPr>
            <a:r>
              <a:rPr lang="en-US" altLang="en-US" sz="2400">
                <a:solidFill>
                  <a:schemeClr val="tx2"/>
                </a:solidFill>
                <a:latin typeface="Gill Sans MT"/>
              </a:rPr>
              <a:t>Several television crews have arrived, and they are asking the employees questions.</a:t>
            </a:r>
          </a:p>
        </p:txBody>
      </p:sp>
      <p:sp>
        <p:nvSpPr>
          <p:cNvPr id="5" name="TextBox 4">
            <a:extLst>
              <a:ext uri="{FF2B5EF4-FFF2-40B4-BE49-F238E27FC236}">
                <a16:creationId xmlns:a16="http://schemas.microsoft.com/office/drawing/2014/main" id="{0F50D842-9B5D-44DD-B04E-C194EBA13374}"/>
              </a:ext>
            </a:extLst>
          </p:cNvPr>
          <p:cNvSpPr txBox="1"/>
          <p:nvPr/>
        </p:nvSpPr>
        <p:spPr>
          <a:xfrm>
            <a:off x="5943600" y="4728946"/>
            <a:ext cx="2590800" cy="1747494"/>
          </a:xfrm>
          <a:prstGeom prst="rect">
            <a:avLst/>
          </a:prstGeom>
        </p:spPr>
        <p:txBody>
          <a:bodyPr wrap="square" lIns="0" tIns="0" rIns="91440" bIns="45720" rtlCol="0" anchor="t">
            <a:noAutofit/>
          </a:bodyPr>
          <a:lstStyle/>
          <a:p>
            <a:r>
              <a:rPr lang="en-US" sz="1400" u="sng">
                <a:solidFill>
                  <a:schemeClr val="bg2"/>
                </a:solidFill>
                <a:latin typeface="Gill Sans MT"/>
              </a:rPr>
              <a:t>Considerations</a:t>
            </a:r>
          </a:p>
          <a:p>
            <a:endParaRPr lang="en-US" sz="1400" u="sng">
              <a:solidFill>
                <a:schemeClr val="bg2"/>
              </a:solidFill>
              <a:latin typeface="Gill Sans MT" panose="020B0502020104020203" pitchFamily="34" charset="0"/>
            </a:endParaRPr>
          </a:p>
          <a:p>
            <a:pPr marL="285750" indent="-285750">
              <a:buFont typeface="Arial" panose="020B0604020202020204" pitchFamily="34" charset="0"/>
              <a:buChar char="•"/>
            </a:pPr>
            <a:r>
              <a:rPr lang="en-US" sz="1400">
                <a:solidFill>
                  <a:schemeClr val="bg2"/>
                </a:solidFill>
                <a:latin typeface="Gill Sans MT"/>
              </a:rPr>
              <a:t>How is your organization prepared to respond to all these impacts?</a:t>
            </a:r>
          </a:p>
          <a:p>
            <a:pPr marL="285750" indent="-285750">
              <a:buFont typeface="Arial" panose="020B0604020202020204" pitchFamily="34" charset="0"/>
              <a:buChar char="•"/>
            </a:pPr>
            <a:endParaRPr lang="en-US" sz="1400">
              <a:solidFill>
                <a:schemeClr val="bg2"/>
              </a:solidFill>
              <a:latin typeface="Gill Sans MT" panose="020B0502020104020203" pitchFamily="34" charset="0"/>
            </a:endParaRPr>
          </a:p>
          <a:p>
            <a:endParaRPr lang="en-US" sz="1400">
              <a:solidFill>
                <a:schemeClr val="bg2"/>
              </a:solidFill>
              <a:latin typeface="Gill Sans MT" panose="020B0502020104020203" pitchFamily="34" charset="0"/>
            </a:endParaRPr>
          </a:p>
        </p:txBody>
      </p:sp>
      <p:pic>
        <p:nvPicPr>
          <p:cNvPr id="7" name="Picture 6">
            <a:extLst>
              <a:ext uri="{FF2B5EF4-FFF2-40B4-BE49-F238E27FC236}">
                <a16:creationId xmlns:a16="http://schemas.microsoft.com/office/drawing/2014/main" id="{E9F887EC-5564-4DC0-93E7-68F2F2D3B2C7}"/>
              </a:ext>
            </a:extLst>
          </p:cNvPr>
          <p:cNvPicPr>
            <a:picLocks noChangeAspect="1"/>
          </p:cNvPicPr>
          <p:nvPr/>
        </p:nvPicPr>
        <p:blipFill>
          <a:blip r:embed="rId3"/>
          <a:stretch>
            <a:fillRect/>
          </a:stretch>
        </p:blipFill>
        <p:spPr>
          <a:xfrm>
            <a:off x="5105400" y="1649558"/>
            <a:ext cx="3694208" cy="2244832"/>
          </a:xfrm>
          <a:prstGeom prst="rect">
            <a:avLst/>
          </a:prstGeom>
        </p:spPr>
      </p:pic>
    </p:spTree>
    <p:extLst>
      <p:ext uri="{BB962C8B-B14F-4D97-AF65-F5344CB8AC3E}">
        <p14:creationId xmlns:p14="http://schemas.microsoft.com/office/powerpoint/2010/main" val="3090740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normAutofit fontScale="77500" lnSpcReduction="20000"/>
          </a:bodyPr>
          <a:lstStyle/>
          <a:p>
            <a:r>
              <a:rPr lang="en-US" sz="3200">
                <a:latin typeface="Gill Sans MT" panose="020B0502020104020203" pitchFamily="34" charset="0"/>
              </a:rPr>
              <a:t>Assessing the Damage</a:t>
            </a:r>
          </a:p>
        </p:txBody>
      </p:sp>
      <p:sp>
        <p:nvSpPr>
          <p:cNvPr id="4"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Friday Morning, 10:30 AM</a:t>
            </a:r>
          </a:p>
          <a:p>
            <a:endParaRPr lang="en-US">
              <a:latin typeface="Gill Sans MT" panose="020B0502020104020203" pitchFamily="34" charset="0"/>
            </a:endParaRPr>
          </a:p>
        </p:txBody>
      </p:sp>
      <p:sp>
        <p:nvSpPr>
          <p:cNvPr id="6" name="Content Placeholder 2"/>
          <p:cNvSpPr txBox="1">
            <a:spLocks/>
          </p:cNvSpPr>
          <p:nvPr/>
        </p:nvSpPr>
        <p:spPr>
          <a:xfrm>
            <a:off x="455613" y="1649558"/>
            <a:ext cx="4471987" cy="4522642"/>
          </a:xfrm>
          <a:prstGeom prst="rect">
            <a:avLst/>
          </a:prstGeom>
        </p:spPr>
        <p:txBody>
          <a:bodyPr lIns="0" tIns="0" rIns="0" bIns="0" anchor="t">
            <a:normAutofit fontScale="85000" lnSpcReduction="10000"/>
          </a:bodyPr>
          <a:lstStyle>
            <a:lvl1pPr marL="256032" indent="-256032"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1pPr>
            <a:lvl2pPr marL="557784" indent="-28575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2pPr>
            <a:lvl3pPr marL="777240" indent="-22860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3pPr>
            <a:lvl4pPr marL="1097280" indent="-27432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4pPr>
            <a:lvl5pPr marL="1417320" indent="-27432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nSpc>
                <a:spcPct val="114000"/>
              </a:lnSpc>
              <a:buNone/>
            </a:pPr>
            <a:r>
              <a:rPr lang="en-US" altLang="en-US" sz="2400">
                <a:solidFill>
                  <a:schemeClr val="tx2"/>
                </a:solidFill>
                <a:latin typeface="Gill Sans MT"/>
              </a:rPr>
              <a:t>DOB has announced no structural impacts to the building, and FDNY has permitted limited access to the building. You inspect the office and are relieved to find that the damage is mostly in the server room.</a:t>
            </a:r>
          </a:p>
          <a:p>
            <a:pPr marL="0" indent="0">
              <a:lnSpc>
                <a:spcPct val="114000"/>
              </a:lnSpc>
              <a:buNone/>
            </a:pPr>
            <a:endParaRPr lang="en-US" altLang="en-US" sz="2400">
              <a:solidFill>
                <a:schemeClr val="tx2"/>
              </a:solidFill>
              <a:latin typeface="Gill Sans MT" panose="020B0502020104020203" pitchFamily="34" charset="0"/>
            </a:endParaRPr>
          </a:p>
          <a:p>
            <a:pPr marL="0" indent="0">
              <a:lnSpc>
                <a:spcPct val="114000"/>
              </a:lnSpc>
              <a:buNone/>
            </a:pPr>
            <a:r>
              <a:rPr lang="en-US" altLang="en-US" sz="2400">
                <a:solidFill>
                  <a:schemeClr val="tx2"/>
                </a:solidFill>
                <a:latin typeface="Gill Sans MT"/>
              </a:rPr>
              <a:t>It becomes clear to you that your organization cannot go on with business as usual for several days at least. You will likely have to find a new space to work while repairs are underway,  and set up new servers to enable remote work.</a:t>
            </a:r>
          </a:p>
        </p:txBody>
      </p:sp>
      <p:sp>
        <p:nvSpPr>
          <p:cNvPr id="5" name="TextBox 4">
            <a:extLst>
              <a:ext uri="{FF2B5EF4-FFF2-40B4-BE49-F238E27FC236}">
                <a16:creationId xmlns:a16="http://schemas.microsoft.com/office/drawing/2014/main" id="{0F50D842-9B5D-44DD-B04E-C194EBA13374}"/>
              </a:ext>
            </a:extLst>
          </p:cNvPr>
          <p:cNvSpPr txBox="1"/>
          <p:nvPr/>
        </p:nvSpPr>
        <p:spPr>
          <a:xfrm>
            <a:off x="5334000" y="4461221"/>
            <a:ext cx="3276600" cy="1442694"/>
          </a:xfrm>
          <a:prstGeom prst="rect">
            <a:avLst/>
          </a:prstGeom>
        </p:spPr>
        <p:txBody>
          <a:bodyPr wrap="square" lIns="0" tIns="0" rtlCol="0">
            <a:noAutofit/>
          </a:bodyPr>
          <a:lstStyle/>
          <a:p>
            <a:r>
              <a:rPr lang="en-US" sz="1400" u="sng">
                <a:solidFill>
                  <a:schemeClr val="bg2"/>
                </a:solidFill>
                <a:latin typeface="Gill Sans MT" panose="020B0502020104020203" pitchFamily="34" charset="0"/>
              </a:rPr>
              <a:t>Considerations</a:t>
            </a:r>
          </a:p>
          <a:p>
            <a:endParaRPr lang="en-US" sz="1400" u="sng">
              <a:solidFill>
                <a:schemeClr val="bg2"/>
              </a:solidFill>
              <a:latin typeface="Gill Sans MT" panose="020B0502020104020203" pitchFamily="34" charset="0"/>
            </a:endParaRPr>
          </a:p>
          <a:p>
            <a:pPr marL="285750" indent="-285750">
              <a:buFont typeface="Arial" panose="020B0604020202020204" pitchFamily="34" charset="0"/>
              <a:buChar char="•"/>
            </a:pPr>
            <a:r>
              <a:rPr lang="en-US" sz="1400">
                <a:solidFill>
                  <a:schemeClr val="bg2"/>
                </a:solidFill>
                <a:latin typeface="Gill Sans MT" panose="020B0502020104020203" pitchFamily="34" charset="0"/>
              </a:rPr>
              <a:t>What is your organization’s plan for continuity of operations?</a:t>
            </a:r>
          </a:p>
          <a:p>
            <a:pPr marL="285750" indent="-285750">
              <a:buFont typeface="Arial" panose="020B0604020202020204" pitchFamily="34" charset="0"/>
              <a:buChar char="•"/>
            </a:pPr>
            <a:r>
              <a:rPr lang="en-US" sz="1400">
                <a:solidFill>
                  <a:schemeClr val="bg2"/>
                </a:solidFill>
                <a:latin typeface="Gill Sans MT" panose="020B0502020104020203" pitchFamily="34" charset="0"/>
              </a:rPr>
              <a:t>How will employees be kept informed about this incident?</a:t>
            </a:r>
          </a:p>
          <a:p>
            <a:pPr marL="285750" indent="-285750">
              <a:buFont typeface="Arial" panose="020B0604020202020204" pitchFamily="34" charset="0"/>
              <a:buChar char="•"/>
            </a:pPr>
            <a:endParaRPr lang="en-US" sz="1400">
              <a:solidFill>
                <a:schemeClr val="bg2"/>
              </a:solidFill>
              <a:latin typeface="Gill Sans MT" panose="020B0502020104020203" pitchFamily="34" charset="0"/>
            </a:endParaRPr>
          </a:p>
          <a:p>
            <a:endParaRPr lang="en-US" sz="1400">
              <a:solidFill>
                <a:schemeClr val="bg2"/>
              </a:solidFill>
              <a:latin typeface="Gill Sans MT" panose="020B0502020104020203" pitchFamily="34" charset="0"/>
            </a:endParaRPr>
          </a:p>
        </p:txBody>
      </p:sp>
      <p:pic>
        <p:nvPicPr>
          <p:cNvPr id="9" name="Picture 8">
            <a:extLst>
              <a:ext uri="{FF2B5EF4-FFF2-40B4-BE49-F238E27FC236}">
                <a16:creationId xmlns:a16="http://schemas.microsoft.com/office/drawing/2014/main" id="{E28FD1E8-96E7-499D-85E9-419261456406}"/>
              </a:ext>
            </a:extLst>
          </p:cNvPr>
          <p:cNvPicPr>
            <a:picLocks noChangeAspect="1"/>
          </p:cNvPicPr>
          <p:nvPr/>
        </p:nvPicPr>
        <p:blipFill>
          <a:blip r:embed="rId3"/>
          <a:stretch>
            <a:fillRect/>
          </a:stretch>
        </p:blipFill>
        <p:spPr>
          <a:xfrm>
            <a:off x="4927600" y="1649558"/>
            <a:ext cx="4019516" cy="2260978"/>
          </a:xfrm>
          <a:prstGeom prst="rect">
            <a:avLst/>
          </a:prstGeom>
        </p:spPr>
      </p:pic>
    </p:spTree>
    <p:extLst>
      <p:ext uri="{BB962C8B-B14F-4D97-AF65-F5344CB8AC3E}">
        <p14:creationId xmlns:p14="http://schemas.microsoft.com/office/powerpoint/2010/main" val="345503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5613" y="1649559"/>
            <a:ext cx="8231187" cy="4516291"/>
          </a:xfrm>
        </p:spPr>
        <p:txBody>
          <a:bodyPr lIns="0" tIns="0" rIns="0" bIns="0" anchor="t"/>
          <a:lstStyle/>
          <a:p>
            <a:pPr>
              <a:lnSpc>
                <a:spcPct val="114000"/>
              </a:lnSpc>
            </a:pPr>
            <a:r>
              <a:rPr lang="en-US" altLang="en-US" dirty="0">
                <a:latin typeface="Gill Sans MT"/>
              </a:rPr>
              <a:t>For exercise purposes, this marks the end of the immediate response to the fire incident.  As response transitions to recovery, your organization may have to consider issues such as client contact, damage assessment, continuity operations, and the insurance adjustment process.</a:t>
            </a:r>
          </a:p>
          <a:p>
            <a:pPr>
              <a:lnSpc>
                <a:spcPct val="114000"/>
              </a:lnSpc>
            </a:pPr>
            <a:endParaRPr lang="en-US" altLang="en-US" sz="1200">
              <a:latin typeface="Gill Sans MT" panose="020B0502020104020203" pitchFamily="34" charset="0"/>
            </a:endParaRPr>
          </a:p>
          <a:p>
            <a:pPr>
              <a:lnSpc>
                <a:spcPct val="114000"/>
              </a:lnSpc>
            </a:pPr>
            <a:r>
              <a:rPr lang="en-US" altLang="en-US" dirty="0">
                <a:latin typeface="Gill Sans MT"/>
              </a:rPr>
              <a:t>This recovery phase will be the subject of a forthcoming scenario in NYC Emergency Management’s Tabletop Exercise Toolkit.</a:t>
            </a:r>
          </a:p>
          <a:p>
            <a:pPr>
              <a:lnSpc>
                <a:spcPct val="114000"/>
              </a:lnSpc>
            </a:pPr>
            <a:endParaRPr lang="en-US" altLang="en-US" sz="1200">
              <a:latin typeface="Gill Sans MT" panose="020B0502020104020203" pitchFamily="34" charset="0"/>
            </a:endParaRPr>
          </a:p>
          <a:p>
            <a:pPr>
              <a:lnSpc>
                <a:spcPct val="114000"/>
              </a:lnSpc>
            </a:pPr>
            <a:r>
              <a:rPr lang="en-US" altLang="en-US" dirty="0">
                <a:latin typeface="Gill Sans MT"/>
              </a:rPr>
              <a:t>For more information about the resources that NYC Emergency Management has available for organizations, please visit us at </a:t>
            </a:r>
            <a:r>
              <a:rPr lang="en-US" altLang="en-US" dirty="0">
                <a:latin typeface="Gill Sans MT"/>
                <a:hlinkClick r:id="rId2"/>
              </a:rPr>
              <a:t>NYC.gov/emergencymanagement</a:t>
            </a:r>
            <a:r>
              <a:rPr lang="en-US" altLang="en-US" dirty="0">
                <a:latin typeface="Gill Sans MT"/>
              </a:rPr>
              <a:t> or email us at </a:t>
            </a:r>
            <a:r>
              <a:rPr lang="en-US" altLang="en-US" dirty="0">
                <a:latin typeface="Gill Sans MT"/>
                <a:hlinkClick r:id="rId3"/>
              </a:rPr>
              <a:t>strategicpartnerships@oem.nyc.gov</a:t>
            </a:r>
            <a:r>
              <a:rPr lang="en-US" altLang="en-US" dirty="0">
                <a:latin typeface="Gill Sans MT"/>
              </a:rPr>
              <a:t>. </a:t>
            </a:r>
            <a:endParaRPr lang="en-US" altLang="en-US" dirty="0">
              <a:latin typeface="Gill Sans MT" panose="020B0502020104020203" pitchFamily="34" charset="0"/>
            </a:endParaRPr>
          </a:p>
        </p:txBody>
      </p:sp>
      <p:sp>
        <p:nvSpPr>
          <p:cNvPr id="9"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Moving Forward</a:t>
            </a:r>
          </a:p>
        </p:txBody>
      </p:sp>
    </p:spTree>
    <p:extLst>
      <p:ext uri="{BB962C8B-B14F-4D97-AF65-F5344CB8AC3E}">
        <p14:creationId xmlns:p14="http://schemas.microsoft.com/office/powerpoint/2010/main" val="369455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457200" y="1460223"/>
            <a:ext cx="8458200" cy="45719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800" b="1">
              <a:solidFill>
                <a:schemeClr val="bg1"/>
              </a:solidFill>
              <a:latin typeface="Interstate-Regular"/>
            </a:endParaRPr>
          </a:p>
          <a:p>
            <a:pPr marL="0" indent="0">
              <a:buFont typeface="Arial"/>
              <a:buNone/>
            </a:pPr>
            <a:endParaRPr lang="en-US" sz="2400">
              <a:solidFill>
                <a:schemeClr val="bg1"/>
              </a:solidFill>
              <a:latin typeface="Interstate-Regular"/>
            </a:endParaRPr>
          </a:p>
          <a:p>
            <a:pPr marL="0" indent="0">
              <a:buFont typeface="Arial"/>
              <a:buNone/>
            </a:pPr>
            <a:endParaRPr lang="en-US" sz="2400">
              <a:solidFill>
                <a:schemeClr val="bg1"/>
              </a:solidFill>
              <a:latin typeface="Interstate-Regular"/>
            </a:endParaRPr>
          </a:p>
          <a:p>
            <a:pPr marL="0" indent="0">
              <a:buFont typeface="Arial"/>
              <a:buNone/>
            </a:pPr>
            <a:endParaRPr lang="en-US" sz="2400">
              <a:solidFill>
                <a:schemeClr val="bg1"/>
              </a:solidFill>
              <a:latin typeface="Interstate-Regular"/>
            </a:endParaRPr>
          </a:p>
          <a:p>
            <a:pPr marL="0" indent="0">
              <a:buFont typeface="Arial"/>
              <a:buNone/>
            </a:pPr>
            <a:endParaRPr lang="en-US" sz="2400" b="1">
              <a:solidFill>
                <a:schemeClr val="bg1"/>
              </a:solidFill>
              <a:latin typeface="Interstate-Regular"/>
            </a:endParaRPr>
          </a:p>
          <a:p>
            <a:pPr marL="0" indent="0">
              <a:buFont typeface="Arial"/>
              <a:buNone/>
            </a:pPr>
            <a:endParaRPr lang="en-US" sz="2400">
              <a:solidFill>
                <a:schemeClr val="bg1"/>
              </a:solidFill>
              <a:latin typeface="Interstate-Regular"/>
            </a:endParaRPr>
          </a:p>
        </p:txBody>
      </p:sp>
      <p:sp>
        <p:nvSpPr>
          <p:cNvPr id="5" name="Text Placeholder 1"/>
          <p:cNvSpPr>
            <a:spLocks noGrp="1"/>
          </p:cNvSpPr>
          <p:nvPr>
            <p:ph type="body" idx="14"/>
          </p:nvPr>
        </p:nvSpPr>
        <p:spPr>
          <a:xfrm>
            <a:off x="0" y="3121747"/>
            <a:ext cx="9144000" cy="614505"/>
          </a:xfrm>
        </p:spPr>
        <p:txBody>
          <a:bodyPr/>
          <a:lstStyle/>
          <a:p>
            <a:pPr algn="ctr"/>
            <a:r>
              <a:rPr lang="en-US"/>
              <a:t>Thank you</a:t>
            </a:r>
          </a:p>
        </p:txBody>
      </p:sp>
    </p:spTree>
    <p:extLst>
      <p:ext uri="{BB962C8B-B14F-4D97-AF65-F5344CB8AC3E}">
        <p14:creationId xmlns:p14="http://schemas.microsoft.com/office/powerpoint/2010/main" val="19048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5613" y="1219200"/>
            <a:ext cx="8383587" cy="4876800"/>
          </a:xfrm>
        </p:spPr>
        <p:txBody>
          <a:bodyPr lIns="0" tIns="0" rIns="0" bIns="0" anchor="t"/>
          <a:lstStyle/>
          <a:p>
            <a:pPr marL="342900" indent="-342900">
              <a:lnSpc>
                <a:spcPct val="114000"/>
              </a:lnSpc>
              <a:buFont typeface="Arial" panose="020B0604020202020204" pitchFamily="34" charset="0"/>
              <a:buChar char="•"/>
            </a:pPr>
            <a:r>
              <a:rPr lang="en-US" altLang="en-US">
                <a:latin typeface="Gill Sans MT"/>
              </a:rPr>
              <a:t>Don’t fight the scenario! It is a tool to guide the discussion.</a:t>
            </a:r>
          </a:p>
          <a:p>
            <a:pPr marL="342900" indent="-342900">
              <a:lnSpc>
                <a:spcPct val="114000"/>
              </a:lnSpc>
              <a:buFont typeface="Arial" panose="020B0604020202020204" pitchFamily="34" charset="0"/>
              <a:buChar char="•"/>
            </a:pPr>
            <a:r>
              <a:rPr lang="en-US" altLang="en-US">
                <a:latin typeface="Gill Sans MT"/>
              </a:rPr>
              <a:t>This exercise will be held in an open, low-stress, no-fault environment. Varying viewpoints, even disagreements, are expected.</a:t>
            </a:r>
          </a:p>
          <a:p>
            <a:pPr marL="342900" indent="-342900">
              <a:lnSpc>
                <a:spcPct val="114000"/>
              </a:lnSpc>
              <a:buFont typeface="Arial" panose="020B0604020202020204" pitchFamily="34" charset="0"/>
              <a:buChar char="•"/>
            </a:pPr>
            <a:r>
              <a:rPr lang="en-US" altLang="en-US">
                <a:latin typeface="Gill Sans MT"/>
              </a:rPr>
              <a:t>Respond to the scenario using your knowledge of your organization’s current plans and capabilities. </a:t>
            </a:r>
          </a:p>
          <a:p>
            <a:pPr marL="342900" indent="-342900">
              <a:lnSpc>
                <a:spcPct val="114000"/>
              </a:lnSpc>
              <a:buFont typeface="Arial" panose="020B0604020202020204" pitchFamily="34" charset="0"/>
              <a:buChar char="•"/>
            </a:pPr>
            <a:r>
              <a:rPr lang="en-US" altLang="en-US">
                <a:latin typeface="Gill Sans MT"/>
              </a:rPr>
              <a:t>Decisions are not precedent setting and may not reflect your organization’s final position on a given issue. This exercise is an opportunity to discuss and present multiple options and possible solutions. </a:t>
            </a:r>
            <a:endParaRPr lang="en-US" altLang="en-US">
              <a:latin typeface="Gill Sans MT" panose="020B0502020104020203" pitchFamily="34" charset="0"/>
            </a:endParaRPr>
          </a:p>
          <a:p>
            <a:pPr marL="342900" indent="-342900">
              <a:lnSpc>
                <a:spcPct val="114000"/>
              </a:lnSpc>
              <a:buFont typeface="Arial" panose="020B0604020202020204" pitchFamily="34" charset="0"/>
              <a:buChar char="•"/>
            </a:pPr>
            <a:r>
              <a:rPr lang="en-US" altLang="en-US">
                <a:latin typeface="Gill Sans MT"/>
              </a:rPr>
              <a:t>Issue identification is not as valuable as suggestions and recommended actions that could improve response efforts. Problem-solving efforts should be the focus.</a:t>
            </a:r>
          </a:p>
          <a:p>
            <a:pPr marL="342900" indent="-342900">
              <a:lnSpc>
                <a:spcPct val="114000"/>
              </a:lnSpc>
              <a:buFont typeface="Arial" panose="020B0604020202020204" pitchFamily="34" charset="0"/>
              <a:buChar char="•"/>
            </a:pPr>
            <a:r>
              <a:rPr lang="en-US" altLang="en-US">
                <a:latin typeface="Gill Sans MT"/>
              </a:rPr>
              <a:t>The Parking Lot:  A place to note ideas that can be discussed at a later time.</a:t>
            </a:r>
          </a:p>
        </p:txBody>
      </p:sp>
      <p:sp>
        <p:nvSpPr>
          <p:cNvPr id="9" name="Text Placeholder 1"/>
          <p:cNvSpPr>
            <a:spLocks noGrp="1"/>
          </p:cNvSpPr>
          <p:nvPr>
            <p:ph type="body" sz="quarter" idx="3"/>
          </p:nvPr>
        </p:nvSpPr>
        <p:spPr>
          <a:xfrm>
            <a:off x="455613" y="381560"/>
            <a:ext cx="8229600" cy="594937"/>
          </a:xfrm>
        </p:spPr>
        <p:txBody>
          <a:bodyPr/>
          <a:lstStyle/>
          <a:p>
            <a:r>
              <a:rPr lang="en-US" sz="3200">
                <a:latin typeface="Gill Sans MT" panose="020B0502020104020203" pitchFamily="34" charset="0"/>
              </a:rPr>
              <a:t>Ground Rules</a:t>
            </a:r>
          </a:p>
        </p:txBody>
      </p:sp>
    </p:spTree>
    <p:extLst>
      <p:ext uri="{BB962C8B-B14F-4D97-AF65-F5344CB8AC3E}">
        <p14:creationId xmlns:p14="http://schemas.microsoft.com/office/powerpoint/2010/main" val="328485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5613" y="1649559"/>
            <a:ext cx="8231187" cy="4516291"/>
          </a:xfrm>
        </p:spPr>
        <p:txBody>
          <a:bodyPr lIns="0" tIns="0" rIns="0" bIns="0" anchor="t"/>
          <a:lstStyle/>
          <a:p>
            <a:pPr>
              <a:lnSpc>
                <a:spcPct val="114000"/>
              </a:lnSpc>
            </a:pPr>
            <a:r>
              <a:rPr lang="en-US" altLang="en-US" sz="2400">
                <a:latin typeface="Gill Sans MT"/>
              </a:rPr>
              <a:t>It is a sunny Thursday morning in New York City, and business activities for the week are in full swing.  Most employees working in the office today have already arrived. Several employees are working remotely.</a:t>
            </a:r>
            <a:endParaRPr lang="en-US" altLang="en-US" sz="1200">
              <a:latin typeface="Gill Sans MT"/>
            </a:endParaRPr>
          </a:p>
          <a:p>
            <a:pPr>
              <a:lnSpc>
                <a:spcPct val="114000"/>
              </a:lnSpc>
            </a:pPr>
            <a:endParaRPr lang="en-US" altLang="en-US" sz="1200">
              <a:latin typeface="Gill Sans MT" panose="020B0502020104020203" pitchFamily="34" charset="0"/>
            </a:endParaRPr>
          </a:p>
          <a:p>
            <a:pPr>
              <a:lnSpc>
                <a:spcPct val="114000"/>
              </a:lnSpc>
            </a:pPr>
            <a:r>
              <a:rPr lang="en-US" altLang="en-US" sz="2400">
                <a:latin typeface="Gill Sans MT" panose="020B0502020104020203" pitchFamily="34" charset="0"/>
              </a:rPr>
              <a:t>One of the employees, Jason, announces that something smells weird and gets up from his desk to investigate. With the attention of his desk neighbors, he walks over to the server room where he sees wisps of smoke coming out.</a:t>
            </a:r>
          </a:p>
        </p:txBody>
      </p:sp>
      <p:sp>
        <p:nvSpPr>
          <p:cNvPr id="9"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Background</a:t>
            </a:r>
          </a:p>
        </p:txBody>
      </p:sp>
      <p:sp>
        <p:nvSpPr>
          <p:cNvPr id="10"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Thursday Morning, 11:30 AM</a:t>
            </a:r>
          </a:p>
          <a:p>
            <a:endParaRPr lang="en-US">
              <a:latin typeface="Gill Sans MT" panose="020B0502020104020203" pitchFamily="34" charset="0"/>
            </a:endParaRPr>
          </a:p>
        </p:txBody>
      </p:sp>
    </p:spTree>
    <p:extLst>
      <p:ext uri="{BB962C8B-B14F-4D97-AF65-F5344CB8AC3E}">
        <p14:creationId xmlns:p14="http://schemas.microsoft.com/office/powerpoint/2010/main" val="325616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Alarms Go Off!</a:t>
            </a:r>
          </a:p>
        </p:txBody>
      </p:sp>
      <p:sp>
        <p:nvSpPr>
          <p:cNvPr id="3" name="Content Placeholder 2"/>
          <p:cNvSpPr>
            <a:spLocks noGrp="1"/>
          </p:cNvSpPr>
          <p:nvPr>
            <p:ph sz="quarter" idx="4"/>
          </p:nvPr>
        </p:nvSpPr>
        <p:spPr>
          <a:xfrm>
            <a:off x="457200" y="1649559"/>
            <a:ext cx="8231187" cy="4516291"/>
          </a:xfrm>
        </p:spPr>
        <p:txBody>
          <a:bodyPr/>
          <a:lstStyle/>
          <a:p>
            <a:pPr marL="0" indent="0">
              <a:lnSpc>
                <a:spcPct val="114000"/>
              </a:lnSpc>
              <a:buNone/>
            </a:pPr>
            <a:r>
              <a:rPr lang="en-US" altLang="en-US" sz="2400">
                <a:solidFill>
                  <a:schemeClr val="tx2"/>
                </a:solidFill>
                <a:latin typeface="Gill Sans MT" panose="020B0502020104020203" pitchFamily="34" charset="0"/>
              </a:rPr>
              <a:t>Jason reaches the server room and notices the smoke is slowly increasing in volume. He steps away from the room and instructs one of his colleagues to call 911.The whole office quickly becomes aware of the situation happening in the server room. </a:t>
            </a:r>
          </a:p>
          <a:p>
            <a:pPr marL="0" indent="0">
              <a:lnSpc>
                <a:spcPct val="114000"/>
              </a:lnSpc>
              <a:buNone/>
            </a:pPr>
            <a:endParaRPr lang="en-US" altLang="en-US" sz="2400">
              <a:solidFill>
                <a:schemeClr val="tx2"/>
              </a:solidFill>
              <a:latin typeface="Gill Sans MT" panose="020B0502020104020203" pitchFamily="34" charset="0"/>
            </a:endParaRPr>
          </a:p>
          <a:p>
            <a:pPr marL="0" indent="0">
              <a:lnSpc>
                <a:spcPct val="114000"/>
              </a:lnSpc>
              <a:buNone/>
            </a:pPr>
            <a:r>
              <a:rPr lang="en-US" altLang="en-US" sz="2400">
                <a:solidFill>
                  <a:schemeClr val="tx2"/>
                </a:solidFill>
                <a:latin typeface="Gill Sans MT" panose="020B0502020104020203" pitchFamily="34" charset="0"/>
              </a:rPr>
              <a:t>Suddenly, smoke alarms start blaring overhead as dark smoke begins to billow out of the server room!</a:t>
            </a:r>
          </a:p>
        </p:txBody>
      </p:sp>
      <p:sp>
        <p:nvSpPr>
          <p:cNvPr id="4"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Thursday Morning, 11:30 AM</a:t>
            </a:r>
          </a:p>
          <a:p>
            <a:endParaRPr lang="en-US">
              <a:latin typeface="Gill Sans MT" panose="020B0502020104020203" pitchFamily="34" charset="0"/>
            </a:endParaRPr>
          </a:p>
        </p:txBody>
      </p:sp>
    </p:spTree>
    <p:extLst>
      <p:ext uri="{BB962C8B-B14F-4D97-AF65-F5344CB8AC3E}">
        <p14:creationId xmlns:p14="http://schemas.microsoft.com/office/powerpoint/2010/main" val="367405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normAutofit fontScale="77500" lnSpcReduction="20000"/>
          </a:bodyPr>
          <a:lstStyle/>
          <a:p>
            <a:r>
              <a:rPr lang="en-US" sz="3200">
                <a:latin typeface="Gill Sans MT" panose="020B0502020104020203" pitchFamily="34" charset="0"/>
              </a:rPr>
              <a:t>Initial Reactions</a:t>
            </a:r>
          </a:p>
        </p:txBody>
      </p:sp>
      <p:sp>
        <p:nvSpPr>
          <p:cNvPr id="3" name="Content Placeholder 2"/>
          <p:cNvSpPr>
            <a:spLocks noGrp="1"/>
          </p:cNvSpPr>
          <p:nvPr>
            <p:ph sz="quarter" idx="4"/>
          </p:nvPr>
        </p:nvSpPr>
        <p:spPr>
          <a:xfrm>
            <a:off x="457200" y="1649559"/>
            <a:ext cx="8231187" cy="2389041"/>
          </a:xfrm>
        </p:spPr>
        <p:txBody>
          <a:bodyPr>
            <a:normAutofit/>
          </a:bodyPr>
          <a:lstStyle/>
          <a:p>
            <a:pPr marL="0" indent="0">
              <a:lnSpc>
                <a:spcPct val="114000"/>
              </a:lnSpc>
              <a:spcBef>
                <a:spcPts val="0"/>
              </a:spcBef>
              <a:buNone/>
            </a:pPr>
            <a:r>
              <a:rPr lang="en-US" altLang="en-US" sz="2400">
                <a:solidFill>
                  <a:schemeClr val="tx2"/>
                </a:solidFill>
                <a:latin typeface="Gill Sans MT" panose="020B0502020104020203" pitchFamily="34" charset="0"/>
              </a:rPr>
              <a:t>Employee reactions: </a:t>
            </a:r>
          </a:p>
          <a:p>
            <a:pPr lvl="2">
              <a:lnSpc>
                <a:spcPct val="114000"/>
              </a:lnSpc>
              <a:spcBef>
                <a:spcPts val="0"/>
              </a:spcBef>
            </a:pPr>
            <a:r>
              <a:rPr lang="en-US" altLang="en-US" sz="2400">
                <a:solidFill>
                  <a:schemeClr val="tx2"/>
                </a:solidFill>
                <a:latin typeface="Gill Sans MT" panose="020B0502020104020203" pitchFamily="34" charset="0"/>
              </a:rPr>
              <a:t>What’s going on?</a:t>
            </a:r>
          </a:p>
          <a:p>
            <a:pPr lvl="2">
              <a:lnSpc>
                <a:spcPct val="114000"/>
              </a:lnSpc>
              <a:spcBef>
                <a:spcPts val="0"/>
              </a:spcBef>
            </a:pPr>
            <a:r>
              <a:rPr lang="en-US" altLang="en-US" sz="2400">
                <a:solidFill>
                  <a:schemeClr val="tx2"/>
                </a:solidFill>
                <a:latin typeface="Gill Sans MT" panose="020B0502020104020203" pitchFamily="34" charset="0"/>
              </a:rPr>
              <a:t>Am I in danger?</a:t>
            </a:r>
          </a:p>
          <a:p>
            <a:pPr lvl="2">
              <a:lnSpc>
                <a:spcPct val="114000"/>
              </a:lnSpc>
              <a:spcBef>
                <a:spcPts val="0"/>
              </a:spcBef>
            </a:pPr>
            <a:r>
              <a:rPr lang="en-US" altLang="en-US" sz="2400">
                <a:solidFill>
                  <a:schemeClr val="tx2"/>
                </a:solidFill>
                <a:latin typeface="Gill Sans MT" panose="020B0502020104020203" pitchFamily="34" charset="0"/>
              </a:rPr>
              <a:t>How do I leave quickly and safely?</a:t>
            </a:r>
          </a:p>
        </p:txBody>
      </p:sp>
      <p:sp>
        <p:nvSpPr>
          <p:cNvPr id="4"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Thursday Morning, 11:30 AM</a:t>
            </a:r>
          </a:p>
          <a:p>
            <a:endParaRPr lang="en-US">
              <a:latin typeface="Gill Sans MT" panose="020B0502020104020203" pitchFamily="34" charset="0"/>
            </a:endParaRPr>
          </a:p>
        </p:txBody>
      </p:sp>
      <p:sp>
        <p:nvSpPr>
          <p:cNvPr id="5" name="Content Placeholder 2"/>
          <p:cNvSpPr txBox="1">
            <a:spLocks/>
          </p:cNvSpPr>
          <p:nvPr/>
        </p:nvSpPr>
        <p:spPr>
          <a:xfrm>
            <a:off x="457200" y="4038601"/>
            <a:ext cx="8231187" cy="2209800"/>
          </a:xfrm>
          <a:prstGeom prst="rect">
            <a:avLst/>
          </a:prstGeom>
        </p:spPr>
        <p:txBody>
          <a:bodyPr vert="horz" lIns="0" tIns="0" rIns="0" bIns="0" rtlCol="0">
            <a:normAutofit/>
          </a:bodyPr>
          <a:lstStyle>
            <a:lvl1pPr marL="256032" indent="-256032" algn="l" defTabSz="9144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1pPr>
            <a:lvl2pPr marL="557784" indent="-285750" algn="l" defTabSz="9144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2pPr>
            <a:lvl3pPr marL="777240" indent="-228600" algn="l" defTabSz="9144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3pPr>
            <a:lvl4pPr marL="1097280" indent="-274320" algn="l" defTabSz="9144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4pPr>
            <a:lvl5pPr marL="1417320" indent="-274320" algn="l" defTabSz="9144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14000"/>
              </a:lnSpc>
              <a:spcBef>
                <a:spcPts val="0"/>
              </a:spcBef>
              <a:buFont typeface="Wingdings" charset="2"/>
              <a:buNone/>
            </a:pPr>
            <a:r>
              <a:rPr lang="en-US" altLang="en-US" sz="2400">
                <a:solidFill>
                  <a:schemeClr val="tx2"/>
                </a:solidFill>
                <a:latin typeface="Gill Sans MT" panose="020B0502020104020203" pitchFamily="34" charset="0"/>
              </a:rPr>
              <a:t>Your reactions:</a:t>
            </a:r>
          </a:p>
          <a:p>
            <a:pPr lvl="2"/>
            <a:r>
              <a:rPr lang="en-US" sz="2400" u="sng">
                <a:solidFill>
                  <a:schemeClr val="tx2"/>
                </a:solidFill>
                <a:latin typeface="Gill Sans MT" panose="020B0502020104020203" pitchFamily="34" charset="0"/>
              </a:rPr>
              <a:t>All of the above</a:t>
            </a:r>
            <a:r>
              <a:rPr lang="en-US" sz="2400">
                <a:solidFill>
                  <a:schemeClr val="tx2"/>
                </a:solidFill>
                <a:latin typeface="Gill Sans MT" panose="020B0502020104020203" pitchFamily="34" charset="0"/>
              </a:rPr>
              <a:t>, and…</a:t>
            </a:r>
          </a:p>
          <a:p>
            <a:pPr lvl="3"/>
            <a:r>
              <a:rPr lang="en-US" sz="2400">
                <a:solidFill>
                  <a:schemeClr val="tx2"/>
                </a:solidFill>
                <a:latin typeface="Gill Sans MT" panose="020B0502020104020203" pitchFamily="34" charset="0"/>
              </a:rPr>
              <a:t>How do you answer these initial questions/concerns? </a:t>
            </a:r>
          </a:p>
          <a:p>
            <a:pPr lvl="3"/>
            <a:r>
              <a:rPr lang="en-US" sz="2400">
                <a:solidFill>
                  <a:schemeClr val="tx2"/>
                </a:solidFill>
                <a:latin typeface="Gill Sans MT" panose="020B0502020104020203" pitchFamily="34" charset="0"/>
              </a:rPr>
              <a:t>How do I ensure all employees exit safely?</a:t>
            </a:r>
          </a:p>
        </p:txBody>
      </p:sp>
    </p:spTree>
    <p:extLst>
      <p:ext uri="{BB962C8B-B14F-4D97-AF65-F5344CB8AC3E}">
        <p14:creationId xmlns:p14="http://schemas.microsoft.com/office/powerpoint/2010/main" val="156779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normAutofit fontScale="77500" lnSpcReduction="20000"/>
          </a:bodyPr>
          <a:lstStyle/>
          <a:p>
            <a:r>
              <a:rPr lang="en-US" altLang="en-US" sz="3200">
                <a:latin typeface="Gill Sans MT" panose="020B0502020104020203" pitchFamily="34" charset="0"/>
              </a:rPr>
              <a:t>What Now?</a:t>
            </a:r>
            <a:endParaRPr lang="en-US" sz="3200">
              <a:latin typeface="Gill Sans MT" panose="020B0502020104020203" pitchFamily="34" charset="0"/>
            </a:endParaRPr>
          </a:p>
        </p:txBody>
      </p:sp>
      <p:sp>
        <p:nvSpPr>
          <p:cNvPr id="3" name="Content Placeholder 2"/>
          <p:cNvSpPr>
            <a:spLocks noGrp="1"/>
          </p:cNvSpPr>
          <p:nvPr>
            <p:ph sz="quarter" idx="4"/>
          </p:nvPr>
        </p:nvSpPr>
        <p:spPr>
          <a:xfrm>
            <a:off x="457201" y="1649559"/>
            <a:ext cx="4114799" cy="2465241"/>
          </a:xfrm>
        </p:spPr>
        <p:txBody>
          <a:bodyPr lIns="0" tIns="0" rIns="0" bIns="0" anchor="t"/>
          <a:lstStyle/>
          <a:p>
            <a:pPr marL="0" indent="0">
              <a:buNone/>
            </a:pPr>
            <a:r>
              <a:rPr lang="en-US" altLang="en-US" sz="2400">
                <a:solidFill>
                  <a:schemeClr val="tx2"/>
                </a:solidFill>
                <a:latin typeface="Gill Sans MT"/>
              </a:rPr>
              <a:t>The Fire Safety Manager for the building announces that everyone must evacuate the building following the exit signs and meet at the predesignated meeting place.</a:t>
            </a:r>
          </a:p>
          <a:p>
            <a:pPr marL="0" indent="0" algn="ctr">
              <a:buNone/>
            </a:pPr>
            <a:endParaRPr lang="en-US" altLang="en-US" sz="2400">
              <a:solidFill>
                <a:schemeClr val="tx2"/>
              </a:solidFill>
              <a:latin typeface="Gill Sans MT" panose="020B0502020104020203" pitchFamily="34" charset="0"/>
            </a:endParaRPr>
          </a:p>
          <a:p>
            <a:pPr marL="1160780" lvl="4" indent="0">
              <a:buNone/>
            </a:pPr>
            <a:r>
              <a:rPr lang="en-US" altLang="en-US" sz="2400">
                <a:solidFill>
                  <a:schemeClr val="tx2"/>
                </a:solidFill>
                <a:latin typeface="Gill Sans MT" panose="020B0502020104020203" pitchFamily="34" charset="0"/>
              </a:rPr>
              <a:t>		</a:t>
            </a:r>
            <a:endParaRPr lang="en-US" altLang="en-US" sz="1200">
              <a:solidFill>
                <a:schemeClr val="tx2"/>
              </a:solidFill>
              <a:latin typeface="Gill Sans MT" panose="020B0502020104020203" pitchFamily="34" charset="0"/>
            </a:endParaRPr>
          </a:p>
          <a:p>
            <a:pPr marL="0" indent="0">
              <a:buNone/>
            </a:pPr>
            <a:endParaRPr lang="en-US" altLang="en-US" sz="2400" u="sng">
              <a:solidFill>
                <a:schemeClr val="tx2"/>
              </a:solidFill>
              <a:latin typeface="Gill Sans MT" panose="020B0502020104020203" pitchFamily="34" charset="0"/>
            </a:endParaRPr>
          </a:p>
        </p:txBody>
      </p:sp>
      <p:sp>
        <p:nvSpPr>
          <p:cNvPr id="4"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Thursday Morning, 11:35 AM</a:t>
            </a:r>
          </a:p>
          <a:p>
            <a:endParaRPr lang="en-US">
              <a:latin typeface="Gill Sans MT" panose="020B0502020104020203" pitchFamily="34" charset="0"/>
            </a:endParaRPr>
          </a:p>
        </p:txBody>
      </p:sp>
      <p:pic>
        <p:nvPicPr>
          <p:cNvPr id="7" name="Picture 6">
            <a:extLst>
              <a:ext uri="{FF2B5EF4-FFF2-40B4-BE49-F238E27FC236}">
                <a16:creationId xmlns:a16="http://schemas.microsoft.com/office/drawing/2014/main" id="{05060375-ACEF-4257-946F-F85BE1546F9A}"/>
              </a:ext>
            </a:extLst>
          </p:cNvPr>
          <p:cNvPicPr>
            <a:picLocks noChangeAspect="1"/>
          </p:cNvPicPr>
          <p:nvPr/>
        </p:nvPicPr>
        <p:blipFill>
          <a:blip r:embed="rId3"/>
          <a:stretch>
            <a:fillRect/>
          </a:stretch>
        </p:blipFill>
        <p:spPr>
          <a:xfrm>
            <a:off x="5343517" y="954085"/>
            <a:ext cx="3343282" cy="4495579"/>
          </a:xfrm>
          <a:prstGeom prst="rect">
            <a:avLst/>
          </a:prstGeom>
        </p:spPr>
      </p:pic>
      <p:sp>
        <p:nvSpPr>
          <p:cNvPr id="8" name="TextBox 7">
            <a:extLst>
              <a:ext uri="{FF2B5EF4-FFF2-40B4-BE49-F238E27FC236}">
                <a16:creationId xmlns:a16="http://schemas.microsoft.com/office/drawing/2014/main" id="{D5824B1C-9726-4C4A-87AF-7E966D6EFF2C}"/>
              </a:ext>
            </a:extLst>
          </p:cNvPr>
          <p:cNvSpPr txBox="1"/>
          <p:nvPr/>
        </p:nvSpPr>
        <p:spPr>
          <a:xfrm>
            <a:off x="457201" y="4312635"/>
            <a:ext cx="3657599" cy="1377950"/>
          </a:xfrm>
          <a:prstGeom prst="rect">
            <a:avLst/>
          </a:prstGeom>
        </p:spPr>
        <p:txBody>
          <a:bodyPr wrap="square" lIns="0" tIns="0" rtlCol="0">
            <a:noAutofit/>
          </a:bodyPr>
          <a:lstStyle/>
          <a:p>
            <a:r>
              <a:rPr lang="en-US" sz="1400" u="sng">
                <a:solidFill>
                  <a:schemeClr val="bg2"/>
                </a:solidFill>
                <a:latin typeface="Gill Sans MT" panose="020B0502020104020203" pitchFamily="34" charset="0"/>
              </a:rPr>
              <a:t>Considerations</a:t>
            </a:r>
          </a:p>
          <a:p>
            <a:endParaRPr lang="en-US" sz="1400" u="sng">
              <a:solidFill>
                <a:schemeClr val="bg2"/>
              </a:solidFill>
              <a:latin typeface="Gill Sans MT" panose="020B0502020104020203" pitchFamily="34" charset="0"/>
            </a:endParaRPr>
          </a:p>
          <a:p>
            <a:pPr marL="285750" indent="-285750">
              <a:buFont typeface="Arial" panose="020B0604020202020204" pitchFamily="34" charset="0"/>
              <a:buChar char="•"/>
            </a:pPr>
            <a:r>
              <a:rPr lang="en-US" sz="1400">
                <a:solidFill>
                  <a:schemeClr val="bg2"/>
                </a:solidFill>
                <a:latin typeface="Gill Sans MT" panose="020B0502020104020203" pitchFamily="34" charset="0"/>
              </a:rPr>
              <a:t>Do employees know where to meet?</a:t>
            </a:r>
          </a:p>
          <a:p>
            <a:pPr marL="285750" indent="-285750">
              <a:buFont typeface="Arial" panose="020B0604020202020204" pitchFamily="34" charset="0"/>
              <a:buChar char="•"/>
            </a:pPr>
            <a:r>
              <a:rPr lang="en-US" sz="1400">
                <a:solidFill>
                  <a:schemeClr val="bg2"/>
                </a:solidFill>
                <a:latin typeface="Gill Sans MT" panose="020B0502020104020203" pitchFamily="34" charset="0"/>
              </a:rPr>
              <a:t>How is management prepared to deal with panic or confusion?</a:t>
            </a:r>
          </a:p>
        </p:txBody>
      </p:sp>
    </p:spTree>
    <p:extLst>
      <p:ext uri="{BB962C8B-B14F-4D97-AF65-F5344CB8AC3E}">
        <p14:creationId xmlns:p14="http://schemas.microsoft.com/office/powerpoint/2010/main" val="173573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56712"/>
            <a:ext cx="8229600" cy="594937"/>
          </a:xfrm>
        </p:spPr>
        <p:txBody>
          <a:bodyPr>
            <a:normAutofit fontScale="77500" lnSpcReduction="20000"/>
          </a:bodyPr>
          <a:lstStyle/>
          <a:p>
            <a:r>
              <a:rPr lang="en-US" altLang="en-US" sz="3200">
                <a:latin typeface="Gill Sans MT" panose="020B0502020104020203" pitchFamily="34" charset="0"/>
              </a:rPr>
              <a:t>Arriving on Scene</a:t>
            </a:r>
            <a:endParaRPr lang="en-US" sz="3200">
              <a:latin typeface="Gill Sans MT" panose="020B0502020104020203" pitchFamily="34" charset="0"/>
            </a:endParaRPr>
          </a:p>
        </p:txBody>
      </p:sp>
      <p:sp>
        <p:nvSpPr>
          <p:cNvPr id="3" name="Content Placeholder 2"/>
          <p:cNvSpPr>
            <a:spLocks noGrp="1"/>
          </p:cNvSpPr>
          <p:nvPr>
            <p:ph sz="quarter" idx="4"/>
          </p:nvPr>
        </p:nvSpPr>
        <p:spPr>
          <a:xfrm>
            <a:off x="457200" y="1549022"/>
            <a:ext cx="4114800" cy="4699378"/>
          </a:xfrm>
        </p:spPr>
        <p:txBody>
          <a:bodyPr lIns="0" tIns="0" rIns="0" bIns="0" anchor="t"/>
          <a:lstStyle/>
          <a:p>
            <a:pPr marL="0" indent="0">
              <a:buNone/>
            </a:pPr>
            <a:r>
              <a:rPr lang="en-US" altLang="en-US" sz="2400">
                <a:solidFill>
                  <a:schemeClr val="tx2"/>
                </a:solidFill>
                <a:latin typeface="Gill Sans MT"/>
              </a:rPr>
              <a:t>Employees are evacuating the building and waiting across the street.</a:t>
            </a:r>
          </a:p>
          <a:p>
            <a:pPr marL="0" indent="0">
              <a:buNone/>
            </a:pPr>
            <a:r>
              <a:rPr lang="en-US" altLang="en-US" sz="2400">
                <a:solidFill>
                  <a:schemeClr val="tx2"/>
                </a:solidFill>
                <a:latin typeface="Gill Sans MT"/>
              </a:rPr>
              <a:t>You hear the sound of several sirens outside. NYPD, FDNY, and FDNY-EMS are on scene. NYC Emergency Management is enroute.</a:t>
            </a:r>
          </a:p>
          <a:p>
            <a:pPr marL="0" indent="0">
              <a:buNone/>
            </a:pPr>
            <a:endParaRPr lang="en-US" altLang="en-US" sz="400">
              <a:solidFill>
                <a:schemeClr val="tx2"/>
              </a:solidFill>
              <a:latin typeface="Gill Sans MT" panose="020B0502020104020203" pitchFamily="34" charset="0"/>
            </a:endParaRPr>
          </a:p>
          <a:p>
            <a:pPr marL="0" indent="0">
              <a:buNone/>
            </a:pPr>
            <a:r>
              <a:rPr lang="en-US" altLang="en-US" sz="2400">
                <a:solidFill>
                  <a:schemeClr val="tx2"/>
                </a:solidFill>
                <a:latin typeface="Gill Sans MT"/>
              </a:rPr>
              <a:t>Notify NYC sends out a message informing people to avoid the area due to fire and police activity. </a:t>
            </a:r>
            <a:endParaRPr lang="en-US" altLang="en-US" sz="2400">
              <a:solidFill>
                <a:schemeClr val="tx2"/>
              </a:solidFill>
              <a:latin typeface="Gill Sans MT" panose="020B0502020104020203" pitchFamily="34" charset="0"/>
            </a:endParaRPr>
          </a:p>
          <a:p>
            <a:pPr marL="0" indent="0">
              <a:buNone/>
            </a:pPr>
            <a:endParaRPr lang="en-US" altLang="en-US" sz="2400" u="sng">
              <a:solidFill>
                <a:schemeClr val="tx2"/>
              </a:solidFill>
              <a:latin typeface="Gill Sans MT" panose="020B0502020104020203" pitchFamily="34" charset="0"/>
            </a:endParaRP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Thursday Morning, 11:35 AM</a:t>
            </a:r>
          </a:p>
          <a:p>
            <a:endParaRPr lang="en-US">
              <a:latin typeface="Gill Sans MT" panose="020B05020201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257300"/>
            <a:ext cx="4343400" cy="4343400"/>
          </a:xfrm>
          <a:prstGeom prst="rect">
            <a:avLst/>
          </a:prstGeom>
        </p:spPr>
      </p:pic>
    </p:spTree>
    <p:extLst>
      <p:ext uri="{BB962C8B-B14F-4D97-AF65-F5344CB8AC3E}">
        <p14:creationId xmlns:p14="http://schemas.microsoft.com/office/powerpoint/2010/main" val="401507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4584612"/>
            <a:ext cx="3815255" cy="1532409"/>
          </a:xfrm>
          <a:prstGeom prst="rect">
            <a:avLst/>
          </a:prstGeom>
        </p:spPr>
        <p:txBody>
          <a:bodyPr wrap="square" lIns="0" tIns="0" rtlCol="0">
            <a:noAutofit/>
          </a:bodyPr>
          <a:lstStyle/>
          <a:p>
            <a:endParaRPr lang="en-US"/>
          </a:p>
        </p:txBody>
      </p:sp>
      <p:sp>
        <p:nvSpPr>
          <p:cNvPr id="5" name="TextBox 4">
            <a:extLst>
              <a:ext uri="{FF2B5EF4-FFF2-40B4-BE49-F238E27FC236}">
                <a16:creationId xmlns:a16="http://schemas.microsoft.com/office/drawing/2014/main" id="{588C02CD-AD54-49F5-8A7D-DC93008FD1EE}"/>
              </a:ext>
            </a:extLst>
          </p:cNvPr>
          <p:cNvSpPr txBox="1"/>
          <p:nvPr/>
        </p:nvSpPr>
        <p:spPr>
          <a:xfrm>
            <a:off x="5029200" y="1371600"/>
            <a:ext cx="3505200" cy="4745421"/>
          </a:xfrm>
          <a:prstGeom prst="rect">
            <a:avLst/>
          </a:prstGeom>
        </p:spPr>
        <p:txBody>
          <a:bodyPr wrap="square" lIns="0" tIns="0" rtlCol="0">
            <a:noAutofit/>
          </a:bodyPr>
          <a:lstStyle/>
          <a:p>
            <a:endParaRPr lang="en-US"/>
          </a:p>
        </p:txBody>
      </p:sp>
      <p:sp>
        <p:nvSpPr>
          <p:cNvPr id="7" name="TextBox 6">
            <a:extLst>
              <a:ext uri="{FF2B5EF4-FFF2-40B4-BE49-F238E27FC236}">
                <a16:creationId xmlns:a16="http://schemas.microsoft.com/office/drawing/2014/main" id="{5979338C-89AD-4E30-BDD5-D43D9AE65A00}"/>
              </a:ext>
            </a:extLst>
          </p:cNvPr>
          <p:cNvSpPr txBox="1"/>
          <p:nvPr/>
        </p:nvSpPr>
        <p:spPr>
          <a:xfrm>
            <a:off x="4114800" y="2971800"/>
            <a:ext cx="914400" cy="914400"/>
          </a:xfrm>
          <a:prstGeom prst="rect">
            <a:avLst/>
          </a:prstGeom>
        </p:spPr>
        <p:txBody>
          <a:bodyPr wrap="square" lIns="0" tIns="0" rtlCol="0">
            <a:noAutofit/>
          </a:bodyPr>
          <a:lstStyle/>
          <a:p>
            <a:endParaRPr lang="en-US"/>
          </a:p>
        </p:txBody>
      </p:sp>
      <p:sp>
        <p:nvSpPr>
          <p:cNvPr id="8" name="TextBox 7">
            <a:extLst>
              <a:ext uri="{FF2B5EF4-FFF2-40B4-BE49-F238E27FC236}">
                <a16:creationId xmlns:a16="http://schemas.microsoft.com/office/drawing/2014/main" id="{C39E6B36-E6CB-44BD-A299-9120B2BDB733}"/>
              </a:ext>
            </a:extLst>
          </p:cNvPr>
          <p:cNvSpPr txBox="1"/>
          <p:nvPr/>
        </p:nvSpPr>
        <p:spPr>
          <a:xfrm>
            <a:off x="5029200" y="1335157"/>
            <a:ext cx="3429000" cy="4745421"/>
          </a:xfrm>
          <a:prstGeom prst="rect">
            <a:avLst/>
          </a:prstGeom>
        </p:spPr>
        <p:txBody>
          <a:bodyPr wrap="square" lIns="0" tIns="0" rtlCol="0">
            <a:noAutofit/>
          </a:bodyPr>
          <a:lstStyle/>
          <a:p>
            <a:endParaRPr lang="en-US"/>
          </a:p>
        </p:txBody>
      </p:sp>
      <p:sp>
        <p:nvSpPr>
          <p:cNvPr id="9" name="TextBox 8">
            <a:extLst>
              <a:ext uri="{FF2B5EF4-FFF2-40B4-BE49-F238E27FC236}">
                <a16:creationId xmlns:a16="http://schemas.microsoft.com/office/drawing/2014/main" id="{5A090C41-D123-4335-B358-33BEF8EAA738}"/>
              </a:ext>
            </a:extLst>
          </p:cNvPr>
          <p:cNvSpPr txBox="1"/>
          <p:nvPr/>
        </p:nvSpPr>
        <p:spPr>
          <a:xfrm>
            <a:off x="749387" y="1177069"/>
            <a:ext cx="3048000" cy="4669221"/>
          </a:xfrm>
          <a:prstGeom prst="rect">
            <a:avLst/>
          </a:prstGeom>
        </p:spPr>
        <p:txBody>
          <a:bodyPr wrap="square" lIns="0" tIns="0" rIns="91440" bIns="45720" rtlCol="0" anchor="t">
            <a:noAutofit/>
          </a:bodyPr>
          <a:lstStyle/>
          <a:p>
            <a:r>
              <a:rPr lang="en-US" sz="2200">
                <a:solidFill>
                  <a:schemeClr val="bg1"/>
                </a:solidFill>
                <a:latin typeface="Gill Sans MT"/>
              </a:rPr>
              <a:t>Be </a:t>
            </a:r>
            <a:r>
              <a:rPr lang="en-US" sz="2200" b="1">
                <a:solidFill>
                  <a:schemeClr val="bg1"/>
                </a:solidFill>
                <a:latin typeface="Gill Sans MT"/>
              </a:rPr>
              <a:t>PREPARED</a:t>
            </a:r>
            <a:r>
              <a:rPr lang="en-US" sz="2200">
                <a:solidFill>
                  <a:schemeClr val="bg1"/>
                </a:solidFill>
                <a:latin typeface="Gill Sans MT"/>
              </a:rPr>
              <a:t> for a possible fire.</a:t>
            </a:r>
            <a:endParaRPr lang="en-US" sz="2200">
              <a:solidFill>
                <a:schemeClr val="bg1"/>
              </a:solidFill>
              <a:latin typeface="Gill Sans MT" panose="020B0502020104020203" pitchFamily="34" charset="0"/>
            </a:endParaRPr>
          </a:p>
          <a:p>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Leave immediately at signs of fire.</a:t>
            </a:r>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Stay close to the ground to avoid smoke.</a:t>
            </a:r>
            <a:endParaRPr lang="en-US" sz="2200">
              <a:solidFill>
                <a:schemeClr val="bg1"/>
              </a:solidFill>
              <a:latin typeface="Gill Sans MT" panose="020B0502020104020203" pitchFamily="34" charset="0"/>
            </a:endParaRPr>
          </a:p>
          <a:p>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Call 911 as soon as you are safe.</a:t>
            </a:r>
            <a:endParaRPr lang="en-US" sz="2200">
              <a:solidFill>
                <a:schemeClr val="bg1"/>
              </a:solidFill>
              <a:latin typeface="Gill Sans MT" panose="020B0502020104020203" pitchFamily="34" charset="0"/>
            </a:endParaRPr>
          </a:p>
          <a:p>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Stop, drop and roll if clothes catch on fire.</a:t>
            </a:r>
            <a:endParaRPr lang="en-US" sz="2200">
              <a:solidFill>
                <a:schemeClr val="bg1"/>
              </a:solidFill>
              <a:latin typeface="Gill Sans MT" panose="020B0502020104020203" pitchFamily="34" charset="0"/>
            </a:endParaRPr>
          </a:p>
          <a:p>
            <a:endParaRPr lang="en-US" sz="2200">
              <a:solidFill>
                <a:schemeClr val="bg1"/>
              </a:solidFill>
              <a:latin typeface="Gill Sans MT" panose="020B0502020104020203" pitchFamily="34" charset="0"/>
            </a:endParaRPr>
          </a:p>
          <a:p>
            <a:pPr marL="342900" indent="-342900">
              <a:buFont typeface="Arial" panose="020B0604020202020204" pitchFamily="34" charset="0"/>
              <a:buChar char="•"/>
            </a:pPr>
            <a:endParaRPr lang="en-US" sz="2200">
              <a:solidFill>
                <a:schemeClr val="bg1"/>
              </a:solidFill>
              <a:latin typeface="Gill Sans MT" panose="020B0502020104020203" pitchFamily="34" charset="0"/>
            </a:endParaRPr>
          </a:p>
        </p:txBody>
      </p:sp>
      <p:pic>
        <p:nvPicPr>
          <p:cNvPr id="10" name="Picture 9">
            <a:extLst>
              <a:ext uri="{FF2B5EF4-FFF2-40B4-BE49-F238E27FC236}">
                <a16:creationId xmlns:a16="http://schemas.microsoft.com/office/drawing/2014/main" id="{7A7D562A-AE04-4558-937D-4A8D01ADEFD8}"/>
              </a:ext>
            </a:extLst>
          </p:cNvPr>
          <p:cNvPicPr>
            <a:picLocks noChangeAspect="1"/>
          </p:cNvPicPr>
          <p:nvPr/>
        </p:nvPicPr>
        <p:blipFill>
          <a:blip r:embed="rId2"/>
          <a:stretch>
            <a:fillRect/>
          </a:stretch>
        </p:blipFill>
        <p:spPr>
          <a:xfrm>
            <a:off x="4696239" y="1183695"/>
            <a:ext cx="3870477" cy="2573867"/>
          </a:xfrm>
          <a:prstGeom prst="rect">
            <a:avLst/>
          </a:prstGeom>
        </p:spPr>
      </p:pic>
      <p:sp>
        <p:nvSpPr>
          <p:cNvPr id="16" name="TextBox 15">
            <a:extLst>
              <a:ext uri="{FF2B5EF4-FFF2-40B4-BE49-F238E27FC236}">
                <a16:creationId xmlns:a16="http://schemas.microsoft.com/office/drawing/2014/main" id="{1071BD79-A091-405C-8313-BA8922205A5E}"/>
              </a:ext>
            </a:extLst>
          </p:cNvPr>
          <p:cNvSpPr txBox="1"/>
          <p:nvPr/>
        </p:nvSpPr>
        <p:spPr>
          <a:xfrm>
            <a:off x="4807226" y="4146758"/>
            <a:ext cx="3048000" cy="1901687"/>
          </a:xfrm>
          <a:prstGeom prst="rect">
            <a:avLst/>
          </a:prstGeom>
        </p:spPr>
        <p:txBody>
          <a:bodyPr wrap="square" lIns="0" tIns="0" rIns="91440" bIns="45720" rtlCol="0" anchor="t">
            <a:noAutofit/>
          </a:bodyPr>
          <a:lstStyle/>
          <a:p>
            <a:pPr marL="342900" indent="-342900">
              <a:buFont typeface="Wingdings" panose="05000000000000000000" pitchFamily="2" charset="2"/>
              <a:buChar char="§"/>
            </a:pPr>
            <a:r>
              <a:rPr lang="en-US" sz="2200">
                <a:solidFill>
                  <a:schemeClr val="bg1"/>
                </a:solidFill>
                <a:latin typeface="Gill Sans MT"/>
              </a:rPr>
              <a:t>Do NOT go back for any forgotten items.</a:t>
            </a:r>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endParaRPr lang="en-US" sz="2200">
              <a:solidFill>
                <a:schemeClr val="bg1"/>
              </a:solidFill>
              <a:latin typeface="Gill Sans MT" panose="020B0502020104020203" pitchFamily="34" charset="0"/>
            </a:endParaRPr>
          </a:p>
          <a:p>
            <a:pPr marL="342900" indent="-342900">
              <a:buFont typeface="Wingdings" panose="05000000000000000000" pitchFamily="2" charset="2"/>
              <a:buChar char="§"/>
            </a:pPr>
            <a:r>
              <a:rPr lang="en-US" sz="2200">
                <a:solidFill>
                  <a:schemeClr val="bg1"/>
                </a:solidFill>
                <a:latin typeface="Gill Sans MT"/>
              </a:rPr>
              <a:t>Do NOT take the elevator.</a:t>
            </a:r>
            <a:endParaRPr lang="en-US" sz="2200">
              <a:solidFill>
                <a:schemeClr val="bg1"/>
              </a:solidFill>
              <a:latin typeface="Gill Sans MT" panose="020B0502020104020203" pitchFamily="34" charset="0"/>
            </a:endParaRPr>
          </a:p>
          <a:p>
            <a:pPr marL="342900" indent="-342900">
              <a:buFont typeface="Arial" panose="020B0604020202020204" pitchFamily="34" charset="0"/>
              <a:buChar char="•"/>
            </a:pPr>
            <a:endParaRPr lang="en-US" sz="2200">
              <a:solidFill>
                <a:schemeClr val="bg1"/>
              </a:solidFill>
              <a:latin typeface="Gill Sans MT" panose="020B0502020104020203" pitchFamily="34" charset="0"/>
            </a:endParaRPr>
          </a:p>
        </p:txBody>
      </p:sp>
      <p:sp>
        <p:nvSpPr>
          <p:cNvPr id="20" name="Text Placeholder 8">
            <a:extLst>
              <a:ext uri="{FF2B5EF4-FFF2-40B4-BE49-F238E27FC236}">
                <a16:creationId xmlns:a16="http://schemas.microsoft.com/office/drawing/2014/main" id="{AC6414D1-33EB-48AA-A2EB-B6DF972056D7}"/>
              </a:ext>
            </a:extLst>
          </p:cNvPr>
          <p:cNvSpPr>
            <a:spLocks noGrp="1"/>
          </p:cNvSpPr>
          <p:nvPr>
            <p:ph type="body" idx="14"/>
          </p:nvPr>
        </p:nvSpPr>
        <p:spPr>
          <a:xfrm>
            <a:off x="275139" y="107770"/>
            <a:ext cx="8433844" cy="709920"/>
          </a:xfrm>
        </p:spPr>
        <p:txBody>
          <a:bodyPr/>
          <a:lstStyle/>
          <a:p>
            <a:pPr algn="ctr"/>
            <a:r>
              <a:rPr lang="en-US" sz="3200">
                <a:latin typeface="Gill Sans MT" panose="020B0502020104020203" pitchFamily="34" charset="0"/>
              </a:rPr>
              <a:t>Are </a:t>
            </a:r>
            <a:r>
              <a:rPr lang="en-US" sz="3200" u="sng">
                <a:latin typeface="Gill Sans MT" panose="020B0502020104020203" pitchFamily="34" charset="0"/>
              </a:rPr>
              <a:t>you</a:t>
            </a:r>
            <a:r>
              <a:rPr lang="en-US" sz="3200">
                <a:latin typeface="Gill Sans MT" panose="020B0502020104020203" pitchFamily="34" charset="0"/>
              </a:rPr>
              <a:t> ready?</a:t>
            </a:r>
          </a:p>
        </p:txBody>
      </p:sp>
    </p:spTree>
    <p:extLst>
      <p:ext uri="{BB962C8B-B14F-4D97-AF65-F5344CB8AC3E}">
        <p14:creationId xmlns:p14="http://schemas.microsoft.com/office/powerpoint/2010/main" val="393983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normAutofit fontScale="77500" lnSpcReduction="20000"/>
          </a:bodyPr>
          <a:lstStyle/>
          <a:p>
            <a:r>
              <a:rPr lang="en-US" altLang="en-US" sz="3200">
                <a:latin typeface="Gill Sans MT" panose="020B0502020104020203" pitchFamily="34" charset="0"/>
              </a:rPr>
              <a:t>The City’s Response Continues</a:t>
            </a:r>
            <a:endParaRPr lang="en-US" sz="3200">
              <a:latin typeface="Gill Sans MT" panose="020B0502020104020203" pitchFamily="34" charset="0"/>
            </a:endParaRPr>
          </a:p>
        </p:txBody>
      </p:sp>
      <p:sp>
        <p:nvSpPr>
          <p:cNvPr id="3" name="Content Placeholder 2"/>
          <p:cNvSpPr>
            <a:spLocks noGrp="1"/>
          </p:cNvSpPr>
          <p:nvPr>
            <p:ph sz="quarter" idx="4"/>
          </p:nvPr>
        </p:nvSpPr>
        <p:spPr>
          <a:xfrm>
            <a:off x="457201" y="1709529"/>
            <a:ext cx="4867153" cy="4456321"/>
          </a:xfrm>
        </p:spPr>
        <p:txBody>
          <a:bodyPr lIns="0" tIns="0" rIns="0" bIns="0" anchor="t">
            <a:normAutofit/>
          </a:bodyPr>
          <a:lstStyle/>
          <a:p>
            <a:pPr marL="0" indent="0">
              <a:lnSpc>
                <a:spcPct val="114000"/>
              </a:lnSpc>
              <a:buNone/>
            </a:pPr>
            <a:r>
              <a:rPr lang="en-US" altLang="en-US" sz="2600">
                <a:solidFill>
                  <a:schemeClr val="tx2"/>
                </a:solidFill>
                <a:latin typeface="Gill Sans MT"/>
              </a:rPr>
              <a:t>A </a:t>
            </a:r>
            <a:r>
              <a:rPr lang="en-US" altLang="en-US" sz="2600" err="1">
                <a:solidFill>
                  <a:schemeClr val="tx2"/>
                </a:solidFill>
                <a:latin typeface="Gill Sans MT"/>
              </a:rPr>
              <a:t>CorpNet</a:t>
            </a:r>
            <a:r>
              <a:rPr lang="en-US" altLang="en-US" sz="2600">
                <a:solidFill>
                  <a:schemeClr val="tx2"/>
                </a:solidFill>
                <a:latin typeface="Gill Sans MT"/>
              </a:rPr>
              <a:t> message is sent out with the following information: </a:t>
            </a:r>
            <a:endParaRPr lang="en-US" altLang="en-US" sz="2600">
              <a:solidFill>
                <a:schemeClr val="tx2"/>
              </a:solidFill>
              <a:latin typeface="Gill Sans MT" panose="020B0502020104020203" pitchFamily="34" charset="0"/>
            </a:endParaRPr>
          </a:p>
          <a:p>
            <a:pPr marL="255905" indent="-255905">
              <a:lnSpc>
                <a:spcPct val="114000"/>
              </a:lnSpc>
            </a:pPr>
            <a:r>
              <a:rPr lang="en-US" altLang="en-US" sz="2600">
                <a:solidFill>
                  <a:schemeClr val="tx2"/>
                </a:solidFill>
                <a:latin typeface="Gill Sans MT"/>
              </a:rPr>
              <a:t>FDNY is on scene completing evacuation procedures and extinguishing a fire in a commercial high-rise building. </a:t>
            </a:r>
            <a:endParaRPr lang="en-US" altLang="en-US" sz="2600">
              <a:solidFill>
                <a:schemeClr val="tx2"/>
              </a:solidFill>
              <a:latin typeface="Gill Sans MT" panose="020B0502020104020203" pitchFamily="34" charset="0"/>
            </a:endParaRPr>
          </a:p>
          <a:p>
            <a:pPr marL="255905" indent="-255905">
              <a:lnSpc>
                <a:spcPct val="114000"/>
              </a:lnSpc>
            </a:pPr>
            <a:r>
              <a:rPr lang="en-US" sz="2600">
                <a:solidFill>
                  <a:schemeClr val="tx2"/>
                </a:solidFill>
                <a:latin typeface="Gill Sans MT"/>
              </a:rPr>
              <a:t>Department of Buildings (DOB) has been requested to assess structural impacts.</a:t>
            </a:r>
            <a:r>
              <a:rPr lang="en-US" altLang="en-US" sz="2600">
                <a:solidFill>
                  <a:schemeClr val="tx2"/>
                </a:solidFill>
                <a:latin typeface="Gill Sans MT"/>
              </a:rPr>
              <a:t> </a:t>
            </a:r>
            <a:endParaRPr lang="en-US" altLang="en-US" sz="2600">
              <a:solidFill>
                <a:schemeClr val="tx2"/>
              </a:solidFill>
              <a:latin typeface="Gill Sans MT" panose="020B0502020104020203" pitchFamily="34" charset="0"/>
            </a:endParaRPr>
          </a:p>
          <a:p>
            <a:pPr marL="0" indent="0">
              <a:lnSpc>
                <a:spcPct val="114000"/>
              </a:lnSpc>
              <a:buNone/>
            </a:pPr>
            <a:endParaRPr lang="en-US" altLang="en-US" sz="2600">
              <a:solidFill>
                <a:schemeClr val="tx2"/>
              </a:solidFill>
              <a:latin typeface="Gill Sans MT" panose="020B0502020104020203" pitchFamily="34" charset="0"/>
            </a:endParaRP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Thursday Afternoon, 12:30 PM</a:t>
            </a:r>
          </a:p>
          <a:p>
            <a:endParaRPr lang="en-US">
              <a:latin typeface="Gill Sans MT" panose="020B0502020104020203"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155" r="26851"/>
          <a:stretch/>
        </p:blipFill>
        <p:spPr>
          <a:xfrm>
            <a:off x="5625296" y="1549022"/>
            <a:ext cx="3518704" cy="4043407"/>
          </a:xfrm>
          <a:prstGeom prst="rect">
            <a:avLst/>
          </a:prstGeom>
        </p:spPr>
      </p:pic>
    </p:spTree>
    <p:extLst>
      <p:ext uri="{BB962C8B-B14F-4D97-AF65-F5344CB8AC3E}">
        <p14:creationId xmlns:p14="http://schemas.microsoft.com/office/powerpoint/2010/main" val="3488345058"/>
      </p:ext>
    </p:extLst>
  </p:cSld>
  <p:clrMapOvr>
    <a:masterClrMapping/>
  </p:clrMapOvr>
</p:sld>
</file>

<file path=ppt/theme/theme1.xml><?xml version="1.0" encoding="utf-8"?>
<a:theme xmlns:a="http://schemas.openxmlformats.org/drawingml/2006/main" name="Office Theme">
  <a:themeElements>
    <a:clrScheme name="NYC EM NEW Blue">
      <a:dk1>
        <a:sysClr val="windowText" lastClr="000000"/>
      </a:dk1>
      <a:lt1>
        <a:srgbClr val="FFFFFE"/>
      </a:lt1>
      <a:dk2>
        <a:srgbClr val="00588F"/>
      </a:dk2>
      <a:lt2>
        <a:srgbClr val="00588F"/>
      </a:lt2>
      <a:accent1>
        <a:srgbClr val="FFFFFE"/>
      </a:accent1>
      <a:accent2>
        <a:srgbClr val="FFFFFE"/>
      </a:accent2>
      <a:accent3>
        <a:srgbClr val="FFFFFE"/>
      </a:accent3>
      <a:accent4>
        <a:srgbClr val="FFFEFE"/>
      </a:accent4>
      <a:accent5>
        <a:srgbClr val="FFFFFE"/>
      </a:accent5>
      <a:accent6>
        <a:srgbClr val="FFFFFE"/>
      </a:accent6>
      <a:hlink>
        <a:srgbClr val="FFFFFE"/>
      </a:hlink>
      <a:folHlink>
        <a:srgbClr val="FFFFF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lIns="0" tIns="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7D4F3F831C442986ACB033C770040" ma:contentTypeVersion="10" ma:contentTypeDescription="Create a new document." ma:contentTypeScope="" ma:versionID="4fc95446712e975f84bad6b32525a37f">
  <xsd:schema xmlns:xsd="http://www.w3.org/2001/XMLSchema" xmlns:xs="http://www.w3.org/2001/XMLSchema" xmlns:p="http://schemas.microsoft.com/office/2006/metadata/properties" xmlns:ns2="24d986fc-8b36-4ce4-9952-1947585bf730" xmlns:ns3="37d01fb0-1ed4-4ddb-bd1e-4b71f82496cc" targetNamespace="http://schemas.microsoft.com/office/2006/metadata/properties" ma:root="true" ma:fieldsID="6a4d37c6398fa87b239e14952796c40e" ns2:_="" ns3:_="">
    <xsd:import namespace="24d986fc-8b36-4ce4-9952-1947585bf730"/>
    <xsd:import namespace="37d01fb0-1ed4-4ddb-bd1e-4b71f82496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d986fc-8b36-4ce4-9952-1947585bf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01fb0-1ed4-4ddb-bd1e-4b71f82496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7d01fb0-1ed4-4ddb-bd1e-4b71f82496cc">
      <UserInfo>
        <DisplayName>Ira Tannenbaum</DisplayName>
        <AccountId>13</AccountId>
        <AccountType/>
      </UserInfo>
      <UserInfo>
        <DisplayName>Christina A Farrell</DisplayName>
        <AccountId>35</AccountId>
        <AccountType/>
      </UserInfo>
      <UserInfo>
        <DisplayName>Erika Amaya</DisplayName>
        <AccountId>15</AccountId>
        <AccountType/>
      </UserInfo>
      <UserInfo>
        <DisplayName>Amanda Krawczyk</DisplayName>
        <AccountId>14</AccountId>
        <AccountType/>
      </UserInfo>
      <UserInfo>
        <DisplayName>Ryan, Colin</DisplayName>
        <AccountId>118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D40273-0F8A-4F0E-87AF-538720C2E446}">
  <ds:schemaRefs>
    <ds:schemaRef ds:uri="24d986fc-8b36-4ce4-9952-1947585bf730"/>
    <ds:schemaRef ds:uri="37d01fb0-1ed4-4ddb-bd1e-4b71f8249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5C2C83-BAA6-4D45-A76F-13A241A9AD60}">
  <ds:schemaRefs>
    <ds:schemaRef ds:uri="24d986fc-8b36-4ce4-9952-1947585bf730"/>
    <ds:schemaRef ds:uri="37d01fb0-1ed4-4ddb-bd1e-4b71f82496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000A80-B35B-469E-A93F-F0ECDB1DE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16</Slides>
  <Notes>9</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C&amp;G Partners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C&amp;G  Partners</dc:creator>
  <cp:revision>17</cp:revision>
  <dcterms:created xsi:type="dcterms:W3CDTF">2014-12-29T23:55:35Z</dcterms:created>
  <dcterms:modified xsi:type="dcterms:W3CDTF">2021-05-24T14:51:25Z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0x0101008507D4F3F831C442986ACB033C770040</vt:lpwstr>
  </property>
</Properties>
</file>