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9" r:id="rId2"/>
    <p:sldId id="379" r:id="rId3"/>
    <p:sldId id="380" r:id="rId4"/>
    <p:sldId id="381" r:id="rId5"/>
    <p:sldId id="362" r:id="rId6"/>
    <p:sldId id="364" r:id="rId7"/>
    <p:sldId id="338" r:id="rId8"/>
    <p:sldId id="384" r:id="rId9"/>
    <p:sldId id="383" r:id="rId10"/>
    <p:sldId id="370" r:id="rId11"/>
    <p:sldId id="382" r:id="rId12"/>
    <p:sldId id="309"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o, Angie" initials="KA" lastIdx="1" clrIdx="0">
    <p:extLst>
      <p:ext uri="{19B8F6BF-5375-455C-9EA6-DF929625EA0E}">
        <p15:presenceInfo xmlns:p15="http://schemas.microsoft.com/office/powerpoint/2012/main" userId="Koo, Angie" providerId="None"/>
      </p:ext>
    </p:extLst>
  </p:cmAuthor>
  <p:cmAuthor id="2" name="Stewart, Janelle" initials="SJ" lastIdx="11" clrIdx="1">
    <p:extLst>
      <p:ext uri="{19B8F6BF-5375-455C-9EA6-DF929625EA0E}">
        <p15:presenceInfo xmlns:p15="http://schemas.microsoft.com/office/powerpoint/2012/main" userId="Stewart, Janelle" providerId="None"/>
      </p:ext>
    </p:extLst>
  </p:cmAuthor>
  <p:cmAuthor id="3" name="Coats, Amanda" initials="CA" lastIdx="9" clrIdx="2">
    <p:extLst>
      <p:ext uri="{19B8F6BF-5375-455C-9EA6-DF929625EA0E}">
        <p15:presenceInfo xmlns:p15="http://schemas.microsoft.com/office/powerpoint/2012/main" userId="S-1-5-21-141438516-2609577796-827151085-186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87E"/>
    <a:srgbClr val="E1FFE1"/>
    <a:srgbClr val="CCFFCC"/>
    <a:srgbClr val="00588F"/>
    <a:srgbClr val="F3FFF3"/>
    <a:srgbClr val="E7FFE7"/>
    <a:srgbClr val="B2B2B2"/>
    <a:srgbClr val="E9E9E9"/>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85" autoAdjust="0"/>
    <p:restoredTop sz="94293" autoAdjust="0"/>
  </p:normalViewPr>
  <p:slideViewPr>
    <p:cSldViewPr snapToGrid="0" snapToObjects="1">
      <p:cViewPr varScale="1">
        <p:scale>
          <a:sx n="119" d="100"/>
          <a:sy n="119" d="100"/>
        </p:scale>
        <p:origin x="1349" y="101"/>
      </p:cViewPr>
      <p:guideLst>
        <p:guide orient="horz" pos="2184"/>
        <p:guide pos="28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EA98A6-FC7F-4E89-A617-A2A190FF3483}" type="datetimeFigureOut">
              <a:rPr lang="en-US" smtClean="0"/>
              <a:t>2/4/2020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4486F-F503-45C7-BA41-6A61E501E13A}" type="slidenum">
              <a:rPr lang="en-US" smtClean="0"/>
              <a:t>‹#›</a:t>
            </a:fld>
            <a:endParaRPr lang="en-US"/>
          </a:p>
        </p:txBody>
      </p:sp>
    </p:spTree>
    <p:extLst>
      <p:ext uri="{BB962C8B-B14F-4D97-AF65-F5344CB8AC3E}">
        <p14:creationId xmlns:p14="http://schemas.microsoft.com/office/powerpoint/2010/main" val="31849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492" y="5665841"/>
            <a:ext cx="2795339" cy="833427"/>
          </a:xfrm>
          <a:prstGeom prst="rect">
            <a:avLst/>
          </a:prstGeom>
        </p:spPr>
      </p:pic>
      <p:sp>
        <p:nvSpPr>
          <p:cNvPr id="10" name="Text Placeholder 2"/>
          <p:cNvSpPr>
            <a:spLocks noGrp="1"/>
          </p:cNvSpPr>
          <p:nvPr>
            <p:ph type="body" idx="13"/>
          </p:nvPr>
        </p:nvSpPr>
        <p:spPr>
          <a:xfrm>
            <a:off x="567758" y="695823"/>
            <a:ext cx="8031166" cy="299591"/>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1" name="Text Placeholder 2"/>
          <p:cNvSpPr>
            <a:spLocks noGrp="1"/>
          </p:cNvSpPr>
          <p:nvPr>
            <p:ph type="body" idx="14"/>
          </p:nvPr>
        </p:nvSpPr>
        <p:spPr>
          <a:xfrm>
            <a:off x="567757" y="1040675"/>
            <a:ext cx="8031167"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2" name="Text Placeholder 15"/>
          <p:cNvSpPr>
            <a:spLocks noGrp="1"/>
          </p:cNvSpPr>
          <p:nvPr>
            <p:ph type="body" sz="quarter" idx="15"/>
          </p:nvPr>
        </p:nvSpPr>
        <p:spPr>
          <a:xfrm>
            <a:off x="568421" y="2532926"/>
            <a:ext cx="8030503" cy="963613"/>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smtClean="0">
              <a:solidFill>
                <a:schemeClr val="bg1"/>
              </a:solidFill>
              <a:latin typeface="Interstate-Bold"/>
              <a:cs typeface="Interstate-Bold"/>
            </a:endParaRPr>
          </a:p>
        </p:txBody>
      </p:sp>
    </p:spTree>
    <p:extLst>
      <p:ext uri="{BB962C8B-B14F-4D97-AF65-F5344CB8AC3E}">
        <p14:creationId xmlns:p14="http://schemas.microsoft.com/office/powerpoint/2010/main" val="294081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Rectangle 19"/>
          <p:cNvSpPr/>
          <p:nvPr userDrawn="1"/>
        </p:nvSpPr>
        <p:spPr>
          <a:xfrm>
            <a:off x="3250005"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6035041"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455612" y="1028700"/>
            <a:ext cx="2651760" cy="52578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8"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Text Placeholder 4"/>
          <p:cNvSpPr>
            <a:spLocks noGrp="1"/>
          </p:cNvSpPr>
          <p:nvPr>
            <p:ph type="body" sz="quarter" idx="17"/>
          </p:nvPr>
        </p:nvSpPr>
        <p:spPr>
          <a:xfrm>
            <a:off x="519113" y="1276512"/>
            <a:ext cx="2511981"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0" name="Text Placeholder 4"/>
          <p:cNvSpPr>
            <a:spLocks noGrp="1"/>
          </p:cNvSpPr>
          <p:nvPr>
            <p:ph type="body" sz="quarter" idx="18"/>
          </p:nvPr>
        </p:nvSpPr>
        <p:spPr>
          <a:xfrm>
            <a:off x="3326284" y="1276512"/>
            <a:ext cx="2511981"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1" name="Text Placeholder 4"/>
          <p:cNvSpPr>
            <a:spLocks noGrp="1"/>
          </p:cNvSpPr>
          <p:nvPr>
            <p:ph type="body" sz="quarter" idx="19"/>
          </p:nvPr>
        </p:nvSpPr>
        <p:spPr>
          <a:xfrm>
            <a:off x="6113936" y="1276512"/>
            <a:ext cx="2511980"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3" name="Content Placeholder 5"/>
          <p:cNvSpPr>
            <a:spLocks noGrp="1"/>
          </p:cNvSpPr>
          <p:nvPr>
            <p:ph sz="quarter" idx="4"/>
          </p:nvPr>
        </p:nvSpPr>
        <p:spPr>
          <a:xfrm>
            <a:off x="519113"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5"/>
          <p:cNvSpPr>
            <a:spLocks noGrp="1"/>
          </p:cNvSpPr>
          <p:nvPr>
            <p:ph sz="quarter" idx="20"/>
          </p:nvPr>
        </p:nvSpPr>
        <p:spPr>
          <a:xfrm>
            <a:off x="3326284"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5"/>
          <p:cNvSpPr>
            <a:spLocks noGrp="1"/>
          </p:cNvSpPr>
          <p:nvPr>
            <p:ph sz="quarter" idx="21"/>
          </p:nvPr>
        </p:nvSpPr>
        <p:spPr>
          <a:xfrm>
            <a:off x="6113935" y="1619250"/>
            <a:ext cx="2511981"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extBox 1"/>
          <p:cNvSpPr txBox="1"/>
          <p:nvPr userDrawn="1"/>
        </p:nvSpPr>
        <p:spPr>
          <a:xfrm>
            <a:off x="-1304324" y="6439243"/>
            <a:ext cx="914400" cy="914400"/>
          </a:xfrm>
          <a:prstGeom prst="rect">
            <a:avLst/>
          </a:prstGeom>
        </p:spPr>
        <p:txBody>
          <a:bodyPr wrap="none" lIns="0" tIns="0" rtlCol="0">
            <a:noAutofit/>
          </a:bodyPr>
          <a:lstStyle/>
          <a:p>
            <a:endParaRPr lang="en-US" dirty="0" smtClean="0"/>
          </a:p>
        </p:txBody>
      </p:sp>
    </p:spTree>
    <p:extLst>
      <p:ext uri="{BB962C8B-B14F-4D97-AF65-F5344CB8AC3E}">
        <p14:creationId xmlns:p14="http://schemas.microsoft.com/office/powerpoint/2010/main" val="194607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0" name="Picture Placeholder 9"/>
          <p:cNvSpPr>
            <a:spLocks noGrp="1"/>
          </p:cNvSpPr>
          <p:nvPr>
            <p:ph type="pic" sz="quarter" idx="11"/>
          </p:nvPr>
        </p:nvSpPr>
        <p:spPr>
          <a:xfrm>
            <a:off x="455612" y="1028699"/>
            <a:ext cx="8231187" cy="5246221"/>
          </a:xfrm>
          <a:prstGeom prst="rect">
            <a:avLst/>
          </a:prstGeom>
        </p:spPr>
        <p:txBody>
          <a:bodyPr vert="horz"/>
          <a:lstStyle/>
          <a:p>
            <a:endParaRPr lang="en-US" dirty="0"/>
          </a:p>
        </p:txBody>
      </p:sp>
    </p:spTree>
    <p:extLst>
      <p:ext uri="{BB962C8B-B14F-4D97-AF65-F5344CB8AC3E}">
        <p14:creationId xmlns:p14="http://schemas.microsoft.com/office/powerpoint/2010/main" val="3638778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0" y="0"/>
            <a:ext cx="9144000" cy="6274921"/>
          </a:xfrm>
          <a:prstGeom prst="rect">
            <a:avLst/>
          </a:prstGeom>
        </p:spPr>
        <p:txBody>
          <a:bodyPr vert="horz"/>
          <a:lstStyle/>
          <a:p>
            <a:endParaRPr lang="en-US" dirty="0"/>
          </a:p>
        </p:txBody>
      </p:sp>
    </p:spTree>
    <p:extLst>
      <p:ext uri="{BB962C8B-B14F-4D97-AF65-F5344CB8AC3E}">
        <p14:creationId xmlns:p14="http://schemas.microsoft.com/office/powerpoint/2010/main" val="2374418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9"/>
          <p:cNvSpPr>
            <a:spLocks noGrp="1"/>
          </p:cNvSpPr>
          <p:nvPr>
            <p:ph type="pic" sz="quarter" idx="11"/>
          </p:nvPr>
        </p:nvSpPr>
        <p:spPr>
          <a:xfrm>
            <a:off x="457200" y="1036893"/>
            <a:ext cx="4023360" cy="5246221"/>
          </a:xfrm>
          <a:prstGeom prst="rect">
            <a:avLst/>
          </a:prstGeom>
        </p:spPr>
        <p:txBody>
          <a:bodyPr vert="horz"/>
          <a:lstStyle>
            <a:lvl1pPr marL="0" indent="0">
              <a:buNone/>
              <a:defRPr/>
            </a:lvl1pPr>
          </a:lstStyle>
          <a:p>
            <a:endParaRPr lang="en-US" dirty="0"/>
          </a:p>
        </p:txBody>
      </p:sp>
      <p:sp>
        <p:nvSpPr>
          <p:cNvPr id="9" name="Picture Placeholder 9"/>
          <p:cNvSpPr>
            <a:spLocks noGrp="1"/>
          </p:cNvSpPr>
          <p:nvPr>
            <p:ph type="pic" sz="quarter" idx="12"/>
          </p:nvPr>
        </p:nvSpPr>
        <p:spPr>
          <a:xfrm>
            <a:off x="4663440" y="1036893"/>
            <a:ext cx="4023360" cy="5246221"/>
          </a:xfrm>
          <a:prstGeom prst="rect">
            <a:avLst/>
          </a:prstGeom>
        </p:spPr>
        <p:txBody>
          <a:bodyPr vert="horz"/>
          <a:lstStyle>
            <a:lvl1pPr marL="0" indent="0">
              <a:buNone/>
              <a:defRPr/>
            </a:lvl1pPr>
          </a:lstStyle>
          <a:p>
            <a:endParaRPr lang="en-US" dirty="0"/>
          </a:p>
        </p:txBody>
      </p:sp>
      <p:sp>
        <p:nvSpPr>
          <p:cNvPr id="10"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1"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2498023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6"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Picture Placeholder 9"/>
          <p:cNvSpPr>
            <a:spLocks noGrp="1"/>
          </p:cNvSpPr>
          <p:nvPr>
            <p:ph type="pic" sz="quarter" idx="11"/>
          </p:nvPr>
        </p:nvSpPr>
        <p:spPr>
          <a:xfrm>
            <a:off x="457200" y="1034127"/>
            <a:ext cx="4023360" cy="2521873"/>
          </a:xfrm>
          <a:prstGeom prst="rect">
            <a:avLst/>
          </a:prstGeom>
        </p:spPr>
        <p:txBody>
          <a:bodyPr vert="horz"/>
          <a:lstStyle>
            <a:lvl1pPr marL="0" indent="0">
              <a:buNone/>
              <a:defRPr/>
            </a:lvl1pPr>
          </a:lstStyle>
          <a:p>
            <a:endParaRPr lang="en-US" dirty="0"/>
          </a:p>
        </p:txBody>
      </p:sp>
      <p:sp>
        <p:nvSpPr>
          <p:cNvPr id="19" name="Picture Placeholder 9"/>
          <p:cNvSpPr>
            <a:spLocks noGrp="1"/>
          </p:cNvSpPr>
          <p:nvPr>
            <p:ph type="pic" sz="quarter" idx="12"/>
          </p:nvPr>
        </p:nvSpPr>
        <p:spPr>
          <a:xfrm>
            <a:off x="4663440" y="1034127"/>
            <a:ext cx="4023360" cy="2521873"/>
          </a:xfrm>
          <a:prstGeom prst="rect">
            <a:avLst/>
          </a:prstGeom>
        </p:spPr>
        <p:txBody>
          <a:bodyPr vert="horz"/>
          <a:lstStyle>
            <a:lvl1pPr marL="0" indent="0">
              <a:buNone/>
              <a:defRPr/>
            </a:lvl1pPr>
          </a:lstStyle>
          <a:p>
            <a:endParaRPr lang="en-US" dirty="0"/>
          </a:p>
        </p:txBody>
      </p:sp>
      <p:sp>
        <p:nvSpPr>
          <p:cNvPr id="20" name="Picture Placeholder 9"/>
          <p:cNvSpPr>
            <a:spLocks noGrp="1"/>
          </p:cNvSpPr>
          <p:nvPr>
            <p:ph type="pic" sz="quarter" idx="16"/>
          </p:nvPr>
        </p:nvSpPr>
        <p:spPr>
          <a:xfrm>
            <a:off x="455613" y="3700761"/>
            <a:ext cx="4023360" cy="2578608"/>
          </a:xfrm>
          <a:prstGeom prst="rect">
            <a:avLst/>
          </a:prstGeom>
        </p:spPr>
        <p:txBody>
          <a:bodyPr vert="horz"/>
          <a:lstStyle>
            <a:lvl1pPr marL="0" indent="0">
              <a:buNone/>
              <a:defRPr/>
            </a:lvl1pPr>
          </a:lstStyle>
          <a:p>
            <a:endParaRPr lang="en-US" dirty="0"/>
          </a:p>
        </p:txBody>
      </p:sp>
      <p:sp>
        <p:nvSpPr>
          <p:cNvPr id="21" name="Picture Placeholder 9"/>
          <p:cNvSpPr>
            <a:spLocks noGrp="1"/>
          </p:cNvSpPr>
          <p:nvPr>
            <p:ph type="pic" sz="quarter" idx="17"/>
          </p:nvPr>
        </p:nvSpPr>
        <p:spPr>
          <a:xfrm>
            <a:off x="4661853" y="3700761"/>
            <a:ext cx="4023360" cy="2578608"/>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1639809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Picture Placeholder 9"/>
          <p:cNvSpPr>
            <a:spLocks noGrp="1"/>
          </p:cNvSpPr>
          <p:nvPr>
            <p:ph type="pic" sz="quarter" idx="11"/>
          </p:nvPr>
        </p:nvSpPr>
        <p:spPr>
          <a:xfrm>
            <a:off x="457200" y="1028023"/>
            <a:ext cx="2650172" cy="2578608"/>
          </a:xfrm>
          <a:prstGeom prst="rect">
            <a:avLst/>
          </a:prstGeom>
        </p:spPr>
        <p:txBody>
          <a:bodyPr vert="horz"/>
          <a:lstStyle>
            <a:lvl1pPr marL="0" indent="0">
              <a:buNone/>
              <a:defRPr/>
            </a:lvl1pPr>
          </a:lstStyle>
          <a:p>
            <a:endParaRPr lang="en-US" dirty="0"/>
          </a:p>
        </p:txBody>
      </p:sp>
      <p:sp>
        <p:nvSpPr>
          <p:cNvPr id="9" name="Picture Placeholder 9"/>
          <p:cNvSpPr>
            <a:spLocks noGrp="1"/>
          </p:cNvSpPr>
          <p:nvPr>
            <p:ph type="pic" sz="quarter" idx="16"/>
          </p:nvPr>
        </p:nvSpPr>
        <p:spPr>
          <a:xfrm>
            <a:off x="455613" y="3700761"/>
            <a:ext cx="2650172" cy="2578608"/>
          </a:xfrm>
          <a:prstGeom prst="rect">
            <a:avLst/>
          </a:prstGeom>
        </p:spPr>
        <p:txBody>
          <a:bodyPr vert="horz"/>
          <a:lstStyle>
            <a:lvl1pPr marL="0" indent="0">
              <a:buNone/>
              <a:defRPr/>
            </a:lvl1pPr>
          </a:lstStyle>
          <a:p>
            <a:endParaRPr lang="en-US" dirty="0"/>
          </a:p>
        </p:txBody>
      </p:sp>
      <p:sp>
        <p:nvSpPr>
          <p:cNvPr id="10" name="Picture Placeholder 9"/>
          <p:cNvSpPr>
            <a:spLocks noGrp="1"/>
          </p:cNvSpPr>
          <p:nvPr>
            <p:ph type="pic" sz="quarter" idx="17"/>
          </p:nvPr>
        </p:nvSpPr>
        <p:spPr>
          <a:xfrm>
            <a:off x="3250005" y="1028666"/>
            <a:ext cx="2650172" cy="2578608"/>
          </a:xfrm>
          <a:prstGeom prst="rect">
            <a:avLst/>
          </a:prstGeom>
        </p:spPr>
        <p:txBody>
          <a:bodyPr vert="horz"/>
          <a:lstStyle>
            <a:lvl1pPr marL="0" indent="0">
              <a:buNone/>
              <a:defRPr/>
            </a:lvl1pPr>
          </a:lstStyle>
          <a:p>
            <a:endParaRPr lang="en-US" dirty="0"/>
          </a:p>
        </p:txBody>
      </p:sp>
      <p:sp>
        <p:nvSpPr>
          <p:cNvPr id="11" name="Picture Placeholder 9"/>
          <p:cNvSpPr>
            <a:spLocks noGrp="1"/>
          </p:cNvSpPr>
          <p:nvPr>
            <p:ph type="pic" sz="quarter" idx="18"/>
          </p:nvPr>
        </p:nvSpPr>
        <p:spPr>
          <a:xfrm>
            <a:off x="3250005" y="3701404"/>
            <a:ext cx="2650172" cy="2578608"/>
          </a:xfrm>
          <a:prstGeom prst="rect">
            <a:avLst/>
          </a:prstGeom>
        </p:spPr>
        <p:txBody>
          <a:bodyPr vert="horz"/>
          <a:lstStyle>
            <a:lvl1pPr marL="0" indent="0">
              <a:buNone/>
              <a:defRPr/>
            </a:lvl1pPr>
          </a:lstStyle>
          <a:p>
            <a:endParaRPr lang="en-US" dirty="0"/>
          </a:p>
        </p:txBody>
      </p:sp>
      <p:sp>
        <p:nvSpPr>
          <p:cNvPr id="12" name="Picture Placeholder 9"/>
          <p:cNvSpPr>
            <a:spLocks noGrp="1"/>
          </p:cNvSpPr>
          <p:nvPr>
            <p:ph type="pic" sz="quarter" idx="19"/>
          </p:nvPr>
        </p:nvSpPr>
        <p:spPr>
          <a:xfrm>
            <a:off x="6036628" y="1028700"/>
            <a:ext cx="2650172" cy="2578608"/>
          </a:xfrm>
          <a:prstGeom prst="rect">
            <a:avLst/>
          </a:prstGeom>
        </p:spPr>
        <p:txBody>
          <a:bodyPr vert="horz"/>
          <a:lstStyle>
            <a:lvl1pPr marL="0" indent="0">
              <a:buNone/>
              <a:defRPr/>
            </a:lvl1pPr>
          </a:lstStyle>
          <a:p>
            <a:endParaRPr lang="en-US" dirty="0"/>
          </a:p>
        </p:txBody>
      </p:sp>
      <p:sp>
        <p:nvSpPr>
          <p:cNvPr id="13" name="Picture Placeholder 9"/>
          <p:cNvSpPr>
            <a:spLocks noGrp="1"/>
          </p:cNvSpPr>
          <p:nvPr>
            <p:ph type="pic" sz="quarter" idx="20"/>
          </p:nvPr>
        </p:nvSpPr>
        <p:spPr>
          <a:xfrm>
            <a:off x="6035041" y="3701438"/>
            <a:ext cx="2650172" cy="2578608"/>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904899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0" name="Picture Placeholder 9"/>
          <p:cNvSpPr>
            <a:spLocks noGrp="1"/>
          </p:cNvSpPr>
          <p:nvPr>
            <p:ph type="pic" sz="quarter" idx="11"/>
          </p:nvPr>
        </p:nvSpPr>
        <p:spPr>
          <a:xfrm>
            <a:off x="4667530" y="1028699"/>
            <a:ext cx="4019270" cy="5246221"/>
          </a:xfrm>
          <a:prstGeom prst="rect">
            <a:avLst/>
          </a:prstGeom>
        </p:spPr>
        <p:txBody>
          <a:bodyPr vert="horz"/>
          <a:lstStyle>
            <a:lvl1pPr marL="0" indent="0">
              <a:buNone/>
              <a:defRPr/>
            </a:lvl1pPr>
          </a:lstStyle>
          <a:p>
            <a:endParaRPr lang="en-US" dirty="0"/>
          </a:p>
        </p:txBody>
      </p:sp>
      <p:sp>
        <p:nvSpPr>
          <p:cNvPr id="11" name="Content Placeholder 5"/>
          <p:cNvSpPr>
            <a:spLocks noGrp="1"/>
          </p:cNvSpPr>
          <p:nvPr>
            <p:ph sz="quarter" idx="15"/>
          </p:nvPr>
        </p:nvSpPr>
        <p:spPr>
          <a:xfrm>
            <a:off x="457199" y="1377738"/>
            <a:ext cx="4021773" cy="4897181"/>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7"/>
          </p:nvPr>
        </p:nvSpPr>
        <p:spPr>
          <a:xfrm>
            <a:off x="457199" y="1035002"/>
            <a:ext cx="4021773"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2577370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5" name="Picture Placeholder 9"/>
          <p:cNvSpPr>
            <a:spLocks noGrp="1"/>
          </p:cNvSpPr>
          <p:nvPr>
            <p:ph type="pic" sz="quarter" idx="11"/>
          </p:nvPr>
        </p:nvSpPr>
        <p:spPr>
          <a:xfrm>
            <a:off x="457200" y="1028699"/>
            <a:ext cx="4019270" cy="5246222"/>
          </a:xfrm>
          <a:prstGeom prst="rect">
            <a:avLst/>
          </a:prstGeom>
        </p:spPr>
        <p:txBody>
          <a:bodyPr vert="horz"/>
          <a:lstStyle>
            <a:lvl1pPr marL="0" indent="0">
              <a:buNone/>
              <a:defRPr/>
            </a:lvl1pPr>
          </a:lstStyle>
          <a:p>
            <a:endParaRPr lang="en-US" dirty="0"/>
          </a:p>
        </p:txBody>
      </p:sp>
      <p:sp>
        <p:nvSpPr>
          <p:cNvPr id="6" name="Rectangle 5"/>
          <p:cNvSpPr/>
          <p:nvPr userDrawn="1"/>
        </p:nvSpPr>
        <p:spPr>
          <a:xfrm>
            <a:off x="4476470" y="1028699"/>
            <a:ext cx="4210330" cy="5246221"/>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4"/>
          <p:cNvSpPr>
            <a:spLocks noGrp="1"/>
          </p:cNvSpPr>
          <p:nvPr>
            <p:ph type="body" sz="quarter" idx="17"/>
          </p:nvPr>
        </p:nvSpPr>
        <p:spPr>
          <a:xfrm>
            <a:off x="4620053" y="1209371"/>
            <a:ext cx="3906109"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8" name="Content Placeholder 5"/>
          <p:cNvSpPr>
            <a:spLocks noGrp="1"/>
          </p:cNvSpPr>
          <p:nvPr>
            <p:ph sz="quarter" idx="4"/>
          </p:nvPr>
        </p:nvSpPr>
        <p:spPr>
          <a:xfrm>
            <a:off x="4620053" y="1552109"/>
            <a:ext cx="3906109" cy="4444999"/>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2164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457200" y="1028699"/>
            <a:ext cx="4023360" cy="2519661"/>
          </a:xfrm>
          <a:prstGeom prst="rect">
            <a:avLst/>
          </a:prstGeom>
        </p:spPr>
        <p:txBody>
          <a:bodyPr vert="horz"/>
          <a:lstStyle>
            <a:lvl1pPr marL="0" indent="0">
              <a:buNone/>
              <a:defRPr/>
            </a:lvl1pPr>
          </a:lstStyle>
          <a:p>
            <a:endParaRPr lang="en-US" dirty="0"/>
          </a:p>
        </p:txBody>
      </p:sp>
      <p:sp>
        <p:nvSpPr>
          <p:cNvPr id="4" name="Picture Placeholder 9"/>
          <p:cNvSpPr>
            <a:spLocks noGrp="1"/>
          </p:cNvSpPr>
          <p:nvPr>
            <p:ph type="pic" sz="quarter" idx="12"/>
          </p:nvPr>
        </p:nvSpPr>
        <p:spPr>
          <a:xfrm>
            <a:off x="4663440" y="1028699"/>
            <a:ext cx="4023360" cy="2519661"/>
          </a:xfrm>
          <a:prstGeom prst="rect">
            <a:avLst/>
          </a:prstGeom>
        </p:spPr>
        <p:txBody>
          <a:bodyPr vert="horz"/>
          <a:lstStyle>
            <a:lvl1pPr marL="0" indent="0">
              <a:buNone/>
              <a:defRPr/>
            </a:lvl1pPr>
          </a:lstStyle>
          <a:p>
            <a:endParaRPr lang="en-US" dirty="0"/>
          </a:p>
        </p:txBody>
      </p:sp>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7" name="Content Placeholder 5"/>
          <p:cNvSpPr>
            <a:spLocks noGrp="1"/>
          </p:cNvSpPr>
          <p:nvPr>
            <p:ph sz="quarter" idx="15"/>
          </p:nvPr>
        </p:nvSpPr>
        <p:spPr>
          <a:xfrm>
            <a:off x="457199" y="4039244"/>
            <a:ext cx="40217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7"/>
          </p:nvPr>
        </p:nvSpPr>
        <p:spPr>
          <a:xfrm>
            <a:off x="457199" y="3696506"/>
            <a:ext cx="40217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9" name="Content Placeholder 5"/>
          <p:cNvSpPr>
            <a:spLocks noGrp="1"/>
          </p:cNvSpPr>
          <p:nvPr>
            <p:ph sz="quarter" idx="18"/>
          </p:nvPr>
        </p:nvSpPr>
        <p:spPr>
          <a:xfrm>
            <a:off x="4665027" y="4045593"/>
            <a:ext cx="40217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19"/>
          </p:nvPr>
        </p:nvSpPr>
        <p:spPr>
          <a:xfrm>
            <a:off x="4665027" y="3702855"/>
            <a:ext cx="40217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731384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457200" y="1028699"/>
            <a:ext cx="4023360" cy="2511467"/>
          </a:xfrm>
          <a:prstGeom prst="rect">
            <a:avLst/>
          </a:prstGeom>
        </p:spPr>
        <p:txBody>
          <a:bodyPr vert="horz"/>
          <a:lstStyle>
            <a:lvl1pPr marL="0" indent="0">
              <a:buNone/>
              <a:defRPr/>
            </a:lvl1pPr>
          </a:lstStyle>
          <a:p>
            <a:endParaRPr lang="en-US" dirty="0"/>
          </a:p>
        </p:txBody>
      </p:sp>
      <p:sp>
        <p:nvSpPr>
          <p:cNvPr id="4" name="Picture Placeholder 9"/>
          <p:cNvSpPr>
            <a:spLocks noGrp="1"/>
          </p:cNvSpPr>
          <p:nvPr>
            <p:ph type="pic" sz="quarter" idx="12"/>
          </p:nvPr>
        </p:nvSpPr>
        <p:spPr>
          <a:xfrm>
            <a:off x="4663440" y="1028699"/>
            <a:ext cx="4023360" cy="2511467"/>
          </a:xfrm>
          <a:prstGeom prst="rect">
            <a:avLst/>
          </a:prstGeom>
        </p:spPr>
        <p:txBody>
          <a:bodyPr vert="horz"/>
          <a:lstStyle>
            <a:lvl1pPr marL="0" indent="0">
              <a:buNone/>
              <a:defRPr/>
            </a:lvl1pPr>
          </a:lstStyle>
          <a:p>
            <a:endParaRPr lang="en-US" dirty="0"/>
          </a:p>
        </p:txBody>
      </p:sp>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7" name="Rectangle 6"/>
          <p:cNvSpPr/>
          <p:nvPr userDrawn="1"/>
        </p:nvSpPr>
        <p:spPr>
          <a:xfrm>
            <a:off x="4659988" y="3540167"/>
            <a:ext cx="4029004"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8" name="Text Placeholder 4"/>
          <p:cNvSpPr>
            <a:spLocks noGrp="1"/>
          </p:cNvSpPr>
          <p:nvPr>
            <p:ph type="body" sz="quarter" idx="17"/>
          </p:nvPr>
        </p:nvSpPr>
        <p:spPr>
          <a:xfrm>
            <a:off x="4727298" y="3701758"/>
            <a:ext cx="3906109"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9" name="Content Placeholder 5"/>
          <p:cNvSpPr>
            <a:spLocks noGrp="1"/>
          </p:cNvSpPr>
          <p:nvPr>
            <p:ph sz="quarter" idx="4"/>
          </p:nvPr>
        </p:nvSpPr>
        <p:spPr>
          <a:xfrm>
            <a:off x="4727298" y="4044497"/>
            <a:ext cx="3906109"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451556" y="3540167"/>
            <a:ext cx="4029004"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2" name="Text Placeholder 4"/>
          <p:cNvSpPr>
            <a:spLocks noGrp="1"/>
          </p:cNvSpPr>
          <p:nvPr>
            <p:ph type="body" sz="quarter" idx="18"/>
          </p:nvPr>
        </p:nvSpPr>
        <p:spPr>
          <a:xfrm>
            <a:off x="521058" y="3701758"/>
            <a:ext cx="3906109"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3" name="Content Placeholder 5"/>
          <p:cNvSpPr>
            <a:spLocks noGrp="1"/>
          </p:cNvSpPr>
          <p:nvPr>
            <p:ph sz="quarter" idx="19"/>
          </p:nvPr>
        </p:nvSpPr>
        <p:spPr>
          <a:xfrm>
            <a:off x="521058" y="4044497"/>
            <a:ext cx="3906109"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552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p for ppt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6052"/>
          </a:xfrm>
          <a:prstGeom prst="rect">
            <a:avLst/>
          </a:prstGeom>
        </p:spPr>
      </p:pic>
      <p:sp>
        <p:nvSpPr>
          <p:cNvPr id="15" name="Text Placeholder 2"/>
          <p:cNvSpPr>
            <a:spLocks noGrp="1"/>
          </p:cNvSpPr>
          <p:nvPr>
            <p:ph type="body" idx="13"/>
          </p:nvPr>
        </p:nvSpPr>
        <p:spPr>
          <a:xfrm>
            <a:off x="567758" y="695823"/>
            <a:ext cx="8031166" cy="299591"/>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6" name="Text Placeholder 2"/>
          <p:cNvSpPr>
            <a:spLocks noGrp="1"/>
          </p:cNvSpPr>
          <p:nvPr>
            <p:ph type="body" idx="14"/>
          </p:nvPr>
        </p:nvSpPr>
        <p:spPr>
          <a:xfrm>
            <a:off x="567757" y="1040675"/>
            <a:ext cx="8031167"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17" name="Text Placeholder 15"/>
          <p:cNvSpPr>
            <a:spLocks noGrp="1"/>
          </p:cNvSpPr>
          <p:nvPr>
            <p:ph type="body" sz="quarter" idx="15"/>
          </p:nvPr>
        </p:nvSpPr>
        <p:spPr>
          <a:xfrm>
            <a:off x="568421" y="2532926"/>
            <a:ext cx="8030503" cy="963613"/>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smtClean="0">
              <a:solidFill>
                <a:schemeClr val="bg1"/>
              </a:solidFill>
              <a:latin typeface="Interstate-Bold"/>
              <a:cs typeface="Interstate-Bold"/>
            </a:endParaRPr>
          </a:p>
        </p:txBody>
      </p:sp>
      <p:pic>
        <p:nvPicPr>
          <p:cNvPr id="10" name="Picture 9" descr="NYC Emergency Management logo-horizontal-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492" y="5665841"/>
            <a:ext cx="2795339" cy="833427"/>
          </a:xfrm>
          <a:prstGeom prst="rect">
            <a:avLst/>
          </a:prstGeom>
        </p:spPr>
      </p:pic>
    </p:spTree>
    <p:extLst>
      <p:ext uri="{BB962C8B-B14F-4D97-AF65-F5344CB8AC3E}">
        <p14:creationId xmlns:p14="http://schemas.microsoft.com/office/powerpoint/2010/main" val="50290570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Picture Placeholder 9"/>
          <p:cNvSpPr>
            <a:spLocks noGrp="1"/>
          </p:cNvSpPr>
          <p:nvPr>
            <p:ph type="pic" sz="quarter" idx="11"/>
          </p:nvPr>
        </p:nvSpPr>
        <p:spPr>
          <a:xfrm>
            <a:off x="457200" y="1028699"/>
            <a:ext cx="2650172" cy="2536049"/>
          </a:xfrm>
          <a:prstGeom prst="rect">
            <a:avLst/>
          </a:prstGeom>
        </p:spPr>
        <p:txBody>
          <a:bodyPr vert="horz"/>
          <a:lstStyle>
            <a:lvl1pPr marL="0" indent="0">
              <a:buNone/>
              <a:defRPr/>
            </a:lvl1pPr>
          </a:lstStyle>
          <a:p>
            <a:endParaRPr lang="en-US" dirty="0"/>
          </a:p>
        </p:txBody>
      </p:sp>
      <p:sp>
        <p:nvSpPr>
          <p:cNvPr id="6" name="Picture Placeholder 9"/>
          <p:cNvSpPr>
            <a:spLocks noGrp="1"/>
          </p:cNvSpPr>
          <p:nvPr>
            <p:ph type="pic" sz="quarter" idx="17"/>
          </p:nvPr>
        </p:nvSpPr>
        <p:spPr>
          <a:xfrm>
            <a:off x="3245003" y="1029342"/>
            <a:ext cx="2650172" cy="2536049"/>
          </a:xfrm>
          <a:prstGeom prst="rect">
            <a:avLst/>
          </a:prstGeom>
        </p:spPr>
        <p:txBody>
          <a:bodyPr vert="horz"/>
          <a:lstStyle>
            <a:lvl1pPr marL="0" indent="0">
              <a:buNone/>
              <a:defRPr/>
            </a:lvl1pPr>
          </a:lstStyle>
          <a:p>
            <a:endParaRPr lang="en-US" dirty="0"/>
          </a:p>
        </p:txBody>
      </p:sp>
      <p:sp>
        <p:nvSpPr>
          <p:cNvPr id="7" name="Picture Placeholder 9"/>
          <p:cNvSpPr>
            <a:spLocks noGrp="1"/>
          </p:cNvSpPr>
          <p:nvPr>
            <p:ph type="pic" sz="quarter" idx="19"/>
          </p:nvPr>
        </p:nvSpPr>
        <p:spPr>
          <a:xfrm>
            <a:off x="6036628" y="1029376"/>
            <a:ext cx="2650172" cy="2536049"/>
          </a:xfrm>
          <a:prstGeom prst="rect">
            <a:avLst/>
          </a:prstGeom>
        </p:spPr>
        <p:txBody>
          <a:bodyPr vert="horz"/>
          <a:lstStyle>
            <a:lvl1pPr marL="0" indent="0">
              <a:buNone/>
              <a:defRPr/>
            </a:lvl1pPr>
          </a:lstStyle>
          <a:p>
            <a:endParaRPr lang="en-US" dirty="0"/>
          </a:p>
        </p:txBody>
      </p:sp>
      <p:sp>
        <p:nvSpPr>
          <p:cNvPr id="8" name="Content Placeholder 5"/>
          <p:cNvSpPr>
            <a:spLocks noGrp="1"/>
          </p:cNvSpPr>
          <p:nvPr>
            <p:ph sz="quarter" idx="15"/>
          </p:nvPr>
        </p:nvSpPr>
        <p:spPr>
          <a:xfrm>
            <a:off x="457199"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0"/>
          </p:nvPr>
        </p:nvSpPr>
        <p:spPr>
          <a:xfrm>
            <a:off x="457199"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10" name="Content Placeholder 5"/>
          <p:cNvSpPr>
            <a:spLocks noGrp="1"/>
          </p:cNvSpPr>
          <p:nvPr>
            <p:ph sz="quarter" idx="21"/>
          </p:nvPr>
        </p:nvSpPr>
        <p:spPr>
          <a:xfrm>
            <a:off x="3245003"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p:nvPr>
        </p:nvSpPr>
        <p:spPr>
          <a:xfrm>
            <a:off x="3245003"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12" name="Content Placeholder 5"/>
          <p:cNvSpPr>
            <a:spLocks noGrp="1"/>
          </p:cNvSpPr>
          <p:nvPr>
            <p:ph sz="quarter" idx="23"/>
          </p:nvPr>
        </p:nvSpPr>
        <p:spPr>
          <a:xfrm>
            <a:off x="6036627" y="4039244"/>
            <a:ext cx="2650173" cy="2235242"/>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4"/>
          <p:cNvSpPr>
            <a:spLocks noGrp="1"/>
          </p:cNvSpPr>
          <p:nvPr>
            <p:ph type="body" sz="quarter" idx="24"/>
          </p:nvPr>
        </p:nvSpPr>
        <p:spPr>
          <a:xfrm>
            <a:off x="6036627" y="3696506"/>
            <a:ext cx="2650173" cy="292101"/>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2502174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Picture Placeholder 9"/>
          <p:cNvSpPr>
            <a:spLocks noGrp="1"/>
          </p:cNvSpPr>
          <p:nvPr>
            <p:ph type="pic" sz="quarter" idx="11"/>
          </p:nvPr>
        </p:nvSpPr>
        <p:spPr>
          <a:xfrm>
            <a:off x="457200" y="1028699"/>
            <a:ext cx="2650172" cy="2511467"/>
          </a:xfrm>
          <a:prstGeom prst="rect">
            <a:avLst/>
          </a:prstGeom>
        </p:spPr>
        <p:txBody>
          <a:bodyPr vert="horz"/>
          <a:lstStyle>
            <a:lvl1pPr marL="0" indent="0">
              <a:buNone/>
              <a:defRPr/>
            </a:lvl1pPr>
          </a:lstStyle>
          <a:p>
            <a:endParaRPr lang="en-US" dirty="0"/>
          </a:p>
        </p:txBody>
      </p:sp>
      <p:sp>
        <p:nvSpPr>
          <p:cNvPr id="6" name="Picture Placeholder 9"/>
          <p:cNvSpPr>
            <a:spLocks noGrp="1"/>
          </p:cNvSpPr>
          <p:nvPr>
            <p:ph type="pic" sz="quarter" idx="17"/>
          </p:nvPr>
        </p:nvSpPr>
        <p:spPr>
          <a:xfrm>
            <a:off x="3245003" y="1029342"/>
            <a:ext cx="2650172" cy="2511467"/>
          </a:xfrm>
          <a:prstGeom prst="rect">
            <a:avLst/>
          </a:prstGeom>
        </p:spPr>
        <p:txBody>
          <a:bodyPr vert="horz"/>
          <a:lstStyle>
            <a:lvl1pPr marL="0" indent="0">
              <a:buNone/>
              <a:defRPr/>
            </a:lvl1pPr>
          </a:lstStyle>
          <a:p>
            <a:endParaRPr lang="en-US" dirty="0"/>
          </a:p>
        </p:txBody>
      </p:sp>
      <p:sp>
        <p:nvSpPr>
          <p:cNvPr id="7" name="Picture Placeholder 9"/>
          <p:cNvSpPr>
            <a:spLocks noGrp="1"/>
          </p:cNvSpPr>
          <p:nvPr>
            <p:ph type="pic" sz="quarter" idx="19"/>
          </p:nvPr>
        </p:nvSpPr>
        <p:spPr>
          <a:xfrm>
            <a:off x="6036628" y="1029376"/>
            <a:ext cx="2650172" cy="2511467"/>
          </a:xfrm>
          <a:prstGeom prst="rect">
            <a:avLst/>
          </a:prstGeom>
        </p:spPr>
        <p:txBody>
          <a:bodyPr vert="horz"/>
          <a:lstStyle>
            <a:lvl1pPr marL="0" indent="0">
              <a:buNone/>
              <a:defRPr/>
            </a:lvl1pPr>
          </a:lstStyle>
          <a:p>
            <a:endParaRPr lang="en-US" dirty="0"/>
          </a:p>
        </p:txBody>
      </p:sp>
      <p:sp>
        <p:nvSpPr>
          <p:cNvPr id="8" name="Rectangle 7"/>
          <p:cNvSpPr/>
          <p:nvPr userDrawn="1"/>
        </p:nvSpPr>
        <p:spPr>
          <a:xfrm>
            <a:off x="454731" y="3540167"/>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9" name="Text Placeholder 4"/>
          <p:cNvSpPr>
            <a:spLocks noGrp="1"/>
          </p:cNvSpPr>
          <p:nvPr>
            <p:ph type="body" sz="quarter" idx="18"/>
          </p:nvPr>
        </p:nvSpPr>
        <p:spPr>
          <a:xfrm>
            <a:off x="524234" y="3701758"/>
            <a:ext cx="2506622"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0" name="Content Placeholder 5"/>
          <p:cNvSpPr>
            <a:spLocks noGrp="1"/>
          </p:cNvSpPr>
          <p:nvPr>
            <p:ph sz="quarter" idx="20"/>
          </p:nvPr>
        </p:nvSpPr>
        <p:spPr>
          <a:xfrm>
            <a:off x="524233" y="4044497"/>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3242534" y="3540167"/>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2" name="Text Placeholder 4"/>
          <p:cNvSpPr>
            <a:spLocks noGrp="1"/>
          </p:cNvSpPr>
          <p:nvPr>
            <p:ph type="body" sz="quarter" idx="21"/>
          </p:nvPr>
        </p:nvSpPr>
        <p:spPr>
          <a:xfrm>
            <a:off x="3312037" y="3701758"/>
            <a:ext cx="2506622"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3" name="Content Placeholder 5"/>
          <p:cNvSpPr>
            <a:spLocks noGrp="1"/>
          </p:cNvSpPr>
          <p:nvPr>
            <p:ph sz="quarter" idx="22"/>
          </p:nvPr>
        </p:nvSpPr>
        <p:spPr>
          <a:xfrm>
            <a:off x="3312036" y="4044497"/>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Rectangle 13"/>
          <p:cNvSpPr/>
          <p:nvPr userDrawn="1"/>
        </p:nvSpPr>
        <p:spPr>
          <a:xfrm>
            <a:off x="6030984" y="3540844"/>
            <a:ext cx="2655816" cy="2744705"/>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5" name="Text Placeholder 4"/>
          <p:cNvSpPr>
            <a:spLocks noGrp="1"/>
          </p:cNvSpPr>
          <p:nvPr>
            <p:ph type="body" sz="quarter" idx="23"/>
          </p:nvPr>
        </p:nvSpPr>
        <p:spPr>
          <a:xfrm>
            <a:off x="6100487" y="3702435"/>
            <a:ext cx="2506622" cy="292100"/>
          </a:xfrm>
          <a:prstGeom prst="rect">
            <a:avLst/>
          </a:prstGeom>
        </p:spPr>
        <p:txBody>
          <a:bodyPr vert="horz" lIns="0" tIns="0"/>
          <a:lstStyle>
            <a:lvl1pPr marL="0" indent="0">
              <a:buNone/>
              <a:defRPr sz="2000" b="1" i="0">
                <a:solidFill>
                  <a:schemeClr val="bg1"/>
                </a:solidFill>
              </a:defRPr>
            </a:lvl1pPr>
          </a:lstStyle>
          <a:p>
            <a:pPr lvl="0"/>
            <a:r>
              <a:rPr lang="en-US" dirty="0" smtClean="0"/>
              <a:t>Click to edit</a:t>
            </a:r>
            <a:endParaRPr lang="en-US" dirty="0"/>
          </a:p>
        </p:txBody>
      </p:sp>
      <p:sp>
        <p:nvSpPr>
          <p:cNvPr id="16" name="Content Placeholder 5"/>
          <p:cNvSpPr>
            <a:spLocks noGrp="1"/>
          </p:cNvSpPr>
          <p:nvPr>
            <p:ph sz="quarter" idx="24"/>
          </p:nvPr>
        </p:nvSpPr>
        <p:spPr>
          <a:xfrm>
            <a:off x="6100486" y="4045174"/>
            <a:ext cx="2506623" cy="2119236"/>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8671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Tree>
    <p:extLst>
      <p:ext uri="{BB962C8B-B14F-4D97-AF65-F5344CB8AC3E}">
        <p14:creationId xmlns:p14="http://schemas.microsoft.com/office/powerpoint/2010/main" val="223471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ap for ppt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6052"/>
          </a:xfrm>
          <a:prstGeom prst="rect">
            <a:avLst/>
          </a:prstGeom>
        </p:spPr>
      </p:pic>
      <p:pic>
        <p:nvPicPr>
          <p:cNvPr id="8" name="Picture 7" descr="NYC Emergency Management logo-horizontal-whit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
        <p:nvSpPr>
          <p:cNvPr id="11"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24FD25F-9D70-1B43-8D39-E037CD92EA5A}" type="slidenum">
              <a:rPr lang="en-US" smtClean="0">
                <a:solidFill>
                  <a:schemeClr val="bg1"/>
                </a:solidFill>
              </a:rPr>
              <a:t>‹#›</a:t>
            </a:fld>
            <a:endParaRPr lang="en-US" dirty="0">
              <a:solidFill>
                <a:schemeClr val="bg1"/>
              </a:solidFill>
            </a:endParaRPr>
          </a:p>
        </p:txBody>
      </p:sp>
      <p:sp>
        <p:nvSpPr>
          <p:cNvPr id="12" name="Text Placeholder 2"/>
          <p:cNvSpPr>
            <a:spLocks noGrp="1"/>
          </p:cNvSpPr>
          <p:nvPr>
            <p:ph type="body" idx="14"/>
          </p:nvPr>
        </p:nvSpPr>
        <p:spPr>
          <a:xfrm>
            <a:off x="455907" y="1040675"/>
            <a:ext cx="8230894"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21618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9"/>
          <p:cNvSpPr>
            <a:spLocks noGrp="1"/>
          </p:cNvSpPr>
          <p:nvPr>
            <p:ph type="pic" sz="quarter" idx="11"/>
          </p:nvPr>
        </p:nvSpPr>
        <p:spPr>
          <a:xfrm>
            <a:off x="0" y="0"/>
            <a:ext cx="9144000" cy="6858000"/>
          </a:xfrm>
          <a:prstGeom prst="rect">
            <a:avLst/>
          </a:prstGeom>
        </p:spPr>
        <p:txBody>
          <a:bodyPr vert="horz"/>
          <a:lstStyle/>
          <a:p>
            <a:endParaRPr lang="en-US" dirty="0"/>
          </a:p>
        </p:txBody>
      </p:sp>
      <p:sp>
        <p:nvSpPr>
          <p:cNvPr id="5" name="Text Placeholder 2"/>
          <p:cNvSpPr>
            <a:spLocks noGrp="1"/>
          </p:cNvSpPr>
          <p:nvPr>
            <p:ph type="body" idx="14"/>
          </p:nvPr>
        </p:nvSpPr>
        <p:spPr>
          <a:xfrm>
            <a:off x="426066" y="4656769"/>
            <a:ext cx="8300064" cy="838661"/>
          </a:xfrm>
          <a:prstGeom prst="rect">
            <a:avLst/>
          </a:prstGeom>
        </p:spPr>
        <p:txBody>
          <a:bodyPr lIns="0" tIns="0" rIns="0" bIns="0" anchor="t" anchorCtr="0">
            <a:noAutofit/>
          </a:bodyPr>
          <a:lstStyle>
            <a:lvl1pPr marL="0" indent="0">
              <a:lnSpc>
                <a:spcPts val="6000"/>
              </a:lnSpc>
              <a:spcBef>
                <a:spcPts val="0"/>
              </a:spcBef>
              <a:spcAft>
                <a:spcPts val="0"/>
              </a:spcAft>
              <a:buNone/>
              <a:defRPr sz="5000" b="0" i="0" kern="6000"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6" name="Text Placeholder 15"/>
          <p:cNvSpPr>
            <a:spLocks noGrp="1"/>
          </p:cNvSpPr>
          <p:nvPr>
            <p:ph type="body" sz="quarter" idx="15"/>
          </p:nvPr>
        </p:nvSpPr>
        <p:spPr>
          <a:xfrm>
            <a:off x="426066" y="5377479"/>
            <a:ext cx="8300064" cy="606794"/>
          </a:xfrm>
          <a:prstGeom prst="rect">
            <a:avLst/>
          </a:prstGeom>
        </p:spPr>
        <p:txBody>
          <a:bodyPr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b="1" i="0" dirty="0" smtClean="0">
              <a:solidFill>
                <a:schemeClr val="bg1"/>
              </a:solidFill>
              <a:latin typeface="Interstate-Bold"/>
              <a:cs typeface="Interstate-Bold"/>
            </a:endParaRPr>
          </a:p>
        </p:txBody>
      </p:sp>
      <p:sp>
        <p:nvSpPr>
          <p:cNvPr id="7" name="Text Placeholder 2"/>
          <p:cNvSpPr>
            <a:spLocks noGrp="1"/>
          </p:cNvSpPr>
          <p:nvPr>
            <p:ph type="body" idx="13"/>
          </p:nvPr>
        </p:nvSpPr>
        <p:spPr>
          <a:xfrm>
            <a:off x="426066" y="5999070"/>
            <a:ext cx="8300064" cy="329550"/>
          </a:xfrm>
          <a:prstGeom prst="rect">
            <a:avLst/>
          </a:prstGeom>
        </p:spPr>
        <p:txBody>
          <a:bodyPr lIns="0" tIns="0" rIns="0" bIns="0" anchor="t" anchorCtr="0">
            <a:normAutofit/>
          </a:bodyPr>
          <a:lstStyle>
            <a:lvl1pPr marL="0" indent="0">
              <a:buNone/>
              <a:defRPr sz="1800" b="0" i="0" kern="1600" spc="50">
                <a:solidFill>
                  <a:schemeClr val="bg1"/>
                </a:solidFill>
                <a:latin typeface="Interstate-Regular"/>
                <a:cs typeface="Interstate-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2479902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
        <p:nvSpPr>
          <p:cNvPr id="12"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24FD25F-9D70-1B43-8D39-E037CD92EA5A}" type="slidenum">
              <a:rPr lang="en-US" smtClean="0">
                <a:solidFill>
                  <a:schemeClr val="bg1"/>
                </a:solidFill>
              </a:rPr>
              <a:t>‹#›</a:t>
            </a:fld>
            <a:endParaRPr lang="en-US" dirty="0">
              <a:solidFill>
                <a:schemeClr val="bg1"/>
              </a:solidFill>
            </a:endParaRPr>
          </a:p>
        </p:txBody>
      </p:sp>
      <p:sp>
        <p:nvSpPr>
          <p:cNvPr id="15" name="Text Placeholder 2"/>
          <p:cNvSpPr>
            <a:spLocks noGrp="1"/>
          </p:cNvSpPr>
          <p:nvPr>
            <p:ph type="body" idx="14"/>
          </p:nvPr>
        </p:nvSpPr>
        <p:spPr>
          <a:xfrm>
            <a:off x="455907" y="1040675"/>
            <a:ext cx="8230894" cy="1446172"/>
          </a:xfrm>
          <a:prstGeom prst="rect">
            <a:avLst/>
          </a:prstGeom>
        </p:spPr>
        <p:txBody>
          <a:bodyPr lIns="0" tIns="0" rIns="0" bIns="0" anchor="t" anchorCtr="0">
            <a:noAutofit/>
          </a:bodyPr>
          <a:lstStyle>
            <a:lvl1pPr marL="0" indent="0">
              <a:lnSpc>
                <a:spcPts val="6000"/>
              </a:lnSpc>
              <a:spcBef>
                <a:spcPts val="0"/>
              </a:spcBef>
              <a:spcAft>
                <a:spcPts val="0"/>
              </a:spcAft>
              <a:buNone/>
              <a:defRPr sz="6000" b="0" i="0" kern="6000" cap="all" spc="0">
                <a:solidFill>
                  <a:schemeClr val="bg1"/>
                </a:solidFill>
                <a:latin typeface="Interstate-Black"/>
                <a:cs typeface="Interstate-Black"/>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
        <p:nvSpPr>
          <p:cNvPr id="2" name="TextBox 1"/>
          <p:cNvSpPr txBox="1"/>
          <p:nvPr userDrawn="1"/>
        </p:nvSpPr>
        <p:spPr>
          <a:xfrm>
            <a:off x="-958850" y="3937000"/>
            <a:ext cx="914400" cy="914400"/>
          </a:xfrm>
          <a:prstGeom prst="rect">
            <a:avLst/>
          </a:prstGeom>
        </p:spPr>
        <p:txBody>
          <a:bodyPr wrap="none" lIns="0" tIns="0" rtlCol="0">
            <a:noAutofit/>
          </a:bodyPr>
          <a:lstStyle/>
          <a:p>
            <a:endParaRPr lang="en-US" dirty="0" smtClean="0"/>
          </a:p>
        </p:txBody>
      </p:sp>
    </p:spTree>
    <p:extLst>
      <p:ext uri="{BB962C8B-B14F-4D97-AF65-F5344CB8AC3E}">
        <p14:creationId xmlns:p14="http://schemas.microsoft.com/office/powerpoint/2010/main" val="29028882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005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p:cNvSpPr txBox="1">
            <a:spLocks/>
          </p:cNvSpPr>
          <p:nvPr userDrawn="1"/>
        </p:nvSpPr>
        <p:spPr>
          <a:xfrm>
            <a:off x="8329898" y="6247339"/>
            <a:ext cx="356902"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970555-CED6-F141-AB20-7051F4E910D4}" type="slidenum">
              <a:rPr lang="en-US" smtClean="0">
                <a:solidFill>
                  <a:schemeClr val="bg1"/>
                </a:solidFill>
              </a:rPr>
              <a:t>‹#›</a:t>
            </a:fld>
            <a:endParaRPr lang="en-US" dirty="0">
              <a:solidFill>
                <a:schemeClr val="bg1"/>
              </a:solidFill>
            </a:endParaRPr>
          </a:p>
        </p:txBody>
      </p:sp>
      <p:sp>
        <p:nvSpPr>
          <p:cNvPr id="14"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solidFill>
                  <a:schemeClr val="bg1"/>
                </a:solidFill>
              </a:defRPr>
            </a:lvl1pPr>
          </a:lstStyle>
          <a:p>
            <a:pPr lvl="0"/>
            <a:r>
              <a:rPr lang="en-US" dirty="0" smtClean="0"/>
              <a:t>Click to edit Master text styles</a:t>
            </a:r>
          </a:p>
        </p:txBody>
      </p:sp>
      <p:sp>
        <p:nvSpPr>
          <p:cNvPr id="13" name="Content Placeholder 5"/>
          <p:cNvSpPr>
            <a:spLocks noGrp="1"/>
          </p:cNvSpPr>
          <p:nvPr>
            <p:ph sz="quarter" idx="4"/>
          </p:nvPr>
        </p:nvSpPr>
        <p:spPr>
          <a:xfrm>
            <a:off x="455613" y="1897529"/>
            <a:ext cx="8231187" cy="4268321"/>
          </a:xfrm>
          <a:prstGeom prst="rect">
            <a:avLst/>
          </a:prstGeom>
        </p:spPr>
        <p:txBody>
          <a:bodyPr lIns="0" tIns="0" rIns="0" bIns="0"/>
          <a:lstStyle>
            <a:lvl1pPr marL="0" indent="0">
              <a:buClrTx/>
              <a:buSzPct val="125000"/>
              <a:buFont typeface="Wingdings" charset="2"/>
              <a:buNone/>
              <a:defRPr sz="2000">
                <a:solidFill>
                  <a:schemeClr val="bg1"/>
                </a:solidFill>
              </a:defRPr>
            </a:lvl1pPr>
            <a:lvl2pPr marL="283464" indent="-285750">
              <a:buClrTx/>
              <a:buSzPct val="125000"/>
              <a:buFont typeface="Wingdings" charset="2"/>
              <a:buChar char="§"/>
              <a:defRPr sz="2000">
                <a:solidFill>
                  <a:schemeClr val="bg1"/>
                </a:solidFill>
              </a:defRPr>
            </a:lvl2pPr>
            <a:lvl3pPr marL="502920" indent="-228600">
              <a:buClrTx/>
              <a:buSzPct val="125000"/>
              <a:buFont typeface="Wingdings" charset="2"/>
              <a:buChar char="§"/>
              <a:defRPr sz="2000">
                <a:solidFill>
                  <a:schemeClr val="bg1"/>
                </a:solidFill>
              </a:defRPr>
            </a:lvl3pPr>
            <a:lvl4pPr marL="914400" indent="-365760">
              <a:buClrTx/>
              <a:buSzPct val="100000"/>
              <a:buFont typeface="+mj-lt"/>
              <a:buAutoNum type="arabicPeriod"/>
              <a:defRPr sz="2000">
                <a:solidFill>
                  <a:schemeClr val="bg1"/>
                </a:solidFill>
              </a:defRPr>
            </a:lvl4pPr>
            <a:lvl5pPr marL="1234440" indent="-365760">
              <a:buClrTx/>
              <a:buSzPct val="100000"/>
              <a:buFont typeface="+mj-lt"/>
              <a:buAutoNum type="arabicPeriod"/>
              <a:defRPr sz="20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NYC Emergency Management logo-horizontal-whi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186" y="6283867"/>
            <a:ext cx="1323371" cy="394561"/>
          </a:xfrm>
          <a:prstGeom prst="rect">
            <a:avLst/>
          </a:prstGeom>
        </p:spPr>
      </p:pic>
    </p:spTree>
    <p:extLst>
      <p:ext uri="{BB962C8B-B14F-4D97-AF65-F5344CB8AC3E}">
        <p14:creationId xmlns:p14="http://schemas.microsoft.com/office/powerpoint/2010/main" val="27656219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 y="1897529"/>
            <a:ext cx="8231187" cy="4268321"/>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4" name="TextBox 13"/>
          <p:cNvSpPr txBox="1"/>
          <p:nvPr userDrawn="1"/>
        </p:nvSpPr>
        <p:spPr>
          <a:xfrm>
            <a:off x="-717176" y="1695824"/>
            <a:ext cx="914400" cy="914400"/>
          </a:xfrm>
          <a:prstGeom prst="rect">
            <a:avLst/>
          </a:prstGeom>
        </p:spPr>
        <p:txBody>
          <a:bodyPr wrap="none" lIns="0" tIns="0" rtlCol="0">
            <a:noAutofit/>
          </a:bodyPr>
          <a:lstStyle/>
          <a:p>
            <a:endParaRPr lang="en-US" dirty="0" smtClean="0"/>
          </a:p>
        </p:txBody>
      </p:sp>
    </p:spTree>
    <p:extLst>
      <p:ext uri="{BB962C8B-B14F-4D97-AF65-F5344CB8AC3E}">
        <p14:creationId xmlns:p14="http://schemas.microsoft.com/office/powerpoint/2010/main" val="9879772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Text Placeholder 4"/>
          <p:cNvSpPr>
            <a:spLocks noGrp="1"/>
          </p:cNvSpPr>
          <p:nvPr>
            <p:ph type="body" sz="quarter" idx="3"/>
          </p:nvPr>
        </p:nvSpPr>
        <p:spPr>
          <a:xfrm>
            <a:off x="457200" y="-1"/>
            <a:ext cx="8229600"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2" name="Text Placeholder 12"/>
          <p:cNvSpPr>
            <a:spLocks noGrp="1"/>
          </p:cNvSpPr>
          <p:nvPr>
            <p:ph type="body" sz="quarter" idx="11"/>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23" name="Content Placeholder 5"/>
          <p:cNvSpPr>
            <a:spLocks noGrp="1"/>
          </p:cNvSpPr>
          <p:nvPr>
            <p:ph sz="quarter" idx="12"/>
          </p:nvPr>
        </p:nvSpPr>
        <p:spPr>
          <a:xfrm>
            <a:off x="455613" y="2190750"/>
            <a:ext cx="3981917" cy="3981450"/>
          </a:xfrm>
          <a:prstGeom prst="rect">
            <a:avLst/>
          </a:prstGeom>
        </p:spPr>
        <p:txBody>
          <a:bodyPr lIns="0" tIns="0" rIns="0" bIns="0"/>
          <a:lstStyle>
            <a:lvl1pPr marL="256032" indent="-256032">
              <a:buClr>
                <a:srgbClr val="00588F"/>
              </a:buClr>
              <a:buSzPct val="125000"/>
              <a:buFont typeface="Wingdings" charset="2"/>
              <a:buChar char="§"/>
              <a:defRPr sz="2000"/>
            </a:lvl1pPr>
            <a:lvl2pPr marL="557784" indent="-285750">
              <a:buClr>
                <a:srgbClr val="00588F"/>
              </a:buClr>
              <a:buSzPct val="125000"/>
              <a:buFont typeface="Wingdings" charset="2"/>
              <a:buChar char="§"/>
              <a:defRPr sz="2000"/>
            </a:lvl2pPr>
            <a:lvl3pPr marL="777240" indent="-228600">
              <a:buClr>
                <a:srgbClr val="00588F"/>
              </a:buClr>
              <a:buSzPct val="125000"/>
              <a:buFont typeface="Wingdings" charset="2"/>
              <a:buChar char="§"/>
              <a:defRPr sz="2000"/>
            </a:lvl3pPr>
            <a:lvl4pPr marL="1097280" indent="-274320">
              <a:buClr>
                <a:srgbClr val="00588F"/>
              </a:buClr>
              <a:buSzPct val="125000"/>
              <a:buFont typeface="Wingdings" charset="2"/>
              <a:buChar char="§"/>
              <a:defRPr sz="2000"/>
            </a:lvl4pPr>
            <a:lvl5pPr marL="1417320" indent="-274320">
              <a:buClr>
                <a:srgbClr val="00588F"/>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5"/>
          <p:cNvSpPr>
            <a:spLocks noGrp="1"/>
          </p:cNvSpPr>
          <p:nvPr>
            <p:ph sz="quarter" idx="13"/>
          </p:nvPr>
        </p:nvSpPr>
        <p:spPr>
          <a:xfrm>
            <a:off x="4704883" y="2190750"/>
            <a:ext cx="3981917" cy="3981450"/>
          </a:xfrm>
          <a:prstGeom prst="rect">
            <a:avLst/>
          </a:prstGeom>
        </p:spPr>
        <p:txBody>
          <a:bodyPr lIns="0" tIns="0" rIns="0" bIns="0"/>
          <a:lstStyle>
            <a:lvl1pPr marL="256032" indent="-256032">
              <a:buClr>
                <a:srgbClr val="00588F"/>
              </a:buClr>
              <a:buSzPct val="125000"/>
              <a:buFont typeface="Wingdings" charset="2"/>
              <a:buChar char="§"/>
              <a:defRPr sz="2000"/>
            </a:lvl1pPr>
            <a:lvl2pPr marL="557784" indent="-285750">
              <a:buClr>
                <a:srgbClr val="00588F"/>
              </a:buClr>
              <a:buSzPct val="125000"/>
              <a:buFont typeface="Wingdings" charset="2"/>
              <a:buChar char="§"/>
              <a:defRPr sz="2000"/>
            </a:lvl2pPr>
            <a:lvl3pPr marL="777240" indent="-228600">
              <a:buClr>
                <a:srgbClr val="00588F"/>
              </a:buClr>
              <a:buSzPct val="125000"/>
              <a:buFont typeface="Wingdings" charset="2"/>
              <a:buChar char="§"/>
              <a:defRPr sz="2000"/>
            </a:lvl3pPr>
            <a:lvl4pPr marL="1097280" indent="-274320">
              <a:buClr>
                <a:srgbClr val="00588F"/>
              </a:buClr>
              <a:buSzPct val="125000"/>
              <a:buFont typeface="Wingdings" charset="2"/>
              <a:buChar char="§"/>
              <a:defRPr sz="2000"/>
            </a:lvl4pPr>
            <a:lvl5pPr marL="1417320" indent="-274320">
              <a:buClr>
                <a:srgbClr val="00588F"/>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4"/>
          </p:nvPr>
        </p:nvSpPr>
        <p:spPr>
          <a:xfrm>
            <a:off x="455613" y="1841500"/>
            <a:ext cx="3981450"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10" name="Text Placeholder 4"/>
          <p:cNvSpPr>
            <a:spLocks noGrp="1"/>
          </p:cNvSpPr>
          <p:nvPr>
            <p:ph type="body" sz="quarter" idx="15"/>
          </p:nvPr>
        </p:nvSpPr>
        <p:spPr>
          <a:xfrm>
            <a:off x="4704883" y="1847850"/>
            <a:ext cx="3981450"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37381252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Text Placeholder 12"/>
          <p:cNvSpPr>
            <a:spLocks noGrp="1"/>
          </p:cNvSpPr>
          <p:nvPr>
            <p:ph type="body" sz="quarter" idx="10"/>
          </p:nvPr>
        </p:nvSpPr>
        <p:spPr>
          <a:xfrm>
            <a:off x="457200" y="572524"/>
            <a:ext cx="8229600" cy="381561"/>
          </a:xfrm>
          <a:prstGeom prst="rect">
            <a:avLst/>
          </a:prstGeom>
        </p:spPr>
        <p:txBody>
          <a:bodyPr vert="horz" lIns="0" tIns="0" rIns="0" bIns="0"/>
          <a:lstStyle>
            <a:lvl1pPr marL="0" indent="0">
              <a:buNone/>
              <a:defRPr sz="2400" b="0" i="0"/>
            </a:lvl1pPr>
          </a:lstStyle>
          <a:p>
            <a:pPr lvl="0"/>
            <a:r>
              <a:rPr lang="en-US" dirty="0" smtClean="0"/>
              <a:t>Click to edit Master text styles</a:t>
            </a:r>
          </a:p>
        </p:txBody>
      </p:sp>
      <p:sp>
        <p:nvSpPr>
          <p:cNvPr id="19" name="Text Placeholder 4"/>
          <p:cNvSpPr>
            <a:spLocks noGrp="1"/>
          </p:cNvSpPr>
          <p:nvPr>
            <p:ph type="body" sz="quarter" idx="3"/>
          </p:nvPr>
        </p:nvSpPr>
        <p:spPr>
          <a:xfrm>
            <a:off x="455613" y="-1"/>
            <a:ext cx="8231187" cy="594937"/>
          </a:xfrm>
          <a:prstGeom prst="rect">
            <a:avLst/>
          </a:prstGeom>
        </p:spPr>
        <p:txBody>
          <a:bodyPr lIns="0" tIns="27432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Content Placeholder 5"/>
          <p:cNvSpPr>
            <a:spLocks noGrp="1"/>
          </p:cNvSpPr>
          <p:nvPr>
            <p:ph sz="quarter" idx="14"/>
          </p:nvPr>
        </p:nvSpPr>
        <p:spPr>
          <a:xfrm>
            <a:off x="455614"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5"/>
          <p:cNvSpPr>
            <a:spLocks noGrp="1"/>
          </p:cNvSpPr>
          <p:nvPr>
            <p:ph sz="quarter" idx="15"/>
          </p:nvPr>
        </p:nvSpPr>
        <p:spPr>
          <a:xfrm>
            <a:off x="6174820"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5"/>
          <p:cNvSpPr>
            <a:spLocks noGrp="1"/>
          </p:cNvSpPr>
          <p:nvPr>
            <p:ph sz="quarter" idx="16"/>
          </p:nvPr>
        </p:nvSpPr>
        <p:spPr>
          <a:xfrm>
            <a:off x="3338985" y="1619250"/>
            <a:ext cx="2511980" cy="4552950"/>
          </a:xfrm>
          <a:prstGeom prst="rect">
            <a:avLst/>
          </a:prstGeom>
        </p:spPr>
        <p:txBody>
          <a:bodyPr lIns="0" tIns="0" rIns="0" bIns="0"/>
          <a:lstStyle>
            <a:lvl1pPr marL="256032" indent="-256032">
              <a:buClr>
                <a:schemeClr val="tx2"/>
              </a:buClr>
              <a:buSzPct val="125000"/>
              <a:buFont typeface="Wingdings" charset="2"/>
              <a:buChar char="§"/>
              <a:defRPr sz="2000"/>
            </a:lvl1pPr>
            <a:lvl2pPr marL="557784" indent="-285750">
              <a:buClr>
                <a:schemeClr val="tx2"/>
              </a:buClr>
              <a:buSzPct val="125000"/>
              <a:buFont typeface="Wingdings" charset="2"/>
              <a:buChar char="§"/>
              <a:defRPr sz="2000"/>
            </a:lvl2pPr>
            <a:lvl3pPr marL="777240" indent="-228600">
              <a:buClr>
                <a:schemeClr val="tx2"/>
              </a:buClr>
              <a:buSzPct val="125000"/>
              <a:buFont typeface="Wingdings" charset="2"/>
              <a:buChar char="§"/>
              <a:defRPr sz="2000"/>
            </a:lvl3pPr>
            <a:lvl4pPr marL="1097280" indent="-274320">
              <a:buClr>
                <a:schemeClr val="tx2"/>
              </a:buClr>
              <a:buSzPct val="125000"/>
              <a:buFont typeface="Wingdings" charset="2"/>
              <a:buChar char="§"/>
              <a:defRPr sz="2000"/>
            </a:lvl4pPr>
            <a:lvl5pPr marL="1417320" indent="-274320">
              <a:buClr>
                <a:schemeClr val="tx2"/>
              </a:buClr>
              <a:buSzPct val="125000"/>
              <a:buFont typeface="Wingdings" charset="2"/>
              <a:buChar cha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7"/>
          </p:nvPr>
        </p:nvSpPr>
        <p:spPr>
          <a:xfrm>
            <a:off x="455613"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9" name="Text Placeholder 4"/>
          <p:cNvSpPr>
            <a:spLocks noGrp="1"/>
          </p:cNvSpPr>
          <p:nvPr>
            <p:ph type="body" sz="quarter" idx="18"/>
          </p:nvPr>
        </p:nvSpPr>
        <p:spPr>
          <a:xfrm>
            <a:off x="3338984"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
        <p:nvSpPr>
          <p:cNvPr id="10" name="Text Placeholder 4"/>
          <p:cNvSpPr>
            <a:spLocks noGrp="1"/>
          </p:cNvSpPr>
          <p:nvPr>
            <p:ph type="body" sz="quarter" idx="19"/>
          </p:nvPr>
        </p:nvSpPr>
        <p:spPr>
          <a:xfrm>
            <a:off x="6174820" y="1276512"/>
            <a:ext cx="2511981" cy="292100"/>
          </a:xfrm>
          <a:prstGeom prst="rect">
            <a:avLst/>
          </a:prstGeom>
        </p:spPr>
        <p:txBody>
          <a:bodyPr vert="horz" lIns="0" tIns="0"/>
          <a:lstStyle>
            <a:lvl1pPr marL="0" indent="0">
              <a:buNone/>
              <a:defRPr sz="2000" b="1" i="0">
                <a:solidFill>
                  <a:schemeClr val="tx2"/>
                </a:solidFill>
              </a:defRPr>
            </a:lvl1pPr>
          </a:lstStyle>
          <a:p>
            <a:pPr lvl="0"/>
            <a:r>
              <a:rPr lang="en-US" dirty="0" smtClean="0"/>
              <a:t>Click to edit</a:t>
            </a:r>
            <a:endParaRPr lang="en-US" dirty="0"/>
          </a:p>
        </p:txBody>
      </p:sp>
    </p:spTree>
    <p:extLst>
      <p:ext uri="{BB962C8B-B14F-4D97-AF65-F5344CB8AC3E}">
        <p14:creationId xmlns:p14="http://schemas.microsoft.com/office/powerpoint/2010/main" val="68461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52983" y="6371017"/>
            <a:ext cx="1352549" cy="221399"/>
          </a:xfrm>
          <a:prstGeom prst="rect">
            <a:avLst/>
          </a:prstGeom>
        </p:spPr>
      </p:pic>
      <p:sp>
        <p:nvSpPr>
          <p:cNvPr id="8" name="Slide Number Placeholder 5"/>
          <p:cNvSpPr txBox="1">
            <a:spLocks/>
          </p:cNvSpPr>
          <p:nvPr userDrawn="1"/>
        </p:nvSpPr>
        <p:spPr>
          <a:xfrm>
            <a:off x="8407400" y="6247339"/>
            <a:ext cx="279400" cy="36512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47913A-6281-CE47-9E39-C869E04C2357}" type="slidenum">
              <a:rPr lang="en-US" smtClean="0">
                <a:solidFill>
                  <a:srgbClr val="00588F"/>
                </a:solidFill>
              </a:rPr>
              <a:pPr/>
              <a:t>‹#›</a:t>
            </a:fld>
            <a:endParaRPr lang="en-US" dirty="0">
              <a:solidFill>
                <a:srgbClr val="00588F"/>
              </a:solidFill>
            </a:endParaRPr>
          </a:p>
        </p:txBody>
      </p:sp>
    </p:spTree>
    <p:extLst>
      <p:ext uri="{BB962C8B-B14F-4D97-AF65-F5344CB8AC3E}">
        <p14:creationId xmlns:p14="http://schemas.microsoft.com/office/powerpoint/2010/main" val="1762400368"/>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70" r:id="rId3"/>
    <p:sldLayoutId id="2147483668" r:id="rId4"/>
    <p:sldLayoutId id="2147483651" r:id="rId5"/>
    <p:sldLayoutId id="2147483654" r:id="rId6"/>
    <p:sldLayoutId id="2147483653" r:id="rId7"/>
    <p:sldLayoutId id="2147483650" r:id="rId8"/>
    <p:sldLayoutId id="2147483652" r:id="rId9"/>
    <p:sldLayoutId id="2147483658" r:id="rId10"/>
    <p:sldLayoutId id="2147483655" r:id="rId11"/>
    <p:sldLayoutId id="2147483659" r:id="rId12"/>
    <p:sldLayoutId id="2147483656" r:id="rId13"/>
    <p:sldLayoutId id="2147483660" r:id="rId14"/>
    <p:sldLayoutId id="2147483661" r:id="rId15"/>
    <p:sldLayoutId id="2147483657" r:id="rId16"/>
    <p:sldLayoutId id="2147483664" r:id="rId17"/>
    <p:sldLayoutId id="2147483662" r:id="rId18"/>
    <p:sldLayoutId id="2147483665" r:id="rId19"/>
    <p:sldLayoutId id="2147483663" r:id="rId20"/>
    <p:sldLayoutId id="2147483666" r:id="rId21"/>
    <p:sldLayoutId id="2147483669" r:id="rId2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coned.com/ReportOutage"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publicprivate@oem.nyc.gov" TargetMode="External"/><Relationship Id="rId2" Type="http://schemas.openxmlformats.org/officeDocument/2006/relationships/hyperlink" Target="https://www1.nyc.gov/site/em/index.page"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067300"/>
          </a:xfrm>
          <a:prstGeom prst="rect">
            <a:avLst/>
          </a:prstGeom>
        </p:spPr>
      </p:pic>
      <p:pic>
        <p:nvPicPr>
          <p:cNvPr id="10" name="Picture 9" descr="NYC Emergency Management logo-horizontal-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66" y="403043"/>
            <a:ext cx="2608454" cy="424453"/>
          </a:xfrm>
          <a:prstGeom prst="rect">
            <a:avLst/>
          </a:prstGeom>
        </p:spPr>
      </p:pic>
      <p:sp>
        <p:nvSpPr>
          <p:cNvPr id="15" name="Rectangle 14"/>
          <p:cNvSpPr/>
          <p:nvPr/>
        </p:nvSpPr>
        <p:spPr>
          <a:xfrm>
            <a:off x="0" y="4572000"/>
            <a:ext cx="9144000" cy="228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 Placeholder 2"/>
          <p:cNvSpPr>
            <a:spLocks noGrp="1"/>
          </p:cNvSpPr>
          <p:nvPr>
            <p:ph type="body" idx="14"/>
          </p:nvPr>
        </p:nvSpPr>
        <p:spPr>
          <a:xfrm>
            <a:off x="426066" y="4656769"/>
            <a:ext cx="8300064" cy="838661"/>
          </a:xfrm>
        </p:spPr>
        <p:txBody>
          <a:bodyPr/>
          <a:lstStyle/>
          <a:p>
            <a:r>
              <a:rPr lang="en-US" cap="all" dirty="0" smtClean="0"/>
              <a:t>Tabletop exercise</a:t>
            </a:r>
            <a:endParaRPr lang="en-US" cap="all" dirty="0"/>
          </a:p>
        </p:txBody>
      </p:sp>
      <p:sp>
        <p:nvSpPr>
          <p:cNvPr id="17" name="Text Placeholder 3"/>
          <p:cNvSpPr>
            <a:spLocks noGrp="1"/>
          </p:cNvSpPr>
          <p:nvPr>
            <p:ph type="body" sz="quarter" idx="15"/>
          </p:nvPr>
        </p:nvSpPr>
        <p:spPr>
          <a:xfrm>
            <a:off x="426066" y="5311927"/>
            <a:ext cx="8332840" cy="989025"/>
          </a:xfrm>
        </p:spPr>
        <p:txBody>
          <a:bodyPr anchor="ctr"/>
          <a:lstStyle/>
          <a:p>
            <a:r>
              <a:rPr lang="en-US" sz="1800" dirty="0" smtClean="0">
                <a:solidFill>
                  <a:schemeClr val="bg1"/>
                </a:solidFill>
              </a:rPr>
              <a:t>Date</a:t>
            </a:r>
          </a:p>
          <a:p>
            <a:r>
              <a:rPr lang="en-US" sz="1800" dirty="0" smtClean="0">
                <a:solidFill>
                  <a:schemeClr val="bg1"/>
                </a:solidFill>
              </a:rPr>
              <a:t>Time</a:t>
            </a:r>
          </a:p>
          <a:p>
            <a:r>
              <a:rPr lang="en-US" sz="1800" dirty="0" smtClean="0">
                <a:solidFill>
                  <a:schemeClr val="bg1"/>
                </a:solidFill>
              </a:rPr>
              <a:t>Company/Organization</a:t>
            </a:r>
            <a:endParaRPr lang="en-US" sz="1800" dirty="0">
              <a:solidFill>
                <a:schemeClr val="bg1"/>
              </a:solidFill>
            </a:endParaRPr>
          </a:p>
        </p:txBody>
      </p:sp>
      <p:sp>
        <p:nvSpPr>
          <p:cNvPr id="18" name="Text Placeholder 8"/>
          <p:cNvSpPr>
            <a:spLocks noGrp="1"/>
          </p:cNvSpPr>
          <p:nvPr>
            <p:ph type="body" idx="13"/>
          </p:nvPr>
        </p:nvSpPr>
        <p:spPr>
          <a:xfrm>
            <a:off x="426066" y="6377152"/>
            <a:ext cx="8300064" cy="404648"/>
          </a:xfrm>
        </p:spPr>
        <p:txBody>
          <a:bodyPr>
            <a:normAutofit fontScale="77500" lnSpcReduction="20000"/>
          </a:bodyPr>
          <a:lstStyle/>
          <a:p>
            <a:pPr>
              <a:lnSpc>
                <a:spcPct val="110000"/>
              </a:lnSpc>
            </a:pPr>
            <a:r>
              <a:rPr lang="en-US" altLang="en-US" sz="900" dirty="0">
                <a:latin typeface="+mn-lt"/>
              </a:rPr>
              <a:t>Disclaimer: These customizable exercise templates were created for the use of private sector organizations by New York City Emergency Management (NYCEM). NYCEM is not responsible for any changes made to exercise materials by participating organizations. The scenarios presented are fictional, and NYCEM cannot guarantee that the City agency actions depicted here will be the City’s response for similar incidents. For more information about the resources NYC Emergency Management </a:t>
            </a:r>
            <a:r>
              <a:rPr lang="en-US" altLang="en-US" sz="900" dirty="0" smtClean="0">
                <a:latin typeface="+mn-lt"/>
              </a:rPr>
              <a:t>has </a:t>
            </a:r>
            <a:r>
              <a:rPr lang="en-US" altLang="en-US" sz="900" dirty="0">
                <a:latin typeface="+mn-lt"/>
              </a:rPr>
              <a:t>available, please visit us at NYC.gov/</a:t>
            </a:r>
            <a:r>
              <a:rPr lang="en-US" altLang="en-US" sz="900" dirty="0" err="1">
                <a:latin typeface="+mn-lt"/>
              </a:rPr>
              <a:t>emergencymanagement</a:t>
            </a:r>
            <a:r>
              <a:rPr lang="en-US" altLang="en-US" sz="900" dirty="0">
                <a:latin typeface="+mn-lt"/>
              </a:rPr>
              <a:t> or email us at publicprivate@oem.nyc.gov. </a:t>
            </a:r>
          </a:p>
          <a:p>
            <a:pPr>
              <a:lnSpc>
                <a:spcPct val="110000"/>
              </a:lnSpc>
            </a:pPr>
            <a:endParaRPr lang="en-US" altLang="en-US" sz="900" dirty="0">
              <a:latin typeface="+mn-lt"/>
            </a:endParaRPr>
          </a:p>
        </p:txBody>
      </p:sp>
    </p:spTree>
    <p:extLst>
      <p:ext uri="{BB962C8B-B14F-4D97-AF65-F5344CB8AC3E}">
        <p14:creationId xmlns:p14="http://schemas.microsoft.com/office/powerpoint/2010/main" val="2717657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0918" y="1512304"/>
            <a:ext cx="8716414" cy="468669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4000"/>
              </a:lnSpc>
              <a:buNone/>
            </a:pPr>
            <a:endParaRPr lang="en-US" altLang="en-US" sz="2400" dirty="0">
              <a:solidFill>
                <a:schemeClr val="bg1"/>
              </a:solidFill>
              <a:latin typeface="Gill Sans MT" panose="020B0502020104020203" pitchFamily="34" charset="0"/>
            </a:endParaRPr>
          </a:p>
        </p:txBody>
      </p:sp>
      <p:sp>
        <p:nvSpPr>
          <p:cNvPr id="6" name="Text Placeholder 8"/>
          <p:cNvSpPr>
            <a:spLocks noGrp="1"/>
          </p:cNvSpPr>
          <p:nvPr>
            <p:ph type="body" idx="14"/>
          </p:nvPr>
        </p:nvSpPr>
        <p:spPr>
          <a:xfrm>
            <a:off x="275139" y="157466"/>
            <a:ext cx="8433844" cy="709920"/>
          </a:xfrm>
        </p:spPr>
        <p:txBody>
          <a:bodyPr/>
          <a:lstStyle/>
          <a:p>
            <a:r>
              <a:rPr lang="en-US" sz="3200" dirty="0" smtClean="0">
                <a:latin typeface="Gill Sans MT" panose="020B0502020104020203" pitchFamily="34" charset="0"/>
              </a:rPr>
              <a:t>IN the dark?</a:t>
            </a:r>
            <a:endParaRPr lang="en-US" sz="3200" dirty="0">
              <a:latin typeface="Gill Sans MT" panose="020B0502020104020203" pitchFamily="34" charset="0"/>
            </a:endParaRPr>
          </a:p>
        </p:txBody>
      </p:sp>
      <p:sp>
        <p:nvSpPr>
          <p:cNvPr id="2" name="TextBox 1"/>
          <p:cNvSpPr txBox="1"/>
          <p:nvPr/>
        </p:nvSpPr>
        <p:spPr>
          <a:xfrm>
            <a:off x="365760" y="4584612"/>
            <a:ext cx="3815255" cy="1532409"/>
          </a:xfrm>
          <a:prstGeom prst="rect">
            <a:avLst/>
          </a:prstGeom>
        </p:spPr>
        <p:txBody>
          <a:bodyPr wrap="square" lIns="0" tIns="0" rtlCol="0">
            <a:noAutofit/>
          </a:bodyPr>
          <a:lstStyle/>
          <a:p>
            <a:endParaRPr lang="en-US" dirty="0" smtClean="0"/>
          </a:p>
        </p:txBody>
      </p:sp>
      <p:sp>
        <p:nvSpPr>
          <p:cNvPr id="11" name="Rectangle 10"/>
          <p:cNvSpPr/>
          <p:nvPr/>
        </p:nvSpPr>
        <p:spPr>
          <a:xfrm>
            <a:off x="275139" y="1295676"/>
            <a:ext cx="4355682" cy="4770537"/>
          </a:xfrm>
          <a:prstGeom prst="rect">
            <a:avLst/>
          </a:prstGeom>
        </p:spPr>
        <p:txBody>
          <a:bodyPr wrap="square">
            <a:spAutoFit/>
          </a:bodyPr>
          <a:lstStyle/>
          <a:p>
            <a:r>
              <a:rPr lang="en-US" sz="2200" b="1" u="sng" dirty="0" smtClean="0">
                <a:solidFill>
                  <a:schemeClr val="bg1"/>
                </a:solidFill>
                <a:latin typeface="Gill Sans MT" panose="020B0502020104020203" pitchFamily="34" charset="0"/>
              </a:rPr>
              <a:t>AFFECTED</a:t>
            </a:r>
            <a:r>
              <a:rPr lang="en-US" sz="2200" b="1" dirty="0" smtClean="0">
                <a:solidFill>
                  <a:schemeClr val="bg1"/>
                </a:solidFill>
                <a:latin typeface="Gill Sans MT" panose="020B0502020104020203" pitchFamily="34" charset="0"/>
              </a:rPr>
              <a:t> </a:t>
            </a:r>
            <a:r>
              <a:rPr lang="en-US" sz="2200" b="1" dirty="0">
                <a:solidFill>
                  <a:schemeClr val="bg1"/>
                </a:solidFill>
                <a:latin typeface="Gill Sans MT" panose="020B0502020104020203" pitchFamily="34" charset="0"/>
              </a:rPr>
              <a:t>by an </a:t>
            </a:r>
            <a:r>
              <a:rPr lang="en-US" sz="2200" b="1" dirty="0" smtClean="0">
                <a:solidFill>
                  <a:schemeClr val="bg1"/>
                </a:solidFill>
                <a:latin typeface="Gill Sans MT" panose="020B0502020104020203" pitchFamily="34" charset="0"/>
              </a:rPr>
              <a:t>outage?</a:t>
            </a:r>
          </a:p>
          <a:p>
            <a:endParaRPr lang="en-US" sz="2200" b="1" dirty="0">
              <a:solidFill>
                <a:schemeClr val="bg1"/>
              </a:solidFill>
              <a:latin typeface="Gill Sans MT" panose="020B0502020104020203" pitchFamily="34" charset="0"/>
            </a:endParaRPr>
          </a:p>
          <a:p>
            <a:pPr marL="342900" indent="-342900">
              <a:buFont typeface="Wingdings" panose="05000000000000000000" pitchFamily="2" charset="2"/>
              <a:buChar char="§"/>
            </a:pPr>
            <a:r>
              <a:rPr lang="en-US" sz="2000" dirty="0" smtClean="0">
                <a:solidFill>
                  <a:schemeClr val="bg1"/>
                </a:solidFill>
                <a:latin typeface="Gill Sans MT" panose="020B0502020104020203" pitchFamily="34" charset="0"/>
                <a:ea typeface="Calibri" panose="020F0502020204030204" pitchFamily="34" charset="0"/>
              </a:rPr>
              <a:t>Report </a:t>
            </a:r>
            <a:r>
              <a:rPr lang="en-US" sz="2000" dirty="0">
                <a:solidFill>
                  <a:schemeClr val="bg1"/>
                </a:solidFill>
                <a:latin typeface="Gill Sans MT" panose="020B0502020104020203" pitchFamily="34" charset="0"/>
                <a:ea typeface="Calibri" panose="020F0502020204030204" pitchFamily="34" charset="0"/>
              </a:rPr>
              <a:t>it at </a:t>
            </a:r>
            <a:r>
              <a:rPr lang="en-US" sz="2000" u="sng" dirty="0">
                <a:solidFill>
                  <a:schemeClr val="bg1"/>
                </a:solidFill>
                <a:latin typeface="Gill Sans MT" panose="020B0502020104020203" pitchFamily="34" charset="0"/>
                <a:ea typeface="Calibri" panose="020F0502020204030204" pitchFamily="34" charset="0"/>
                <a:hlinkClick r:id="rId2"/>
              </a:rPr>
              <a:t>www.coned.com/ReportOutage</a:t>
            </a:r>
            <a:r>
              <a:rPr lang="en-US" sz="2000" dirty="0">
                <a:solidFill>
                  <a:schemeClr val="bg1"/>
                </a:solidFill>
                <a:latin typeface="Gill Sans MT" panose="020B0502020104020203" pitchFamily="34" charset="0"/>
                <a:ea typeface="Calibri" panose="020F0502020204030204" pitchFamily="34" charset="0"/>
              </a:rPr>
              <a:t> or call 1-800-75-CONED (26633</a:t>
            </a:r>
            <a:r>
              <a:rPr lang="en-US" sz="2000" dirty="0" smtClean="0">
                <a:solidFill>
                  <a:schemeClr val="bg1"/>
                </a:solidFill>
                <a:latin typeface="Gill Sans MT" panose="020B0502020104020203" pitchFamily="34" charset="0"/>
                <a:ea typeface="Calibri" panose="020F0502020204030204" pitchFamily="34" charset="0"/>
              </a:rPr>
              <a:t>).</a:t>
            </a:r>
          </a:p>
          <a:p>
            <a:pPr marL="342900" indent="-342900">
              <a:buFont typeface="Wingdings" panose="05000000000000000000" pitchFamily="2" charset="2"/>
              <a:buChar char="§"/>
            </a:pPr>
            <a:endParaRPr lang="en-US" sz="2000" dirty="0" smtClean="0">
              <a:solidFill>
                <a:schemeClr val="bg1"/>
              </a:solidFill>
              <a:latin typeface="Gill Sans MT" panose="020B0502020104020203" pitchFamily="34" charset="0"/>
              <a:ea typeface="Calibri" panose="020F0502020204030204" pitchFamily="34" charset="0"/>
            </a:endParaRPr>
          </a:p>
          <a:p>
            <a:pPr marL="342900" indent="-342900">
              <a:buFont typeface="Wingdings" panose="05000000000000000000" pitchFamily="2" charset="2"/>
              <a:buChar char="§"/>
            </a:pPr>
            <a:r>
              <a:rPr lang="en-US" sz="2000" u="sng" dirty="0" smtClean="0">
                <a:solidFill>
                  <a:schemeClr val="bg1"/>
                </a:solidFill>
                <a:latin typeface="Gill Sans MT" panose="020B0502020104020203" pitchFamily="34" charset="0"/>
                <a:ea typeface="Calibri" panose="020F0502020204030204" pitchFamily="34" charset="0"/>
              </a:rPr>
              <a:t>Do NOT</a:t>
            </a:r>
            <a:r>
              <a:rPr lang="en-US" sz="2000" dirty="0" smtClean="0">
                <a:solidFill>
                  <a:schemeClr val="bg1"/>
                </a:solidFill>
                <a:latin typeface="Gill Sans MT" panose="020B0502020104020203" pitchFamily="34" charset="0"/>
                <a:ea typeface="Calibri" panose="020F0502020204030204" pitchFamily="34" charset="0"/>
              </a:rPr>
              <a:t> </a:t>
            </a:r>
            <a:r>
              <a:rPr lang="en-US" sz="2000" dirty="0">
                <a:solidFill>
                  <a:schemeClr val="bg1"/>
                </a:solidFill>
                <a:latin typeface="Gill Sans MT" panose="020B0502020104020203" pitchFamily="34" charset="0"/>
                <a:ea typeface="Calibri" panose="020F0502020204030204" pitchFamily="34" charset="0"/>
              </a:rPr>
              <a:t>use generators </a:t>
            </a:r>
            <a:r>
              <a:rPr lang="en-US" sz="2000" dirty="0" smtClean="0">
                <a:solidFill>
                  <a:schemeClr val="bg1"/>
                </a:solidFill>
                <a:latin typeface="Gill Sans MT" panose="020B0502020104020203" pitchFamily="34" charset="0"/>
                <a:ea typeface="Calibri" panose="020F0502020204030204" pitchFamily="34" charset="0"/>
              </a:rPr>
              <a:t>indoors.</a:t>
            </a:r>
          </a:p>
          <a:p>
            <a:pPr marL="342900" indent="-342900">
              <a:buFont typeface="Wingdings" panose="05000000000000000000" pitchFamily="2" charset="2"/>
              <a:buChar char="§"/>
            </a:pPr>
            <a:endParaRPr lang="en-US" sz="2000" dirty="0" smtClean="0">
              <a:solidFill>
                <a:schemeClr val="bg1"/>
              </a:solidFill>
              <a:latin typeface="Gill Sans MT" panose="020B0502020104020203" pitchFamily="34" charset="0"/>
              <a:ea typeface="Calibri" panose="020F0502020204030204" pitchFamily="34" charset="0"/>
            </a:endParaRPr>
          </a:p>
          <a:p>
            <a:pPr marL="342900" indent="-342900">
              <a:buFont typeface="Wingdings" panose="05000000000000000000" pitchFamily="2" charset="2"/>
              <a:buChar char="§"/>
            </a:pPr>
            <a:r>
              <a:rPr lang="en-US" sz="2000" dirty="0" smtClean="0">
                <a:solidFill>
                  <a:schemeClr val="bg1"/>
                </a:solidFill>
                <a:latin typeface="Gill Sans MT" panose="020B0502020104020203" pitchFamily="34" charset="0"/>
                <a:ea typeface="Calibri" panose="020F0502020204030204" pitchFamily="34" charset="0"/>
              </a:rPr>
              <a:t>Keep </a:t>
            </a:r>
            <a:r>
              <a:rPr lang="en-US" sz="2000" dirty="0">
                <a:solidFill>
                  <a:schemeClr val="bg1"/>
                </a:solidFill>
                <a:latin typeface="Gill Sans MT" panose="020B0502020104020203" pitchFamily="34" charset="0"/>
                <a:ea typeface="Calibri" panose="020F0502020204030204" pitchFamily="34" charset="0"/>
              </a:rPr>
              <a:t>refrigerator and freezer doors closed to prevent food </a:t>
            </a:r>
            <a:r>
              <a:rPr lang="en-US" sz="2000" dirty="0" smtClean="0">
                <a:solidFill>
                  <a:schemeClr val="bg1"/>
                </a:solidFill>
                <a:latin typeface="Gill Sans MT" panose="020B0502020104020203" pitchFamily="34" charset="0"/>
                <a:ea typeface="Calibri" panose="020F0502020204030204" pitchFamily="34" charset="0"/>
              </a:rPr>
              <a:t>spoilage.</a:t>
            </a:r>
          </a:p>
          <a:p>
            <a:pPr marL="342900" indent="-342900">
              <a:buFont typeface="Wingdings" panose="05000000000000000000" pitchFamily="2" charset="2"/>
              <a:buChar char="§"/>
            </a:pPr>
            <a:endParaRPr lang="en-US" sz="2000" dirty="0" smtClean="0">
              <a:solidFill>
                <a:schemeClr val="bg1"/>
              </a:solidFill>
              <a:latin typeface="Gill Sans MT" panose="020B0502020104020203" pitchFamily="34" charset="0"/>
              <a:ea typeface="Calibri" panose="020F0502020204030204" pitchFamily="34" charset="0"/>
            </a:endParaRPr>
          </a:p>
          <a:p>
            <a:pPr marL="342900" indent="-342900">
              <a:buFont typeface="Wingdings" panose="05000000000000000000" pitchFamily="2" charset="2"/>
              <a:buChar char="§"/>
            </a:pPr>
            <a:r>
              <a:rPr lang="en-US" sz="2000" dirty="0" smtClean="0">
                <a:solidFill>
                  <a:schemeClr val="bg1"/>
                </a:solidFill>
                <a:latin typeface="Gill Sans MT" panose="020B0502020104020203" pitchFamily="34" charset="0"/>
                <a:ea typeface="Calibri" panose="020F0502020204030204" pitchFamily="34" charset="0"/>
              </a:rPr>
              <a:t>Check on your neighbors. If someone you know uses Life-Sustaining </a:t>
            </a:r>
            <a:r>
              <a:rPr lang="en-US" sz="2000" dirty="0">
                <a:solidFill>
                  <a:schemeClr val="bg1"/>
                </a:solidFill>
                <a:latin typeface="Gill Sans MT" panose="020B0502020104020203" pitchFamily="34" charset="0"/>
                <a:ea typeface="Calibri" panose="020F0502020204030204" pitchFamily="34" charset="0"/>
              </a:rPr>
              <a:t>E</a:t>
            </a:r>
            <a:r>
              <a:rPr lang="en-US" sz="2000" dirty="0" smtClean="0">
                <a:solidFill>
                  <a:schemeClr val="bg1"/>
                </a:solidFill>
                <a:latin typeface="Gill Sans MT" panose="020B0502020104020203" pitchFamily="34" charset="0"/>
                <a:ea typeface="Calibri" panose="020F0502020204030204" pitchFamily="34" charset="0"/>
              </a:rPr>
              <a:t>quipment (LSE) and needs immediate assistance, dial 911.</a:t>
            </a:r>
          </a:p>
        </p:txBody>
      </p:sp>
      <p:pic>
        <p:nvPicPr>
          <p:cNvPr id="8" name="Picture 7"/>
          <p:cNvPicPr>
            <a:picLocks noChangeAspect="1"/>
          </p:cNvPicPr>
          <p:nvPr/>
        </p:nvPicPr>
        <p:blipFill>
          <a:blip r:embed="rId3"/>
          <a:stretch>
            <a:fillRect/>
          </a:stretch>
        </p:blipFill>
        <p:spPr>
          <a:xfrm>
            <a:off x="5014146" y="1084014"/>
            <a:ext cx="3407959" cy="5114987"/>
          </a:xfrm>
          <a:prstGeom prst="rect">
            <a:avLst/>
          </a:prstGeom>
        </p:spPr>
      </p:pic>
    </p:spTree>
    <p:extLst>
      <p:ext uri="{BB962C8B-B14F-4D97-AF65-F5344CB8AC3E}">
        <p14:creationId xmlns:p14="http://schemas.microsoft.com/office/powerpoint/2010/main" val="3939836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Moving Forward</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3648700" y="1536706"/>
            <a:ext cx="5230045" cy="3434539"/>
          </a:xfrm>
        </p:spPr>
        <p:txBody>
          <a:bodyPr/>
          <a:lstStyle/>
          <a:p>
            <a:pPr>
              <a:lnSpc>
                <a:spcPct val="114000"/>
              </a:lnSpc>
              <a:buFont typeface="Arial" panose="020B0604020202020204" pitchFamily="34" charset="0"/>
              <a:buChar char="•"/>
            </a:pPr>
            <a:r>
              <a:rPr lang="en-US" altLang="en-US" dirty="0" smtClean="0">
                <a:solidFill>
                  <a:schemeClr val="tx2"/>
                </a:solidFill>
                <a:latin typeface="Gill Sans MT" panose="020B0502020104020203" pitchFamily="34" charset="0"/>
              </a:rPr>
              <a:t>Power has been restored to the building, however…</a:t>
            </a:r>
          </a:p>
          <a:p>
            <a:pPr>
              <a:lnSpc>
                <a:spcPct val="114000"/>
              </a:lnSpc>
              <a:buFont typeface="Arial" panose="020B0604020202020204" pitchFamily="34" charset="0"/>
              <a:buChar char="•"/>
            </a:pPr>
            <a:r>
              <a:rPr lang="en-US" altLang="en-US" dirty="0" smtClean="0">
                <a:solidFill>
                  <a:schemeClr val="tx2"/>
                </a:solidFill>
                <a:latin typeface="Gill Sans MT" panose="020B0502020104020203" pitchFamily="34" charset="0"/>
              </a:rPr>
              <a:t>Con Edison has disseminated alerts requesting customers to assist in relieving stress on the electric system by:</a:t>
            </a:r>
          </a:p>
          <a:p>
            <a:pPr lvl="1">
              <a:lnSpc>
                <a:spcPct val="114000"/>
              </a:lnSpc>
              <a:buFont typeface="Wingdings" panose="05000000000000000000" pitchFamily="2" charset="2"/>
              <a:buChar char="Ø"/>
            </a:pPr>
            <a:r>
              <a:rPr lang="en-US" altLang="en-US" sz="1900" dirty="0" smtClean="0">
                <a:solidFill>
                  <a:schemeClr val="tx2"/>
                </a:solidFill>
                <a:latin typeface="Gill Sans MT" panose="020B0502020104020203" pitchFamily="34" charset="0"/>
              </a:rPr>
              <a:t>Turning off non-essential electrical equipment</a:t>
            </a:r>
          </a:p>
          <a:p>
            <a:pPr lvl="1">
              <a:lnSpc>
                <a:spcPct val="114000"/>
              </a:lnSpc>
              <a:buFont typeface="Wingdings" panose="05000000000000000000" pitchFamily="2" charset="2"/>
              <a:buChar char="Ø"/>
            </a:pPr>
            <a:r>
              <a:rPr lang="en-US" altLang="en-US" sz="1900" dirty="0" smtClean="0">
                <a:solidFill>
                  <a:schemeClr val="tx2"/>
                </a:solidFill>
                <a:latin typeface="Gill Sans MT" panose="020B0502020104020203" pitchFamily="34" charset="0"/>
              </a:rPr>
              <a:t>Reducing or shutting down elevator service</a:t>
            </a:r>
          </a:p>
          <a:p>
            <a:pPr lvl="1">
              <a:lnSpc>
                <a:spcPct val="114000"/>
              </a:lnSpc>
              <a:buFont typeface="Wingdings" panose="05000000000000000000" pitchFamily="2" charset="2"/>
              <a:buChar char="Ø"/>
            </a:pPr>
            <a:r>
              <a:rPr lang="en-US" altLang="en-US" sz="1900" dirty="0" smtClean="0">
                <a:solidFill>
                  <a:schemeClr val="tx2"/>
                </a:solidFill>
                <a:latin typeface="Gill Sans MT" panose="020B0502020104020203" pitchFamily="34" charset="0"/>
              </a:rPr>
              <a:t>Switching to generator power prior to peak load periods</a:t>
            </a:r>
            <a:endParaRPr lang="en-US" altLang="en-US"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Tuesday, July </a:t>
            </a:r>
            <a:r>
              <a:rPr lang="en-US" dirty="0">
                <a:latin typeface="Gill Sans MT" panose="020B0502020104020203" pitchFamily="34" charset="0"/>
              </a:rPr>
              <a:t>1</a:t>
            </a:r>
            <a:r>
              <a:rPr lang="en-US" dirty="0" smtClean="0">
                <a:latin typeface="Gill Sans MT" panose="020B0502020104020203" pitchFamily="34" charset="0"/>
              </a:rPr>
              <a:t>, </a:t>
            </a:r>
            <a:r>
              <a:rPr lang="en-US" dirty="0">
                <a:latin typeface="Gill Sans MT" panose="020B0502020104020203" pitchFamily="34" charset="0"/>
              </a:rPr>
              <a:t>5</a:t>
            </a:r>
            <a:r>
              <a:rPr lang="en-US" dirty="0" smtClean="0">
                <a:latin typeface="Gill Sans MT" panose="020B0502020104020203" pitchFamily="34" charset="0"/>
              </a:rPr>
              <a:t>:00 </a:t>
            </a:r>
            <a:r>
              <a:rPr lang="en-US" dirty="0">
                <a:latin typeface="Gill Sans MT" panose="020B0502020104020203" pitchFamily="34" charset="0"/>
              </a:rPr>
              <a:t>A</a:t>
            </a:r>
            <a:r>
              <a:rPr lang="en-US" dirty="0" smtClean="0">
                <a:latin typeface="Gill Sans MT" panose="020B0502020104020203" pitchFamily="34" charset="0"/>
              </a:rPr>
              <a:t>M </a:t>
            </a:r>
            <a:endParaRPr lang="en-US" dirty="0">
              <a:latin typeface="Gill Sans MT" panose="020B0502020104020203" pitchFamily="34" charset="0"/>
            </a:endParaRPr>
          </a:p>
        </p:txBody>
      </p:sp>
      <p:sp>
        <p:nvSpPr>
          <p:cNvPr id="8" name="TextBox 7"/>
          <p:cNvSpPr txBox="1"/>
          <p:nvPr/>
        </p:nvSpPr>
        <p:spPr>
          <a:xfrm>
            <a:off x="3760559" y="5232943"/>
            <a:ext cx="4822199" cy="1316118"/>
          </a:xfrm>
          <a:prstGeom prst="rect">
            <a:avLst/>
          </a:prstGeom>
        </p:spPr>
        <p:txBody>
          <a:bodyPr wrap="square" lIns="0" tIns="0" rtlCol="0">
            <a:noAutofit/>
          </a:bodyPr>
          <a:lstStyle/>
          <a:p>
            <a:pPr lvl="0">
              <a:lnSpc>
                <a:spcPct val="114000"/>
              </a:lnSpc>
              <a:spcBef>
                <a:spcPct val="20000"/>
              </a:spcBef>
              <a:buClr>
                <a:srgbClr val="00588F"/>
              </a:buClr>
              <a:buSzPct val="125000"/>
            </a:pPr>
            <a:r>
              <a:rPr lang="en-US" altLang="en-US" sz="1400" u="sng" dirty="0">
                <a:solidFill>
                  <a:srgbClr val="00588F"/>
                </a:solidFill>
                <a:latin typeface="Gill Sans MT" panose="020B0502020104020203" pitchFamily="34" charset="0"/>
              </a:rPr>
              <a:t>Considerations</a:t>
            </a:r>
            <a:r>
              <a:rPr lang="en-US" altLang="en-US" sz="1400" u="sng" dirty="0" smtClean="0">
                <a:solidFill>
                  <a:srgbClr val="00588F"/>
                </a:solidFill>
                <a:latin typeface="Gill Sans MT" panose="020B0502020104020203" pitchFamily="34" charset="0"/>
              </a:rPr>
              <a:t>:</a:t>
            </a:r>
          </a:p>
          <a:p>
            <a:pPr marL="285750" lvl="0" indent="-285750">
              <a:lnSpc>
                <a:spcPct val="114000"/>
              </a:lnSpc>
              <a:spcBef>
                <a:spcPct val="20000"/>
              </a:spcBef>
              <a:buClr>
                <a:srgbClr val="00588F"/>
              </a:buClr>
              <a:buSzPct val="125000"/>
              <a:buFont typeface="Arial" panose="020B0604020202020204" pitchFamily="34" charset="0"/>
              <a:buChar char="•"/>
            </a:pPr>
            <a:r>
              <a:rPr lang="en-US" altLang="en-US" sz="1400" dirty="0" smtClean="0">
                <a:solidFill>
                  <a:srgbClr val="00588F"/>
                </a:solidFill>
                <a:latin typeface="Gill Sans MT" panose="020B0502020104020203" pitchFamily="34" charset="0"/>
              </a:rPr>
              <a:t>How will these requests affect the organization?</a:t>
            </a:r>
          </a:p>
          <a:p>
            <a:pPr marL="285750" indent="-285750">
              <a:lnSpc>
                <a:spcPct val="114000"/>
              </a:lnSpc>
              <a:spcBef>
                <a:spcPct val="20000"/>
              </a:spcBef>
              <a:buClr>
                <a:srgbClr val="00588F"/>
              </a:buClr>
              <a:buSzPct val="125000"/>
              <a:buFont typeface="Arial" panose="020B0604020202020204" pitchFamily="34" charset="0"/>
              <a:buChar char="•"/>
            </a:pPr>
            <a:r>
              <a:rPr lang="en-US" altLang="en-US" sz="1400" dirty="0" smtClean="0">
                <a:solidFill>
                  <a:srgbClr val="00588F"/>
                </a:solidFill>
                <a:latin typeface="Gill Sans MT" panose="020B0502020104020203" pitchFamily="34" charset="0"/>
              </a:rPr>
              <a:t>What </a:t>
            </a:r>
            <a:r>
              <a:rPr lang="en-US" altLang="en-US" sz="1400" dirty="0">
                <a:solidFill>
                  <a:srgbClr val="00588F"/>
                </a:solidFill>
                <a:latin typeface="Gill Sans MT" panose="020B0502020104020203" pitchFamily="34" charset="0"/>
              </a:rPr>
              <a:t>are necessary preparations the organization must take for potential additional </a:t>
            </a:r>
            <a:r>
              <a:rPr lang="en-US" altLang="en-US" sz="1400" dirty="0" smtClean="0">
                <a:solidFill>
                  <a:srgbClr val="00588F"/>
                </a:solidFill>
                <a:latin typeface="Gill Sans MT" panose="020B0502020104020203" pitchFamily="34" charset="0"/>
              </a:rPr>
              <a:t>disruptions? </a:t>
            </a:r>
            <a:endParaRPr lang="en-US" altLang="en-US" sz="1400" dirty="0">
              <a:solidFill>
                <a:srgbClr val="00588F"/>
              </a:solidFill>
              <a:latin typeface="Gill Sans MT" panose="020B0502020104020203" pitchFamily="34" charset="0"/>
            </a:endParaRPr>
          </a:p>
          <a:p>
            <a:pPr marL="285750" lvl="0" indent="-285750">
              <a:lnSpc>
                <a:spcPct val="114000"/>
              </a:lnSpc>
              <a:spcBef>
                <a:spcPct val="20000"/>
              </a:spcBef>
              <a:buClr>
                <a:srgbClr val="00588F"/>
              </a:buClr>
              <a:buSzPct val="125000"/>
              <a:buFont typeface="Arial" panose="020B0604020202020204" pitchFamily="34" charset="0"/>
              <a:buChar char="•"/>
            </a:pPr>
            <a:endParaRPr lang="en-US" altLang="en-US" sz="1400" dirty="0" smtClean="0">
              <a:solidFill>
                <a:srgbClr val="00588F"/>
              </a:solidFill>
              <a:latin typeface="Gill Sans MT" panose="020B0502020104020203" pitchFamily="34" charset="0"/>
            </a:endParaRPr>
          </a:p>
          <a:p>
            <a:pPr marL="285750" lvl="0" indent="-285750">
              <a:lnSpc>
                <a:spcPct val="114000"/>
              </a:lnSpc>
              <a:spcBef>
                <a:spcPct val="20000"/>
              </a:spcBef>
              <a:buClr>
                <a:srgbClr val="00588F"/>
              </a:buClr>
              <a:buSzPct val="125000"/>
              <a:buFont typeface="Arial" panose="020B0604020202020204" pitchFamily="34" charset="0"/>
              <a:buChar char="•"/>
            </a:pPr>
            <a:endParaRPr lang="en-US" altLang="en-US" sz="1400" dirty="0" smtClean="0">
              <a:solidFill>
                <a:srgbClr val="00588F"/>
              </a:solidFill>
              <a:latin typeface="Gill Sans MT" panose="020B0502020104020203"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215" y="1485738"/>
            <a:ext cx="2914585" cy="4405264"/>
          </a:xfrm>
          <a:prstGeom prst="rect">
            <a:avLst/>
          </a:prstGeom>
        </p:spPr>
      </p:pic>
    </p:spTree>
    <p:extLst>
      <p:ext uri="{BB962C8B-B14F-4D97-AF65-F5344CB8AC3E}">
        <p14:creationId xmlns:p14="http://schemas.microsoft.com/office/powerpoint/2010/main" val="3208746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p:cNvSpPr>
            <a:spLocks noGrp="1"/>
          </p:cNvSpPr>
          <p:nvPr>
            <p:ph type="body" idx="14"/>
          </p:nvPr>
        </p:nvSpPr>
        <p:spPr>
          <a:xfrm>
            <a:off x="0" y="2125373"/>
            <a:ext cx="9144000" cy="614505"/>
          </a:xfrm>
        </p:spPr>
        <p:txBody>
          <a:bodyPr/>
          <a:lstStyle/>
          <a:p>
            <a:pPr algn="ctr"/>
            <a:r>
              <a:rPr lang="en-US" dirty="0" smtClean="0"/>
              <a:t>Thank you</a:t>
            </a:r>
          </a:p>
        </p:txBody>
      </p:sp>
      <p:sp>
        <p:nvSpPr>
          <p:cNvPr id="4" name="TextBox 3"/>
          <p:cNvSpPr txBox="1"/>
          <p:nvPr/>
        </p:nvSpPr>
        <p:spPr>
          <a:xfrm>
            <a:off x="1191873" y="1217098"/>
            <a:ext cx="7302588" cy="2654913"/>
          </a:xfrm>
          <a:prstGeom prst="rect">
            <a:avLst/>
          </a:prstGeom>
        </p:spPr>
        <p:txBody>
          <a:bodyPr wrap="square" lIns="0" tIns="0" rtlCol="0">
            <a:noAutofit/>
          </a:bodyPr>
          <a:lstStyle/>
          <a:p>
            <a:endParaRPr lang="en-US" dirty="0" smtClean="0"/>
          </a:p>
        </p:txBody>
      </p:sp>
      <p:sp>
        <p:nvSpPr>
          <p:cNvPr id="5" name="TextBox 4"/>
          <p:cNvSpPr txBox="1"/>
          <p:nvPr/>
        </p:nvSpPr>
        <p:spPr>
          <a:xfrm>
            <a:off x="1001110" y="3651959"/>
            <a:ext cx="7684114" cy="1065417"/>
          </a:xfrm>
          <a:prstGeom prst="rect">
            <a:avLst/>
          </a:prstGeom>
        </p:spPr>
        <p:txBody>
          <a:bodyPr wrap="square" lIns="0" tIns="0" rtlCol="0">
            <a:noAutofit/>
          </a:bodyPr>
          <a:lstStyle/>
          <a:p>
            <a:pPr lvl="0">
              <a:lnSpc>
                <a:spcPct val="114000"/>
              </a:lnSpc>
              <a:spcBef>
                <a:spcPct val="20000"/>
              </a:spcBef>
              <a:buSzPct val="125000"/>
            </a:pPr>
            <a:r>
              <a:rPr lang="en-US" altLang="en-US" dirty="0">
                <a:solidFill>
                  <a:srgbClr val="FFFFFE"/>
                </a:solidFill>
                <a:latin typeface="Gill Sans MT" panose="020B0502020104020203" pitchFamily="34" charset="0"/>
              </a:rPr>
              <a:t>For more information about the resources </a:t>
            </a:r>
            <a:r>
              <a:rPr lang="en-US" altLang="en-US" dirty="0" smtClean="0">
                <a:solidFill>
                  <a:srgbClr val="FFFFFE"/>
                </a:solidFill>
                <a:latin typeface="Gill Sans MT" panose="020B0502020104020203" pitchFamily="34" charset="0"/>
              </a:rPr>
              <a:t>that NYC </a:t>
            </a:r>
            <a:r>
              <a:rPr lang="en-US" altLang="en-US" dirty="0">
                <a:solidFill>
                  <a:srgbClr val="FFFFFE"/>
                </a:solidFill>
                <a:latin typeface="Gill Sans MT" panose="020B0502020104020203" pitchFamily="34" charset="0"/>
              </a:rPr>
              <a:t>Emergency Management has available for organizations, please visit us at </a:t>
            </a:r>
            <a:r>
              <a:rPr lang="en-US" altLang="en-US" dirty="0" smtClean="0">
                <a:solidFill>
                  <a:srgbClr val="FFFFFE"/>
                </a:solidFill>
                <a:latin typeface="Gill Sans MT" panose="020B0502020104020203" pitchFamily="34" charset="0"/>
                <a:hlinkClick r:id="rId2"/>
              </a:rPr>
              <a:t>NYC.gov/</a:t>
            </a:r>
            <a:r>
              <a:rPr lang="en-US" altLang="en-US" dirty="0" err="1" smtClean="0">
                <a:solidFill>
                  <a:srgbClr val="FFFFFE"/>
                </a:solidFill>
                <a:latin typeface="Gill Sans MT" panose="020B0502020104020203" pitchFamily="34" charset="0"/>
                <a:hlinkClick r:id="rId2"/>
              </a:rPr>
              <a:t>emergencymanagement</a:t>
            </a:r>
            <a:r>
              <a:rPr lang="en-US" altLang="en-US" dirty="0" smtClean="0">
                <a:solidFill>
                  <a:srgbClr val="FFFFFE"/>
                </a:solidFill>
                <a:latin typeface="Gill Sans MT" panose="020B0502020104020203" pitchFamily="34" charset="0"/>
              </a:rPr>
              <a:t> </a:t>
            </a:r>
            <a:r>
              <a:rPr lang="en-US" altLang="en-US" dirty="0">
                <a:solidFill>
                  <a:srgbClr val="FFFFFE"/>
                </a:solidFill>
                <a:latin typeface="Gill Sans MT" panose="020B0502020104020203" pitchFamily="34" charset="0"/>
              </a:rPr>
              <a:t>or email us at </a:t>
            </a:r>
            <a:r>
              <a:rPr lang="en-US" altLang="en-US" dirty="0">
                <a:solidFill>
                  <a:srgbClr val="FFFFFE"/>
                </a:solidFill>
                <a:latin typeface="Gill Sans MT" panose="020B0502020104020203" pitchFamily="34" charset="0"/>
                <a:hlinkClick r:id="rId3"/>
              </a:rPr>
              <a:t>publicprivate@oem.nyc.gov</a:t>
            </a:r>
            <a:r>
              <a:rPr lang="en-US" altLang="en-US" dirty="0">
                <a:solidFill>
                  <a:srgbClr val="FFFFFE"/>
                </a:solidFill>
                <a:latin typeface="Gill Sans MT" panose="020B0502020104020203" pitchFamily="34" charset="0"/>
              </a:rPr>
              <a:t>. </a:t>
            </a:r>
          </a:p>
        </p:txBody>
      </p:sp>
    </p:spTree>
    <p:extLst>
      <p:ext uri="{BB962C8B-B14F-4D97-AF65-F5344CB8AC3E}">
        <p14:creationId xmlns:p14="http://schemas.microsoft.com/office/powerpoint/2010/main" val="2888473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55613" y="1219200"/>
            <a:ext cx="8383587" cy="4876800"/>
          </a:xfrm>
        </p:spPr>
        <p:txBody>
          <a:bodyPr/>
          <a:lstStyle/>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Don’t fight the scenario! It is a tool to guide the discussion.</a:t>
            </a:r>
            <a:endParaRPr lang="en-US" altLang="en-US" dirty="0">
              <a:latin typeface="Gill Sans MT" panose="020B0502020104020203" pitchFamily="34" charset="0"/>
            </a:endParaRP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This exercise will be </a:t>
            </a:r>
            <a:r>
              <a:rPr lang="en-US" altLang="en-US" dirty="0">
                <a:latin typeface="Gill Sans MT" panose="020B0502020104020203" pitchFamily="34" charset="0"/>
              </a:rPr>
              <a:t>h</a:t>
            </a:r>
            <a:r>
              <a:rPr lang="en-US" altLang="en-US" dirty="0" smtClean="0">
                <a:latin typeface="Gill Sans MT" panose="020B0502020104020203" pitchFamily="34" charset="0"/>
              </a:rPr>
              <a:t>eld in an open, low-stress, no-fault environment. Varying viewpoints, even disagreements, are expected.</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Respond to the scenario using your knowledge of your organization’s current plans and capabilities. </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Decisions are not precedent-setting and may not reflect your organization’s final position on a given issue. This exercise is an opportunity to discuss and present multiple options and possible solutions. </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Issue identification is not as valuable as suggestions and recommended actions that could improve response efforts. Problem-solving efforts should be the focus.</a:t>
            </a:r>
          </a:p>
          <a:p>
            <a:pPr marL="342900" indent="-342900">
              <a:lnSpc>
                <a:spcPct val="114000"/>
              </a:lnSpc>
              <a:buFont typeface="Arial" panose="020B0604020202020204" pitchFamily="34" charset="0"/>
              <a:buChar char="•"/>
            </a:pPr>
            <a:r>
              <a:rPr lang="en-US" altLang="en-US" dirty="0" smtClean="0">
                <a:latin typeface="Gill Sans MT" panose="020B0502020104020203" pitchFamily="34" charset="0"/>
              </a:rPr>
              <a:t>The Parking Lot:  A place to note ideas that can be discussed at a later time.</a:t>
            </a:r>
            <a:endParaRPr lang="en-US" altLang="en-US" dirty="0">
              <a:latin typeface="Gill Sans MT" panose="020B0502020104020203" pitchFamily="34" charset="0"/>
            </a:endParaRPr>
          </a:p>
        </p:txBody>
      </p:sp>
      <p:sp>
        <p:nvSpPr>
          <p:cNvPr id="9" name="Text Placeholder 1"/>
          <p:cNvSpPr>
            <a:spLocks noGrp="1"/>
          </p:cNvSpPr>
          <p:nvPr>
            <p:ph type="body" sz="quarter" idx="3"/>
          </p:nvPr>
        </p:nvSpPr>
        <p:spPr>
          <a:xfrm>
            <a:off x="455613" y="381560"/>
            <a:ext cx="8229600" cy="594937"/>
          </a:xfrm>
        </p:spPr>
        <p:txBody>
          <a:bodyPr/>
          <a:lstStyle/>
          <a:p>
            <a:r>
              <a:rPr lang="en-US" sz="3200" dirty="0" smtClean="0">
                <a:latin typeface="Gill Sans MT" panose="020B0502020104020203" pitchFamily="34" charset="0"/>
              </a:rPr>
              <a:t>Ground Rules</a:t>
            </a:r>
            <a:endParaRPr lang="en-US" sz="3200" dirty="0">
              <a:latin typeface="Gill Sans MT" panose="020B0502020104020203" pitchFamily="34" charset="0"/>
            </a:endParaRPr>
          </a:p>
        </p:txBody>
      </p:sp>
    </p:spTree>
    <p:extLst>
      <p:ext uri="{BB962C8B-B14F-4D97-AF65-F5344CB8AC3E}">
        <p14:creationId xmlns:p14="http://schemas.microsoft.com/office/powerpoint/2010/main" val="975180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457200" y="1549021"/>
            <a:ext cx="8301789" cy="4436683"/>
          </a:xfrm>
        </p:spPr>
        <p:txBody>
          <a:bodyPr/>
          <a:lstStyle/>
          <a:p>
            <a:pPr>
              <a:lnSpc>
                <a:spcPct val="114000"/>
              </a:lnSpc>
              <a:spcBef>
                <a:spcPts val="384"/>
              </a:spcBef>
            </a:pPr>
            <a:r>
              <a:rPr lang="en-US" altLang="en-US" sz="2400" dirty="0" smtClean="0">
                <a:latin typeface="Gill Sans MT" panose="020B0502020104020203" pitchFamily="34" charset="0"/>
              </a:rPr>
              <a:t>Upon arrival to the office this morning, the electricity seems to be out with the exception of some emergency lighting in the halls…</a:t>
            </a:r>
          </a:p>
          <a:p>
            <a:pPr>
              <a:spcBef>
                <a:spcPts val="384"/>
              </a:spcBef>
            </a:pPr>
            <a:endParaRPr lang="en-US" altLang="en-US" sz="2400" dirty="0" smtClean="0">
              <a:latin typeface="Gill Sans MT" panose="020B0502020104020203" pitchFamily="34" charset="0"/>
            </a:endParaRPr>
          </a:p>
          <a:p>
            <a:pPr>
              <a:lnSpc>
                <a:spcPct val="114000"/>
              </a:lnSpc>
              <a:spcBef>
                <a:spcPts val="384"/>
              </a:spcBef>
            </a:pPr>
            <a:r>
              <a:rPr lang="en-US" altLang="en-US" sz="2400" dirty="0" smtClean="0">
                <a:latin typeface="Gill Sans MT" panose="020B0502020104020203" pitchFamily="34" charset="0"/>
              </a:rPr>
              <a:t>Brian, the building engineer, says that the building is experiencing a loss of power and it’s not yet clear what the cause is. However, the building is currently running on backup generator power.</a:t>
            </a:r>
          </a:p>
          <a:p>
            <a:pPr>
              <a:spcBef>
                <a:spcPts val="384"/>
              </a:spcBef>
            </a:pPr>
            <a:endParaRPr lang="en-US" altLang="en-US" sz="2400" dirty="0" smtClean="0">
              <a:latin typeface="Gill Sans MT" panose="020B0502020104020203" pitchFamily="34" charset="0"/>
            </a:endParaRPr>
          </a:p>
          <a:p>
            <a:pPr>
              <a:lnSpc>
                <a:spcPct val="114000"/>
              </a:lnSpc>
              <a:spcBef>
                <a:spcPts val="384"/>
              </a:spcBef>
            </a:pPr>
            <a:r>
              <a:rPr lang="en-US" altLang="en-US" sz="2400" dirty="0" smtClean="0">
                <a:latin typeface="Gill Sans MT" panose="020B0502020104020203" pitchFamily="34" charset="0"/>
              </a:rPr>
              <a:t>Sherry arrives at the office and states that other buildings on the block appear dark and seem to be without power too.</a:t>
            </a:r>
          </a:p>
          <a:p>
            <a:pPr>
              <a:lnSpc>
                <a:spcPct val="114000"/>
              </a:lnSpc>
            </a:pPr>
            <a:endParaRPr lang="en-US" altLang="en-US" sz="1800" dirty="0">
              <a:latin typeface="Gill Sans MT" panose="020B0502020104020203" pitchFamily="34" charset="0"/>
            </a:endParaRPr>
          </a:p>
          <a:p>
            <a:pPr>
              <a:lnSpc>
                <a:spcPct val="114000"/>
              </a:lnSpc>
            </a:pPr>
            <a:endParaRPr lang="en-US" altLang="en-US" sz="2200" dirty="0" smtClean="0">
              <a:latin typeface="Gill Sans MT" panose="020B0502020104020203" pitchFamily="34" charset="0"/>
            </a:endParaRPr>
          </a:p>
          <a:p>
            <a:pPr>
              <a:lnSpc>
                <a:spcPct val="114000"/>
              </a:lnSpc>
            </a:pPr>
            <a:endParaRPr lang="en-US" altLang="en-US" sz="2200" dirty="0">
              <a:latin typeface="Gill Sans MT" panose="020B0502020104020203" pitchFamily="34" charset="0"/>
            </a:endParaRPr>
          </a:p>
        </p:txBody>
      </p:sp>
      <p:sp>
        <p:nvSpPr>
          <p:cNvPr id="9"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Background</a:t>
            </a:r>
            <a:endParaRPr lang="en-US" sz="3200" dirty="0">
              <a:latin typeface="Gill Sans MT" panose="020B0502020104020203" pitchFamily="34" charset="0"/>
            </a:endParaRPr>
          </a:p>
        </p:txBody>
      </p:sp>
      <p:sp>
        <p:nvSpPr>
          <p:cNvPr id="10"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Monday,  June 30, 7:30 </a:t>
            </a:r>
            <a:r>
              <a:rPr lang="en-US" dirty="0">
                <a:latin typeface="Gill Sans MT" panose="020B0502020104020203" pitchFamily="34" charset="0"/>
              </a:rPr>
              <a:t>A</a:t>
            </a:r>
            <a:r>
              <a:rPr lang="en-US" dirty="0" smtClean="0">
                <a:latin typeface="Gill Sans MT" panose="020B0502020104020203" pitchFamily="34" charset="0"/>
              </a:rPr>
              <a:t>M</a:t>
            </a:r>
            <a:endParaRPr lang="en-US" dirty="0">
              <a:latin typeface="Gill Sans MT" panose="020B0502020104020203" pitchFamily="34" charset="0"/>
            </a:endParaRPr>
          </a:p>
        </p:txBody>
      </p:sp>
    </p:spTree>
    <p:extLst>
      <p:ext uri="{BB962C8B-B14F-4D97-AF65-F5344CB8AC3E}">
        <p14:creationId xmlns:p14="http://schemas.microsoft.com/office/powerpoint/2010/main" val="2298237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Power Disruption</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27162" y="1476012"/>
            <a:ext cx="3025526" cy="4680089"/>
          </a:xfrm>
        </p:spPr>
        <p:txBody>
          <a:bodyPr/>
          <a:lstStyle/>
          <a:p>
            <a:pPr marL="0" lvl="0" indent="0">
              <a:lnSpc>
                <a:spcPct val="114000"/>
              </a:lnSpc>
              <a:buClr>
                <a:srgbClr val="00588F"/>
              </a:buClr>
              <a:buNone/>
            </a:pPr>
            <a:r>
              <a:rPr lang="en-US" altLang="en-US" sz="2400" dirty="0" smtClean="0">
                <a:solidFill>
                  <a:srgbClr val="00588F"/>
                </a:solidFill>
                <a:latin typeface="Gill Sans MT" panose="020B0502020104020203" pitchFamily="34" charset="0"/>
              </a:rPr>
              <a:t>Consolidated Edison (Con Edison) confirms that they are currently experiencing a massive grid outage primarily affecting the west side of Manhattan. The cause of power failure is unknown at this time and remains to be under investigation. </a:t>
            </a:r>
          </a:p>
          <a:p>
            <a:pPr marL="0" indent="0">
              <a:lnSpc>
                <a:spcPct val="114000"/>
              </a:lnSpc>
              <a:buNone/>
            </a:pPr>
            <a:endParaRPr lang="en-US" altLang="en-US" sz="2200"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3276600" cy="381561"/>
          </a:xfrm>
        </p:spPr>
        <p:txBody>
          <a:bodyPr/>
          <a:lstStyle/>
          <a:p>
            <a:r>
              <a:rPr lang="en-US" dirty="0" smtClean="0">
                <a:latin typeface="Gill Sans MT" panose="020B0502020104020203" pitchFamily="34" charset="0"/>
              </a:rPr>
              <a:t>Monday, June 30, 8:00 </a:t>
            </a:r>
            <a:r>
              <a:rPr lang="en-US" dirty="0">
                <a:latin typeface="Gill Sans MT" panose="020B0502020104020203" pitchFamily="34" charset="0"/>
              </a:rPr>
              <a:t>A</a:t>
            </a:r>
            <a:r>
              <a:rPr lang="en-US" dirty="0" smtClean="0">
                <a:latin typeface="Gill Sans MT" panose="020B0502020104020203" pitchFamily="34" charset="0"/>
              </a:rPr>
              <a:t>M </a:t>
            </a:r>
            <a:endParaRPr lang="en-US" dirty="0">
              <a:latin typeface="Gill Sans MT" panose="020B0502020104020203" pitchFamily="34" charset="0"/>
            </a:endParaRPr>
          </a:p>
        </p:txBody>
      </p:sp>
      <p:sp>
        <p:nvSpPr>
          <p:cNvPr id="5" name="TextBox 4"/>
          <p:cNvSpPr txBox="1"/>
          <p:nvPr/>
        </p:nvSpPr>
        <p:spPr>
          <a:xfrm>
            <a:off x="306805" y="4908884"/>
            <a:ext cx="8277727" cy="1323474"/>
          </a:xfrm>
          <a:prstGeom prst="rect">
            <a:avLst/>
          </a:prstGeom>
        </p:spPr>
        <p:txBody>
          <a:bodyPr wrap="square" lIns="0" tIns="0" rtlCol="0">
            <a:noAutofit/>
          </a:bodyPr>
          <a:lstStyle/>
          <a:p>
            <a:endParaRPr lang="en-US" dirty="0" smtClean="0"/>
          </a:p>
        </p:txBody>
      </p:sp>
      <p:sp>
        <p:nvSpPr>
          <p:cNvPr id="6" name="TextBox 5"/>
          <p:cNvSpPr txBox="1"/>
          <p:nvPr/>
        </p:nvSpPr>
        <p:spPr>
          <a:xfrm>
            <a:off x="4044950" y="4768517"/>
            <a:ext cx="4972050" cy="1530683"/>
          </a:xfrm>
          <a:prstGeom prst="rect">
            <a:avLst/>
          </a:prstGeom>
        </p:spPr>
        <p:txBody>
          <a:bodyPr wrap="square" lIns="0" tIns="0" rtlCol="0">
            <a:noAutofit/>
          </a:bodyPr>
          <a:lstStyle/>
          <a:p>
            <a:pPr lvl="0">
              <a:lnSpc>
                <a:spcPct val="114000"/>
              </a:lnSpc>
              <a:buClr>
                <a:srgbClr val="00588F"/>
              </a:buClr>
            </a:pPr>
            <a:r>
              <a:rPr lang="en-US" altLang="en-US" sz="1400" u="sng" dirty="0">
                <a:solidFill>
                  <a:srgbClr val="00588F"/>
                </a:solidFill>
                <a:latin typeface="Gill Sans MT" panose="020B0502020104020203" pitchFamily="34" charset="0"/>
              </a:rPr>
              <a:t>Considerations:</a:t>
            </a:r>
          </a:p>
          <a:p>
            <a:pPr marL="285750" indent="-285750">
              <a:buFont typeface="Arial" panose="020B0604020202020204" pitchFamily="34" charset="0"/>
              <a:buChar char="•"/>
            </a:pPr>
            <a:r>
              <a:rPr lang="en-US" sz="1400" dirty="0" smtClean="0">
                <a:solidFill>
                  <a:srgbClr val="00487E"/>
                </a:solidFill>
                <a:latin typeface="Gill Sans MT" panose="020B0502020104020203" pitchFamily="34" charset="0"/>
              </a:rPr>
              <a:t>Does the organization rely on backup power? </a:t>
            </a:r>
            <a:endParaRPr lang="en-US" sz="1400" dirty="0">
              <a:solidFill>
                <a:srgbClr val="00487E"/>
              </a:solidFill>
              <a:latin typeface="Gill Sans MT" panose="020B0502020104020203" pitchFamily="34" charset="0"/>
            </a:endParaRPr>
          </a:p>
          <a:p>
            <a:pPr marL="285750" indent="-285750">
              <a:buFont typeface="Arial" panose="020B0604020202020204" pitchFamily="34" charset="0"/>
              <a:buChar char="•"/>
            </a:pPr>
            <a:r>
              <a:rPr lang="en-US" sz="1400" dirty="0" smtClean="0">
                <a:solidFill>
                  <a:srgbClr val="00487E"/>
                </a:solidFill>
                <a:latin typeface="Gill Sans MT" panose="020B0502020104020203" pitchFamily="34" charset="0"/>
              </a:rPr>
              <a:t>How long can the organization be without power before critical functions are affected?</a:t>
            </a:r>
          </a:p>
          <a:p>
            <a:pPr marL="285750" indent="-285750">
              <a:buFont typeface="Arial" panose="020B0604020202020204" pitchFamily="34" charset="0"/>
              <a:buChar char="•"/>
            </a:pPr>
            <a:r>
              <a:rPr lang="en-US" sz="1400" dirty="0" smtClean="0">
                <a:solidFill>
                  <a:srgbClr val="00487E"/>
                </a:solidFill>
                <a:latin typeface="Gill Sans MT" panose="020B0502020104020203" pitchFamily="34" charset="0"/>
              </a:rPr>
              <a:t>With interrupted phone line service, what are the concerns regarding communication capabilities?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950" y="1336880"/>
            <a:ext cx="4388744" cy="3289595"/>
          </a:xfrm>
          <a:prstGeom prst="rect">
            <a:avLst/>
          </a:prstGeom>
        </p:spPr>
      </p:pic>
    </p:spTree>
    <p:extLst>
      <p:ext uri="{BB962C8B-B14F-4D97-AF65-F5344CB8AC3E}">
        <p14:creationId xmlns:p14="http://schemas.microsoft.com/office/powerpoint/2010/main" val="8867271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CorpNet Notification</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296392" y="1404034"/>
            <a:ext cx="8345958" cy="4907866"/>
          </a:xfrm>
        </p:spPr>
        <p:txBody>
          <a:bodyPr/>
          <a:lstStyle/>
          <a:p>
            <a:pPr marL="0" indent="0">
              <a:lnSpc>
                <a:spcPct val="114000"/>
              </a:lnSpc>
              <a:buNone/>
            </a:pPr>
            <a:r>
              <a:rPr lang="en-US" altLang="en-US" sz="1800" dirty="0" smtClean="0">
                <a:solidFill>
                  <a:schemeClr val="tx2"/>
                </a:solidFill>
                <a:latin typeface="Gill Sans MT" panose="020B0502020104020203" pitchFamily="34" charset="0"/>
              </a:rPr>
              <a:t>New York City Emergency Management (NYCEM) messaging </a:t>
            </a:r>
          </a:p>
          <a:p>
            <a:pPr marL="0" indent="0">
              <a:lnSpc>
                <a:spcPct val="114000"/>
              </a:lnSpc>
              <a:buNone/>
            </a:pPr>
            <a:r>
              <a:rPr lang="en-US" altLang="en-US" sz="1800" dirty="0" smtClean="0">
                <a:solidFill>
                  <a:schemeClr val="tx2"/>
                </a:solidFill>
                <a:latin typeface="Gill Sans MT" panose="020B0502020104020203" pitchFamily="34" charset="0"/>
              </a:rPr>
              <a:t>includes the following </a:t>
            </a:r>
            <a:r>
              <a:rPr lang="en-US" altLang="en-US" sz="1800" u="sng" dirty="0" smtClean="0">
                <a:solidFill>
                  <a:schemeClr val="tx2"/>
                </a:solidFill>
                <a:latin typeface="Gill Sans MT" panose="020B0502020104020203" pitchFamily="34" charset="0"/>
              </a:rPr>
              <a:t>CorpNet notification</a:t>
            </a:r>
            <a:r>
              <a:rPr lang="en-US" altLang="en-US" sz="1800" b="1" dirty="0" smtClean="0">
                <a:solidFill>
                  <a:schemeClr val="tx2"/>
                </a:solidFill>
                <a:latin typeface="Gill Sans MT" panose="020B0502020104020203" pitchFamily="34" charset="0"/>
              </a:rPr>
              <a:t>:</a:t>
            </a:r>
          </a:p>
          <a:p>
            <a:pPr marL="0" indent="0">
              <a:lnSpc>
                <a:spcPct val="114000"/>
              </a:lnSpc>
              <a:buNone/>
            </a:pPr>
            <a:endParaRPr lang="en-US" altLang="en-US" sz="1800" b="1" dirty="0" smtClean="0">
              <a:solidFill>
                <a:schemeClr val="tx2"/>
              </a:solidFill>
              <a:latin typeface="Gill Sans MT" panose="020B0502020104020203" pitchFamily="34" charset="0"/>
            </a:endParaRPr>
          </a:p>
          <a:p>
            <a:pPr marL="0" indent="0">
              <a:lnSpc>
                <a:spcPct val="114000"/>
              </a:lnSpc>
              <a:buNone/>
            </a:pPr>
            <a:r>
              <a:rPr lang="en-US" altLang="en-US" sz="1600" dirty="0" smtClean="0">
                <a:solidFill>
                  <a:schemeClr val="tx2"/>
                </a:solidFill>
                <a:latin typeface="Gill Sans MT" panose="020B0502020104020203" pitchFamily="34" charset="0"/>
              </a:rPr>
              <a:t>(</a:t>
            </a:r>
            <a:r>
              <a:rPr lang="en-US" altLang="en-US" sz="1600" dirty="0">
                <a:solidFill>
                  <a:schemeClr val="tx2"/>
                </a:solidFill>
                <a:latin typeface="Gill Sans MT" panose="020B0502020104020203" pitchFamily="34" charset="0"/>
              </a:rPr>
              <a:t>NYCEM ALL CALL</a:t>
            </a:r>
            <a:r>
              <a:rPr lang="en-US" altLang="en-US" sz="1600" dirty="0" smtClean="0">
                <a:solidFill>
                  <a:schemeClr val="tx2"/>
                </a:solidFill>
                <a:latin typeface="Gill Sans MT" panose="020B0502020104020203" pitchFamily="34" charset="0"/>
              </a:rPr>
              <a:t>)</a:t>
            </a:r>
            <a:endParaRPr lang="en-US" altLang="en-US" sz="1600" dirty="0">
              <a:solidFill>
                <a:schemeClr val="tx2"/>
              </a:solidFill>
              <a:latin typeface="Gill Sans MT" panose="020B0502020104020203" pitchFamily="34" charset="0"/>
            </a:endParaRPr>
          </a:p>
          <a:p>
            <a:pPr>
              <a:lnSpc>
                <a:spcPct val="114000"/>
              </a:lnSpc>
            </a:pPr>
            <a:r>
              <a:rPr lang="en-US" altLang="en-US" sz="1600" dirty="0">
                <a:solidFill>
                  <a:schemeClr val="tx2"/>
                </a:solidFill>
                <a:latin typeface="Gill Sans MT" panose="020B0502020104020203" pitchFamily="34" charset="0"/>
              </a:rPr>
              <a:t>FDNY operations </a:t>
            </a:r>
            <a:r>
              <a:rPr lang="en-US" altLang="en-US" sz="1600" dirty="0" smtClean="0">
                <a:solidFill>
                  <a:schemeClr val="tx2"/>
                </a:solidFill>
                <a:latin typeface="Gill Sans MT" panose="020B0502020104020203" pitchFamily="34" charset="0"/>
              </a:rPr>
              <a:t>are ongoing.</a:t>
            </a:r>
            <a:endParaRPr lang="en-US" altLang="en-US" sz="1600" dirty="0">
              <a:solidFill>
                <a:schemeClr val="tx2"/>
              </a:solidFill>
              <a:latin typeface="Gill Sans MT" panose="020B0502020104020203" pitchFamily="34" charset="0"/>
            </a:endParaRPr>
          </a:p>
          <a:p>
            <a:pPr>
              <a:lnSpc>
                <a:spcPct val="114000"/>
              </a:lnSpc>
            </a:pPr>
            <a:r>
              <a:rPr lang="en-US" altLang="en-US" sz="1600" dirty="0">
                <a:solidFill>
                  <a:schemeClr val="tx2"/>
                </a:solidFill>
                <a:latin typeface="Gill Sans MT" panose="020B0502020104020203" pitchFamily="34" charset="0"/>
              </a:rPr>
              <a:t>Con Edison reports a manhole fire occurred at the </a:t>
            </a:r>
            <a:r>
              <a:rPr lang="en-US" altLang="en-US" sz="1600" dirty="0" smtClean="0">
                <a:solidFill>
                  <a:schemeClr val="tx2"/>
                </a:solidFill>
                <a:latin typeface="Gill Sans MT" panose="020B0502020104020203" pitchFamily="34" charset="0"/>
              </a:rPr>
              <a:t>above location </a:t>
            </a:r>
            <a:r>
              <a:rPr lang="en-US" altLang="en-US" sz="1600" dirty="0">
                <a:solidFill>
                  <a:schemeClr val="tx2"/>
                </a:solidFill>
                <a:latin typeface="Gill Sans MT" panose="020B0502020104020203" pitchFamily="34" charset="0"/>
              </a:rPr>
              <a:t>and </a:t>
            </a:r>
            <a:r>
              <a:rPr lang="en-US" altLang="en-US" sz="1600" dirty="0" smtClean="0">
                <a:solidFill>
                  <a:schemeClr val="tx2"/>
                </a:solidFill>
                <a:latin typeface="Gill Sans MT" panose="020B0502020104020203" pitchFamily="34" charset="0"/>
              </a:rPr>
              <a:t>impacted a </a:t>
            </a:r>
            <a:r>
              <a:rPr lang="en-US" altLang="en-US" sz="1600" dirty="0">
                <a:solidFill>
                  <a:schemeClr val="tx2"/>
                </a:solidFill>
                <a:latin typeface="Gill Sans MT" panose="020B0502020104020203" pitchFamily="34" charset="0"/>
              </a:rPr>
              <a:t>transmission line. </a:t>
            </a:r>
            <a:r>
              <a:rPr lang="en-US" altLang="en-US" sz="1600" dirty="0" smtClean="0">
                <a:solidFill>
                  <a:schemeClr val="tx2"/>
                </a:solidFill>
                <a:latin typeface="Gill Sans MT" panose="020B0502020104020203" pitchFamily="34" charset="0"/>
              </a:rPr>
              <a:t> This </a:t>
            </a:r>
            <a:r>
              <a:rPr lang="en-US" altLang="en-US" sz="1600" dirty="0">
                <a:solidFill>
                  <a:schemeClr val="tx2"/>
                </a:solidFill>
                <a:latin typeface="Gill Sans MT" panose="020B0502020104020203" pitchFamily="34" charset="0"/>
              </a:rPr>
              <a:t>has caused a power outage to the west side </a:t>
            </a:r>
            <a:r>
              <a:rPr lang="en-US" altLang="en-US" sz="1600" dirty="0" smtClean="0">
                <a:solidFill>
                  <a:schemeClr val="tx2"/>
                </a:solidFill>
                <a:latin typeface="Gill Sans MT" panose="020B0502020104020203" pitchFamily="34" charset="0"/>
              </a:rPr>
              <a:t>of </a:t>
            </a:r>
            <a:r>
              <a:rPr lang="en-US" altLang="en-US" sz="1600" dirty="0">
                <a:solidFill>
                  <a:schemeClr val="tx2"/>
                </a:solidFill>
                <a:latin typeface="Gill Sans MT" panose="020B0502020104020203" pitchFamily="34" charset="0"/>
              </a:rPr>
              <a:t>Manhattan </a:t>
            </a:r>
            <a:r>
              <a:rPr lang="en-US" altLang="en-US" sz="1600" dirty="0" smtClean="0">
                <a:solidFill>
                  <a:schemeClr val="tx2"/>
                </a:solidFill>
                <a:latin typeface="Gill Sans MT" panose="020B0502020104020203" pitchFamily="34" charset="0"/>
              </a:rPr>
              <a:t>impacting </a:t>
            </a:r>
            <a:r>
              <a:rPr lang="en-US" altLang="en-US" sz="1600" dirty="0">
                <a:solidFill>
                  <a:schemeClr val="tx2"/>
                </a:solidFill>
                <a:latin typeface="Gill Sans MT" panose="020B0502020104020203" pitchFamily="34" charset="0"/>
              </a:rPr>
              <a:t>approximately 38,000 </a:t>
            </a:r>
            <a:r>
              <a:rPr lang="en-US" altLang="en-US" sz="1600" dirty="0" smtClean="0">
                <a:solidFill>
                  <a:schemeClr val="tx2"/>
                </a:solidFill>
                <a:latin typeface="Gill Sans MT" panose="020B0502020104020203" pitchFamily="34" charset="0"/>
              </a:rPr>
              <a:t>customers </a:t>
            </a:r>
            <a:r>
              <a:rPr lang="en-US" altLang="en-US" sz="1600" dirty="0">
                <a:solidFill>
                  <a:schemeClr val="tx2"/>
                </a:solidFill>
                <a:latin typeface="Gill Sans MT" panose="020B0502020104020203" pitchFamily="34" charset="0"/>
              </a:rPr>
              <a:t>including Lincoln </a:t>
            </a:r>
            <a:r>
              <a:rPr lang="en-US" altLang="en-US" sz="1600" dirty="0" smtClean="0">
                <a:solidFill>
                  <a:schemeClr val="tx2"/>
                </a:solidFill>
                <a:latin typeface="Gill Sans MT" panose="020B0502020104020203" pitchFamily="34" charset="0"/>
              </a:rPr>
              <a:t>Center, St</a:t>
            </a:r>
            <a:r>
              <a:rPr lang="en-US" altLang="en-US" sz="1600" dirty="0">
                <a:solidFill>
                  <a:schemeClr val="tx2"/>
                </a:solidFill>
                <a:latin typeface="Gill Sans MT" panose="020B0502020104020203" pitchFamily="34" charset="0"/>
              </a:rPr>
              <a:t>. Luke’s-Roosevelt Hospital Center, and </a:t>
            </a:r>
            <a:r>
              <a:rPr lang="en-US" altLang="en-US" sz="1600" dirty="0" smtClean="0">
                <a:solidFill>
                  <a:schemeClr val="tx2"/>
                </a:solidFill>
                <a:latin typeface="Gill Sans MT" panose="020B0502020104020203" pitchFamily="34" charset="0"/>
              </a:rPr>
              <a:t>Columbus Circle. </a:t>
            </a:r>
          </a:p>
          <a:p>
            <a:pPr>
              <a:lnSpc>
                <a:spcPct val="114000"/>
              </a:lnSpc>
            </a:pPr>
            <a:r>
              <a:rPr lang="en-US" altLang="en-US" sz="1600" dirty="0" smtClean="0">
                <a:solidFill>
                  <a:schemeClr val="tx2"/>
                </a:solidFill>
                <a:latin typeface="Gill Sans MT" panose="020B0502020104020203" pitchFamily="34" charset="0"/>
              </a:rPr>
              <a:t>MTA reports there is no disruption to train service, however, there are no operational lights at the stations.</a:t>
            </a:r>
          </a:p>
          <a:p>
            <a:pPr>
              <a:lnSpc>
                <a:spcPct val="114000"/>
              </a:lnSpc>
            </a:pPr>
            <a:r>
              <a:rPr lang="en-US" altLang="en-US" sz="1600" dirty="0" smtClean="0">
                <a:solidFill>
                  <a:schemeClr val="tx2"/>
                </a:solidFill>
                <a:latin typeface="Gill Sans MT" panose="020B0502020104020203" pitchFamily="34" charset="0"/>
              </a:rPr>
              <a:t>Port </a:t>
            </a:r>
            <a:r>
              <a:rPr lang="en-US" altLang="en-US" sz="1600" dirty="0">
                <a:solidFill>
                  <a:schemeClr val="tx2"/>
                </a:solidFill>
                <a:latin typeface="Gill Sans MT" panose="020B0502020104020203" pitchFamily="34" charset="0"/>
              </a:rPr>
              <a:t>Authority reports power went out at Penn Station and was immediately restored. There are no reports of train disruptions at this time</a:t>
            </a:r>
            <a:r>
              <a:rPr lang="en-US" altLang="en-US" sz="1600" dirty="0" smtClean="0">
                <a:solidFill>
                  <a:schemeClr val="tx2"/>
                </a:solidFill>
                <a:latin typeface="Gill Sans MT" panose="020B0502020104020203" pitchFamily="34" charset="0"/>
              </a:rPr>
              <a:t>.</a:t>
            </a:r>
            <a:endParaRPr lang="en-US" altLang="en-US" sz="1600" dirty="0">
              <a:solidFill>
                <a:schemeClr val="tx2"/>
              </a:solidFill>
              <a:latin typeface="Gill Sans MT" panose="020B0502020104020203" pitchFamily="34" charset="0"/>
            </a:endParaRPr>
          </a:p>
          <a:p>
            <a:pPr>
              <a:lnSpc>
                <a:spcPct val="114000"/>
              </a:lnSpc>
            </a:pPr>
            <a:r>
              <a:rPr lang="en-US" altLang="en-US" sz="1600" dirty="0">
                <a:solidFill>
                  <a:schemeClr val="tx2"/>
                </a:solidFill>
                <a:latin typeface="Gill Sans MT" panose="020B0502020104020203" pitchFamily="34" charset="0"/>
              </a:rPr>
              <a:t>There are no reports of evacuations or injuries at this time</a:t>
            </a:r>
            <a:r>
              <a:rPr lang="en-US" altLang="en-US" sz="1600" dirty="0" smtClean="0">
                <a:solidFill>
                  <a:schemeClr val="tx2"/>
                </a:solidFill>
                <a:latin typeface="Gill Sans MT" panose="020B0502020104020203" pitchFamily="34" charset="0"/>
              </a:rPr>
              <a:t>.</a:t>
            </a:r>
            <a:endParaRPr lang="en-US" altLang="en-US" sz="1600" dirty="0">
              <a:solidFill>
                <a:schemeClr val="tx2"/>
              </a:solidFill>
              <a:latin typeface="Gill Sans MT" panose="020B0502020104020203" pitchFamily="34" charset="0"/>
            </a:endParaRPr>
          </a:p>
          <a:p>
            <a:pPr>
              <a:lnSpc>
                <a:spcPct val="114000"/>
              </a:lnSpc>
            </a:pPr>
            <a:r>
              <a:rPr lang="en-US" altLang="en-US" sz="1600" dirty="0">
                <a:solidFill>
                  <a:schemeClr val="tx2"/>
                </a:solidFill>
                <a:latin typeface="Gill Sans MT" panose="020B0502020104020203" pitchFamily="34" charset="0"/>
              </a:rPr>
              <a:t>NYCEM is on scene. </a:t>
            </a:r>
            <a:r>
              <a:rPr lang="en-US" altLang="en-US" sz="1600" dirty="0" smtClean="0">
                <a:solidFill>
                  <a:schemeClr val="tx2"/>
                </a:solidFill>
                <a:latin typeface="Gill Sans MT" panose="020B0502020104020203" pitchFamily="34" charset="0"/>
              </a:rPr>
              <a:t>NYCEM </a:t>
            </a:r>
            <a:r>
              <a:rPr lang="en-US" altLang="en-US" sz="1600" dirty="0">
                <a:solidFill>
                  <a:schemeClr val="tx2"/>
                </a:solidFill>
                <a:latin typeface="Gill Sans MT" panose="020B0502020104020203" pitchFamily="34" charset="0"/>
              </a:rPr>
              <a:t>will activate the EOC.</a:t>
            </a:r>
          </a:p>
          <a:p>
            <a:pPr marL="0" indent="0">
              <a:lnSpc>
                <a:spcPct val="114000"/>
              </a:lnSpc>
              <a:buNone/>
            </a:pPr>
            <a:endParaRPr lang="en-US" altLang="en-US" sz="2200" dirty="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Monday, June 30, 8:30 </a:t>
            </a:r>
            <a:r>
              <a:rPr lang="en-US" dirty="0">
                <a:latin typeface="Gill Sans MT" panose="020B0502020104020203" pitchFamily="34" charset="0"/>
              </a:rPr>
              <a:t>A</a:t>
            </a:r>
            <a:r>
              <a:rPr lang="en-US" dirty="0" smtClean="0">
                <a:latin typeface="Gill Sans MT" panose="020B0502020104020203" pitchFamily="34" charset="0"/>
              </a:rPr>
              <a:t>M </a:t>
            </a:r>
            <a:endParaRPr lang="en-US" dirty="0">
              <a:latin typeface="Gill Sans MT" panose="020B0502020104020203" pitchFamily="34" charset="0"/>
            </a:endParaRPr>
          </a:p>
        </p:txBody>
      </p:sp>
      <p:sp>
        <p:nvSpPr>
          <p:cNvPr id="8" name="TextBox 7"/>
          <p:cNvSpPr txBox="1"/>
          <p:nvPr/>
        </p:nvSpPr>
        <p:spPr>
          <a:xfrm>
            <a:off x="296392" y="3008061"/>
            <a:ext cx="8614278" cy="3140491"/>
          </a:xfrm>
          <a:prstGeom prst="rect">
            <a:avLst/>
          </a:prstGeom>
        </p:spPr>
        <p:txBody>
          <a:bodyPr wrap="square" lIns="0" tIns="0" rtlCol="0">
            <a:noAutofit/>
          </a:bodyPr>
          <a:lstStyle/>
          <a:p>
            <a:endParaRPr lang="en-US" dirty="0" smtClean="0"/>
          </a:p>
        </p:txBody>
      </p:sp>
      <p:pic>
        <p:nvPicPr>
          <p:cNvPr id="10" name="Picture 9"/>
          <p:cNvPicPr>
            <a:picLocks noChangeAspect="1"/>
          </p:cNvPicPr>
          <p:nvPr/>
        </p:nvPicPr>
        <p:blipFill>
          <a:blip r:embed="rId2"/>
          <a:stretch>
            <a:fillRect/>
          </a:stretch>
        </p:blipFill>
        <p:spPr>
          <a:xfrm>
            <a:off x="6420415" y="402545"/>
            <a:ext cx="2266385" cy="2605516"/>
          </a:xfrm>
          <a:prstGeom prst="rect">
            <a:avLst/>
          </a:prstGeom>
        </p:spPr>
      </p:pic>
    </p:spTree>
    <p:extLst>
      <p:ext uri="{BB962C8B-B14F-4D97-AF65-F5344CB8AC3E}">
        <p14:creationId xmlns:p14="http://schemas.microsoft.com/office/powerpoint/2010/main" val="1757476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4"/>
          </p:nvPr>
        </p:nvSpPr>
        <p:spPr>
          <a:xfrm>
            <a:off x="867104" y="107485"/>
            <a:ext cx="7409792" cy="884695"/>
          </a:xfrm>
        </p:spPr>
        <p:txBody>
          <a:bodyPr/>
          <a:lstStyle/>
          <a:p>
            <a:pPr algn="ctr"/>
            <a:r>
              <a:rPr lang="en-US" sz="4000" dirty="0" smtClean="0">
                <a:latin typeface="Gill Sans MT" panose="020B0502020104020203" pitchFamily="34" charset="0"/>
              </a:rPr>
              <a:t>Are </a:t>
            </a:r>
            <a:r>
              <a:rPr lang="en-US" sz="4000" u="sng" dirty="0" smtClean="0">
                <a:latin typeface="Gill Sans MT" panose="020B0502020104020203" pitchFamily="34" charset="0"/>
              </a:rPr>
              <a:t>you</a:t>
            </a:r>
            <a:r>
              <a:rPr lang="en-US" sz="4000" dirty="0" smtClean="0">
                <a:latin typeface="Gill Sans MT" panose="020B0502020104020203" pitchFamily="34" charset="0"/>
              </a:rPr>
              <a:t> ready?</a:t>
            </a:r>
            <a:endParaRPr lang="en-US" sz="4000" dirty="0">
              <a:latin typeface="Gill Sans MT" panose="020B0502020104020203" pitchFamily="34" charset="0"/>
            </a:endParaRPr>
          </a:p>
        </p:txBody>
      </p:sp>
      <p:sp>
        <p:nvSpPr>
          <p:cNvPr id="14" name="TextBox 13"/>
          <p:cNvSpPr txBox="1"/>
          <p:nvPr/>
        </p:nvSpPr>
        <p:spPr>
          <a:xfrm>
            <a:off x="482252" y="4402899"/>
            <a:ext cx="2974931" cy="2184774"/>
          </a:xfrm>
          <a:prstGeom prst="rect">
            <a:avLst/>
          </a:prstGeom>
        </p:spPr>
        <p:txBody>
          <a:bodyPr wrap="square" lIns="0" tIns="0" rtlCol="0">
            <a:noAutofit/>
          </a:bodyPr>
          <a:lstStyle/>
          <a:p>
            <a:pPr marL="285750" indent="-285750">
              <a:buFont typeface="Arial" panose="020B0604020202020204" pitchFamily="34" charset="0"/>
              <a:buChar char="•"/>
            </a:pPr>
            <a:endParaRPr lang="en-US" sz="1600" dirty="0" smtClean="0">
              <a:solidFill>
                <a:schemeClr val="bg1"/>
              </a:solidFill>
            </a:endParaRPr>
          </a:p>
        </p:txBody>
      </p:sp>
      <p:sp>
        <p:nvSpPr>
          <p:cNvPr id="2" name="Rectangle 1"/>
          <p:cNvSpPr/>
          <p:nvPr/>
        </p:nvSpPr>
        <p:spPr>
          <a:xfrm>
            <a:off x="389152" y="4578086"/>
            <a:ext cx="3068031" cy="1477328"/>
          </a:xfrm>
          <a:prstGeom prst="rect">
            <a:avLst/>
          </a:prstGeom>
        </p:spPr>
        <p:txBody>
          <a:bodyPr wrap="square">
            <a:spAutoFit/>
          </a:bodyPr>
          <a:lstStyle/>
          <a:p>
            <a:r>
              <a:rPr lang="en-US" dirty="0" smtClean="0">
                <a:solidFill>
                  <a:schemeClr val="bg1"/>
                </a:solidFill>
                <a:latin typeface="Gill Sans MT" panose="020B0502020104020203" pitchFamily="34" charset="0"/>
              </a:rPr>
              <a:t>All New Yorkers should sign up for </a:t>
            </a:r>
            <a:r>
              <a:rPr lang="en-US" i="1" dirty="0" err="1" smtClean="0">
                <a:solidFill>
                  <a:schemeClr val="bg1"/>
                </a:solidFill>
                <a:latin typeface="Gill Sans MT" panose="020B0502020104020203" pitchFamily="34" charset="0"/>
              </a:rPr>
              <a:t>NotifyNYC</a:t>
            </a:r>
            <a:r>
              <a:rPr lang="en-US" dirty="0" smtClean="0">
                <a:solidFill>
                  <a:schemeClr val="bg1"/>
                </a:solidFill>
                <a:latin typeface="Gill Sans MT" panose="020B0502020104020203" pitchFamily="34" charset="0"/>
              </a:rPr>
              <a:t> to receive up-to-date emergency alerts directly from NYCEM’s 24/7 Watch Command.</a:t>
            </a:r>
            <a:endParaRPr lang="en-US" dirty="0">
              <a:solidFill>
                <a:schemeClr val="bg1"/>
              </a:solidFill>
              <a:latin typeface="Gill Sans MT" panose="020B0502020104020203"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300" y="4178811"/>
            <a:ext cx="1447800" cy="2573867"/>
          </a:xfrm>
          <a:prstGeom prst="rect">
            <a:avLst/>
          </a:prstGeom>
        </p:spPr>
      </p:pic>
      <p:sp>
        <p:nvSpPr>
          <p:cNvPr id="4" name="TextBox 3"/>
          <p:cNvSpPr txBox="1"/>
          <p:nvPr/>
        </p:nvSpPr>
        <p:spPr>
          <a:xfrm>
            <a:off x="5534572" y="867507"/>
            <a:ext cx="3355428" cy="5720166"/>
          </a:xfrm>
          <a:prstGeom prst="rect">
            <a:avLst/>
          </a:prstGeom>
        </p:spPr>
        <p:txBody>
          <a:bodyPr wrap="square" lIns="0" tIns="0" rtlCol="0">
            <a:noAutofit/>
          </a:bodyPr>
          <a:lstStyle/>
          <a:p>
            <a:r>
              <a:rPr lang="en-US" sz="2200" b="1" dirty="0" smtClean="0">
                <a:solidFill>
                  <a:schemeClr val="bg1"/>
                </a:solidFill>
                <a:latin typeface="Gill Sans MT" panose="020B0502020104020203" pitchFamily="34" charset="0"/>
              </a:rPr>
              <a:t>PREPARE for a possible power outage:</a:t>
            </a:r>
          </a:p>
          <a:p>
            <a:endParaRPr lang="en-US" sz="2200" b="1" dirty="0" smtClean="0">
              <a:solidFill>
                <a:schemeClr val="bg1"/>
              </a:solidFill>
              <a:latin typeface="Gill Sans MT" panose="020B0502020104020203" pitchFamily="34" charset="0"/>
            </a:endParaRPr>
          </a:p>
          <a:p>
            <a:pPr marL="285750" indent="-285750">
              <a:buFont typeface="Wingdings" panose="05000000000000000000" pitchFamily="2" charset="2"/>
              <a:buChar char="§"/>
            </a:pPr>
            <a:r>
              <a:rPr lang="en-US" sz="2300" dirty="0">
                <a:solidFill>
                  <a:schemeClr val="bg1"/>
                </a:solidFill>
                <a:latin typeface="Gill Sans MT" panose="020B0502020104020203" pitchFamily="34" charset="0"/>
              </a:rPr>
              <a:t>Charge cell phone batteries, gather supplies like flashlights </a:t>
            </a:r>
            <a:r>
              <a:rPr lang="en-US" sz="2300" dirty="0" smtClean="0">
                <a:solidFill>
                  <a:schemeClr val="bg1"/>
                </a:solidFill>
                <a:latin typeface="Gill Sans MT" panose="020B0502020104020203" pitchFamily="34" charset="0"/>
              </a:rPr>
              <a:t>and </a:t>
            </a:r>
            <a:r>
              <a:rPr lang="en-US" sz="2300" dirty="0">
                <a:solidFill>
                  <a:schemeClr val="bg1"/>
                </a:solidFill>
                <a:latin typeface="Gill Sans MT" panose="020B0502020104020203" pitchFamily="34" charset="0"/>
              </a:rPr>
              <a:t>extra </a:t>
            </a:r>
            <a:r>
              <a:rPr lang="en-US" sz="2300" dirty="0" smtClean="0">
                <a:solidFill>
                  <a:schemeClr val="bg1"/>
                </a:solidFill>
                <a:latin typeface="Gill Sans MT" panose="020B0502020104020203" pitchFamily="34" charset="0"/>
              </a:rPr>
              <a:t>batteries. </a:t>
            </a:r>
          </a:p>
          <a:p>
            <a:endParaRPr lang="en-US" sz="2300" dirty="0">
              <a:solidFill>
                <a:schemeClr val="bg1"/>
              </a:solidFill>
              <a:latin typeface="Gill Sans MT" panose="020B0502020104020203" pitchFamily="34" charset="0"/>
            </a:endParaRPr>
          </a:p>
          <a:p>
            <a:pPr marL="285750" indent="-285750">
              <a:buFont typeface="Wingdings" panose="05000000000000000000" pitchFamily="2" charset="2"/>
              <a:buChar char="§"/>
            </a:pPr>
            <a:r>
              <a:rPr lang="en-US" sz="2300" dirty="0">
                <a:solidFill>
                  <a:schemeClr val="bg1"/>
                </a:solidFill>
                <a:latin typeface="Gill Sans MT" panose="020B0502020104020203" pitchFamily="34" charset="0"/>
                <a:ea typeface="Calibri" panose="020F0502020204030204" pitchFamily="34" charset="0"/>
              </a:rPr>
              <a:t>Limit the use of </a:t>
            </a:r>
            <a:r>
              <a:rPr lang="en-US" sz="2300" dirty="0" smtClean="0">
                <a:solidFill>
                  <a:schemeClr val="bg1"/>
                </a:solidFill>
                <a:latin typeface="Gill Sans MT" panose="020B0502020104020203" pitchFamily="34" charset="0"/>
                <a:ea typeface="Calibri" panose="020F0502020204030204" pitchFamily="34" charset="0"/>
              </a:rPr>
              <a:t>energy-intensive equipment such as </a:t>
            </a:r>
            <a:r>
              <a:rPr lang="en-US" sz="2300" dirty="0">
                <a:solidFill>
                  <a:schemeClr val="bg1"/>
                </a:solidFill>
                <a:latin typeface="Gill Sans MT" panose="020B0502020104020203" pitchFamily="34" charset="0"/>
                <a:ea typeface="Calibri" panose="020F0502020204030204" pitchFamily="34" charset="0"/>
              </a:rPr>
              <a:t>washers, dryers, </a:t>
            </a:r>
            <a:r>
              <a:rPr lang="en-US" sz="2300" dirty="0" smtClean="0">
                <a:solidFill>
                  <a:schemeClr val="bg1"/>
                </a:solidFill>
                <a:latin typeface="Gill Sans MT" panose="020B0502020104020203" pitchFamily="34" charset="0"/>
                <a:ea typeface="Calibri" panose="020F0502020204030204" pitchFamily="34" charset="0"/>
              </a:rPr>
              <a:t>and air conditioners. Turn </a:t>
            </a:r>
            <a:r>
              <a:rPr lang="en-US" sz="2300" dirty="0">
                <a:solidFill>
                  <a:schemeClr val="bg1"/>
                </a:solidFill>
                <a:latin typeface="Gill Sans MT" panose="020B0502020104020203" pitchFamily="34" charset="0"/>
                <a:ea typeface="Calibri" panose="020F0502020204030204" pitchFamily="34" charset="0"/>
              </a:rPr>
              <a:t>off lights/televisions when not needed.</a:t>
            </a:r>
          </a:p>
          <a:p>
            <a:endParaRPr lang="en-US" sz="2200" b="1" u="sng" dirty="0" smtClean="0">
              <a:solidFill>
                <a:schemeClr val="bg1"/>
              </a:solidFill>
              <a:latin typeface="Gill Sans MT" panose="020B0502020104020203" pitchFamily="34" charset="0"/>
            </a:endParaRPr>
          </a:p>
          <a:p>
            <a:pPr marL="285750" indent="-285750">
              <a:buFont typeface="Wingdings" panose="05000000000000000000" pitchFamily="2" charset="2"/>
              <a:buChar char="§"/>
            </a:pPr>
            <a:endParaRPr lang="en-US" sz="2000" dirty="0" smtClean="0">
              <a:solidFill>
                <a:schemeClr val="bg1"/>
              </a:solidFill>
              <a:latin typeface="Gill Sans MT" panose="020B0502020104020203" pitchFamily="34" charset="0"/>
            </a:endParaRPr>
          </a:p>
        </p:txBody>
      </p:sp>
      <p:pic>
        <p:nvPicPr>
          <p:cNvPr id="5" name="Picture 4"/>
          <p:cNvPicPr>
            <a:picLocks noChangeAspect="1"/>
          </p:cNvPicPr>
          <p:nvPr/>
        </p:nvPicPr>
        <p:blipFill>
          <a:blip r:embed="rId3"/>
          <a:stretch>
            <a:fillRect/>
          </a:stretch>
        </p:blipFill>
        <p:spPr>
          <a:xfrm>
            <a:off x="482252" y="1002114"/>
            <a:ext cx="4265216" cy="3053647"/>
          </a:xfrm>
          <a:prstGeom prst="rect">
            <a:avLst/>
          </a:prstGeom>
        </p:spPr>
      </p:pic>
    </p:spTree>
    <p:extLst>
      <p:ext uri="{BB962C8B-B14F-4D97-AF65-F5344CB8AC3E}">
        <p14:creationId xmlns:p14="http://schemas.microsoft.com/office/powerpoint/2010/main" val="478339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4254500" cy="594937"/>
          </a:xfrm>
        </p:spPr>
        <p:txBody>
          <a:bodyPr/>
          <a:lstStyle/>
          <a:p>
            <a:r>
              <a:rPr lang="en-US" sz="3200" dirty="0" smtClean="0">
                <a:latin typeface="Gill Sans MT" panose="020B0502020104020203" pitchFamily="34" charset="0"/>
              </a:rPr>
              <a:t>Expanding Impacts</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762500" y="1323298"/>
            <a:ext cx="4246272" cy="5255421"/>
          </a:xfrm>
        </p:spPr>
        <p:txBody>
          <a:bodyPr/>
          <a:lstStyle/>
          <a:p>
            <a:pPr>
              <a:lnSpc>
                <a:spcPct val="114000"/>
              </a:lnSpc>
              <a:buFont typeface="Arial" panose="020B0604020202020204" pitchFamily="34" charset="0"/>
              <a:buChar char="•"/>
            </a:pPr>
            <a:r>
              <a:rPr lang="en-US" altLang="en-US" sz="2200" dirty="0" smtClean="0">
                <a:solidFill>
                  <a:schemeClr val="tx2"/>
                </a:solidFill>
                <a:latin typeface="Gill Sans MT" panose="020B0502020104020203" pitchFamily="34" charset="0"/>
              </a:rPr>
              <a:t>The MTA is now reporting that several train lines are impacted by signal light outages at Penn Station causing major delays and limited train service:</a:t>
            </a:r>
          </a:p>
          <a:p>
            <a:pPr lvl="1">
              <a:lnSpc>
                <a:spcPct val="114000"/>
              </a:lnSpc>
              <a:buFont typeface="Wingdings" panose="05000000000000000000" pitchFamily="2" charset="2"/>
              <a:buChar char="Ø"/>
            </a:pPr>
            <a:r>
              <a:rPr lang="en-US" altLang="en-US" sz="1800" dirty="0" smtClean="0">
                <a:solidFill>
                  <a:schemeClr val="tx2"/>
                </a:solidFill>
                <a:latin typeface="Gill Sans MT" panose="020B0502020104020203" pitchFamily="34" charset="0"/>
              </a:rPr>
              <a:t>Expect mass transit disruptions on the A, C, D, E, F, M, 1, 2 &amp; 3 train service in Manhattan in both directions.</a:t>
            </a:r>
          </a:p>
          <a:p>
            <a:pPr>
              <a:lnSpc>
                <a:spcPct val="114000"/>
              </a:lnSpc>
              <a:buFont typeface="Arial" panose="020B0604020202020204" pitchFamily="34" charset="0"/>
              <a:buChar char="•"/>
            </a:pPr>
            <a:r>
              <a:rPr lang="en-US" altLang="en-US" sz="2200" dirty="0" smtClean="0">
                <a:solidFill>
                  <a:schemeClr val="tx2"/>
                </a:solidFill>
                <a:latin typeface="Gill Sans MT" panose="020B0502020104020203" pitchFamily="34" charset="0"/>
              </a:rPr>
              <a:t>The </a:t>
            </a:r>
            <a:r>
              <a:rPr lang="en-US" altLang="en-US" sz="2200" dirty="0">
                <a:solidFill>
                  <a:schemeClr val="tx2"/>
                </a:solidFill>
                <a:latin typeface="Gill Sans MT" panose="020B0502020104020203" pitchFamily="34" charset="0"/>
              </a:rPr>
              <a:t>power outage </a:t>
            </a:r>
            <a:r>
              <a:rPr lang="en-US" altLang="en-US" sz="2200" dirty="0" smtClean="0">
                <a:solidFill>
                  <a:schemeClr val="tx2"/>
                </a:solidFill>
                <a:latin typeface="Gill Sans MT" panose="020B0502020104020203" pitchFamily="34" charset="0"/>
              </a:rPr>
              <a:t>is also </a:t>
            </a:r>
            <a:r>
              <a:rPr lang="en-US" altLang="en-US" sz="2200" dirty="0">
                <a:solidFill>
                  <a:schemeClr val="tx2"/>
                </a:solidFill>
                <a:latin typeface="Gill Sans MT" panose="020B0502020104020203" pitchFamily="34" charset="0"/>
              </a:rPr>
              <a:t>impacting traffic signals, causing extensive traffic delays in the area of Midtown Manhattan in both directions. </a:t>
            </a:r>
          </a:p>
          <a:p>
            <a:pPr marL="0" indent="0">
              <a:lnSpc>
                <a:spcPct val="114000"/>
              </a:lnSpc>
              <a:buNone/>
            </a:pPr>
            <a:r>
              <a:rPr lang="en-US" altLang="en-US" sz="2200" dirty="0" smtClean="0">
                <a:solidFill>
                  <a:schemeClr val="tx2"/>
                </a:solidFill>
                <a:latin typeface="Gill Sans MT" panose="020B0502020104020203" pitchFamily="34" charset="0"/>
              </a:rPr>
              <a:t> </a:t>
            </a:r>
            <a:endParaRPr lang="en-US" altLang="en-US" sz="2200" dirty="0">
              <a:solidFill>
                <a:schemeClr val="tx2"/>
              </a:solidFill>
              <a:latin typeface="Gill Sans MT" panose="020B0502020104020203" pitchFamily="34" charset="0"/>
            </a:endParaRPr>
          </a:p>
          <a:p>
            <a:pPr marL="0" indent="0">
              <a:lnSpc>
                <a:spcPct val="114000"/>
              </a:lnSpc>
              <a:buNone/>
            </a:pPr>
            <a:endParaRPr lang="en-US" altLang="en-US" sz="1800" u="sng" dirty="0" smtClean="0">
              <a:solidFill>
                <a:schemeClr val="tx2"/>
              </a:solidFill>
              <a:latin typeface="Gill Sans MT" panose="020B0502020104020203" pitchFamily="34" charset="0"/>
            </a:endParaRPr>
          </a:p>
          <a:p>
            <a:pPr marL="0" indent="0">
              <a:lnSpc>
                <a:spcPct val="114000"/>
              </a:lnSpc>
              <a:buNone/>
            </a:pPr>
            <a:endParaRPr lang="en-US" altLang="en-US" dirty="0" smtClean="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3257550" cy="381561"/>
          </a:xfrm>
        </p:spPr>
        <p:txBody>
          <a:bodyPr/>
          <a:lstStyle/>
          <a:p>
            <a:r>
              <a:rPr lang="en-US" dirty="0" smtClean="0">
                <a:latin typeface="Gill Sans MT" panose="020B0502020104020203" pitchFamily="34" charset="0"/>
              </a:rPr>
              <a:t>Monday, June 30, 9:00 AM</a:t>
            </a:r>
            <a:endParaRPr lang="en-US" dirty="0">
              <a:latin typeface="Gill Sans MT" panose="020B0502020104020203" pitchFamily="34" charset="0"/>
            </a:endParaRPr>
          </a:p>
        </p:txBody>
      </p:sp>
      <p:sp>
        <p:nvSpPr>
          <p:cNvPr id="8" name="TextBox 7"/>
          <p:cNvSpPr txBox="1"/>
          <p:nvPr/>
        </p:nvSpPr>
        <p:spPr>
          <a:xfrm>
            <a:off x="324713" y="5136060"/>
            <a:ext cx="4519473" cy="798389"/>
          </a:xfrm>
          <a:prstGeom prst="rect">
            <a:avLst/>
          </a:prstGeom>
        </p:spPr>
        <p:txBody>
          <a:bodyPr wrap="square" lIns="0" tIns="0" rtlCol="0">
            <a:noAutofit/>
          </a:bodyPr>
          <a:lstStyle/>
          <a:p>
            <a:r>
              <a:rPr lang="en-US" altLang="en-US" sz="1400" u="sng" dirty="0" smtClean="0">
                <a:solidFill>
                  <a:srgbClr val="00588F"/>
                </a:solidFill>
                <a:latin typeface="Gill Sans MT" panose="020B0502020104020203" pitchFamily="34" charset="0"/>
              </a:rPr>
              <a:t>Considerations:</a:t>
            </a:r>
          </a:p>
          <a:p>
            <a:pPr marL="285750" indent="-285750">
              <a:buFont typeface="Arial" panose="020B0604020202020204" pitchFamily="34" charset="0"/>
              <a:buChar char="•"/>
            </a:pPr>
            <a:r>
              <a:rPr lang="en-US" altLang="en-US" sz="1400" dirty="0" smtClean="0">
                <a:solidFill>
                  <a:srgbClr val="00588F"/>
                </a:solidFill>
                <a:latin typeface="Gill Sans MT" panose="020B0502020104020203" pitchFamily="34" charset="0"/>
              </a:rPr>
              <a:t>Is </a:t>
            </a:r>
            <a:r>
              <a:rPr lang="en-US" altLang="en-US" sz="1400" dirty="0">
                <a:solidFill>
                  <a:srgbClr val="00588F"/>
                </a:solidFill>
                <a:latin typeface="Gill Sans MT" panose="020B0502020104020203" pitchFamily="34" charset="0"/>
              </a:rPr>
              <a:t>the organization prepared to deal with </a:t>
            </a:r>
            <a:r>
              <a:rPr lang="en-US" altLang="en-US" sz="1400" dirty="0" smtClean="0">
                <a:solidFill>
                  <a:srgbClr val="00588F"/>
                </a:solidFill>
                <a:latin typeface="Gill Sans MT" panose="020B0502020104020203" pitchFamily="34" charset="0"/>
              </a:rPr>
              <a:t>staffing deficits related to commuting </a:t>
            </a:r>
            <a:r>
              <a:rPr lang="en-US" altLang="en-US" sz="1400" dirty="0">
                <a:solidFill>
                  <a:srgbClr val="00588F"/>
                </a:solidFill>
                <a:latin typeface="Gill Sans MT" panose="020B0502020104020203" pitchFamily="34" charset="0"/>
              </a:rPr>
              <a:t>challenges? </a:t>
            </a:r>
            <a:endParaRPr lang="en-US" altLang="en-US" sz="1400" dirty="0" smtClean="0">
              <a:solidFill>
                <a:srgbClr val="00588F"/>
              </a:solidFill>
              <a:latin typeface="Gill Sans MT" panose="020B0502020104020203" pitchFamily="34" charset="0"/>
            </a:endParaRPr>
          </a:p>
          <a:p>
            <a:endParaRPr lang="en-US" sz="1400" dirty="0" smtClean="0">
              <a:solidFill>
                <a:srgbClr val="00588F"/>
              </a:solidFill>
              <a:latin typeface="Gill Sans MT" panose="020B0502020104020203" pitchFamily="34" charset="0"/>
            </a:endParaRPr>
          </a:p>
          <a:p>
            <a:pPr marL="285750" indent="-285750">
              <a:buFont typeface="Arial" panose="020B0604020202020204" pitchFamily="34" charset="0"/>
              <a:buChar char="•"/>
            </a:pPr>
            <a:endParaRPr lang="en-US" sz="1400" dirty="0" smtClean="0">
              <a:solidFill>
                <a:srgbClr val="00588F"/>
              </a:solidFill>
              <a:latin typeface="Gill Sans MT" panose="020B0502020104020203"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88" y="1677811"/>
            <a:ext cx="4466852" cy="2977901"/>
          </a:xfrm>
          <a:prstGeom prst="rect">
            <a:avLst/>
          </a:prstGeom>
        </p:spPr>
      </p:pic>
    </p:spTree>
    <p:extLst>
      <p:ext uri="{BB962C8B-B14F-4D97-AF65-F5344CB8AC3E}">
        <p14:creationId xmlns:p14="http://schemas.microsoft.com/office/powerpoint/2010/main" val="2669309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4254500" cy="594937"/>
          </a:xfrm>
        </p:spPr>
        <p:txBody>
          <a:bodyPr/>
          <a:lstStyle/>
          <a:p>
            <a:r>
              <a:rPr lang="en-US" sz="3200" dirty="0" smtClean="0">
                <a:latin typeface="Gill Sans MT" panose="020B0502020104020203" pitchFamily="34" charset="0"/>
              </a:rPr>
              <a:t>Outage Update</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4769655" y="1319999"/>
            <a:ext cx="3816350" cy="3895945"/>
          </a:xfrm>
        </p:spPr>
        <p:txBody>
          <a:bodyPr/>
          <a:lstStyle/>
          <a:p>
            <a:pPr marL="0" indent="0">
              <a:lnSpc>
                <a:spcPct val="114000"/>
              </a:lnSpc>
              <a:buNone/>
            </a:pPr>
            <a:r>
              <a:rPr lang="en-US" altLang="en-US" sz="2400" dirty="0" smtClean="0">
                <a:solidFill>
                  <a:schemeClr val="tx2"/>
                </a:solidFill>
                <a:latin typeface="Gill Sans MT" panose="020B0502020104020203" pitchFamily="34" charset="0"/>
              </a:rPr>
              <a:t>During a midmorning press conference, Con Edison announces that they have located the source of the outage and are currently </a:t>
            </a:r>
            <a:r>
              <a:rPr lang="en-US" altLang="en-US" sz="2400" dirty="0">
                <a:solidFill>
                  <a:schemeClr val="tx2"/>
                </a:solidFill>
                <a:latin typeface="Gill Sans MT" panose="020B0502020104020203" pitchFamily="34" charset="0"/>
              </a:rPr>
              <a:t>working on </a:t>
            </a:r>
            <a:r>
              <a:rPr lang="en-US" altLang="en-US" sz="2400" dirty="0" smtClean="0">
                <a:solidFill>
                  <a:schemeClr val="tx2"/>
                </a:solidFill>
                <a:latin typeface="Gill Sans MT" panose="020B0502020104020203" pitchFamily="34" charset="0"/>
              </a:rPr>
              <a:t>repairs. </a:t>
            </a:r>
            <a:r>
              <a:rPr lang="en-US" altLang="en-US" sz="2400" u="sng" dirty="0" smtClean="0">
                <a:solidFill>
                  <a:schemeClr val="tx2"/>
                </a:solidFill>
                <a:latin typeface="Gill Sans MT" panose="020B0502020104020203" pitchFamily="34" charset="0"/>
              </a:rPr>
              <a:t>Estimated </a:t>
            </a:r>
            <a:r>
              <a:rPr lang="en-US" altLang="en-US" sz="2400" u="sng" dirty="0">
                <a:solidFill>
                  <a:schemeClr val="tx2"/>
                </a:solidFill>
                <a:latin typeface="Gill Sans MT" panose="020B0502020104020203" pitchFamily="34" charset="0"/>
              </a:rPr>
              <a:t>time of </a:t>
            </a:r>
            <a:r>
              <a:rPr lang="en-US" altLang="en-US" sz="2400" u="sng" dirty="0" smtClean="0">
                <a:solidFill>
                  <a:schemeClr val="tx2"/>
                </a:solidFill>
                <a:latin typeface="Gill Sans MT" panose="020B0502020104020203" pitchFamily="34" charset="0"/>
              </a:rPr>
              <a:t>restoration</a:t>
            </a:r>
            <a:r>
              <a:rPr lang="en-US" altLang="en-US" sz="2400" dirty="0" smtClean="0">
                <a:solidFill>
                  <a:schemeClr val="tx2"/>
                </a:solidFill>
                <a:latin typeface="Gill Sans MT" panose="020B0502020104020203" pitchFamily="34" charset="0"/>
              </a:rPr>
              <a:t> </a:t>
            </a:r>
            <a:r>
              <a:rPr lang="en-US" altLang="en-US" sz="2400" dirty="0">
                <a:solidFill>
                  <a:schemeClr val="tx2"/>
                </a:solidFill>
                <a:latin typeface="Gill Sans MT" panose="020B0502020104020203" pitchFamily="34" charset="0"/>
              </a:rPr>
              <a:t>to the west side of Manhattan </a:t>
            </a:r>
            <a:r>
              <a:rPr lang="en-US" altLang="en-US" sz="2400" dirty="0" smtClean="0">
                <a:solidFill>
                  <a:schemeClr val="tx2"/>
                </a:solidFill>
                <a:latin typeface="Gill Sans MT" panose="020B0502020104020203" pitchFamily="34" charset="0"/>
              </a:rPr>
              <a:t>is </a:t>
            </a:r>
            <a:r>
              <a:rPr lang="en-US" altLang="en-US" sz="2400" dirty="0">
                <a:solidFill>
                  <a:schemeClr val="tx2"/>
                </a:solidFill>
                <a:latin typeface="Gill Sans MT" panose="020B0502020104020203" pitchFamily="34" charset="0"/>
              </a:rPr>
              <a:t>8 hours.</a:t>
            </a:r>
          </a:p>
          <a:p>
            <a:pPr marL="0" indent="0">
              <a:lnSpc>
                <a:spcPct val="114000"/>
              </a:lnSpc>
              <a:buNone/>
            </a:pPr>
            <a:r>
              <a:rPr lang="en-US" altLang="en-US" sz="2400" dirty="0" smtClean="0">
                <a:solidFill>
                  <a:schemeClr val="tx2"/>
                </a:solidFill>
                <a:latin typeface="Gill Sans MT" panose="020B0502020104020203" pitchFamily="34" charset="0"/>
              </a:rPr>
              <a:t> </a:t>
            </a:r>
            <a:endParaRPr lang="en-US" altLang="en-US" sz="2400" dirty="0">
              <a:solidFill>
                <a:schemeClr val="tx2"/>
              </a:solidFill>
              <a:latin typeface="Gill Sans MT" panose="020B0502020104020203" pitchFamily="34" charset="0"/>
            </a:endParaRPr>
          </a:p>
          <a:p>
            <a:pPr marL="0" indent="0">
              <a:lnSpc>
                <a:spcPct val="114000"/>
              </a:lnSpc>
              <a:buNone/>
            </a:pPr>
            <a:endParaRPr lang="en-US" altLang="en-US" sz="1800" u="sng" dirty="0" smtClean="0">
              <a:solidFill>
                <a:schemeClr val="tx2"/>
              </a:solidFill>
              <a:latin typeface="Gill Sans MT" panose="020B0502020104020203" pitchFamily="34" charset="0"/>
            </a:endParaRPr>
          </a:p>
          <a:p>
            <a:pPr marL="0" indent="0">
              <a:lnSpc>
                <a:spcPct val="114000"/>
              </a:lnSpc>
              <a:buNone/>
            </a:pPr>
            <a:endParaRPr lang="en-US" altLang="en-US" dirty="0" smtClean="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3606800" cy="381561"/>
          </a:xfrm>
        </p:spPr>
        <p:txBody>
          <a:bodyPr/>
          <a:lstStyle/>
          <a:p>
            <a:r>
              <a:rPr lang="en-US" dirty="0" smtClean="0">
                <a:latin typeface="Gill Sans MT" panose="020B0502020104020203" pitchFamily="34" charset="0"/>
              </a:rPr>
              <a:t>Monday, June 30, 11:00 AM</a:t>
            </a:r>
            <a:endParaRPr lang="en-US" dirty="0">
              <a:latin typeface="Gill Sans MT" panose="020B0502020104020203" pitchFamily="34" charset="0"/>
            </a:endParaRPr>
          </a:p>
        </p:txBody>
      </p:sp>
      <p:sp>
        <p:nvSpPr>
          <p:cNvPr id="8" name="TextBox 7"/>
          <p:cNvSpPr txBox="1"/>
          <p:nvPr/>
        </p:nvSpPr>
        <p:spPr>
          <a:xfrm>
            <a:off x="331928" y="5089313"/>
            <a:ext cx="4516968" cy="861889"/>
          </a:xfrm>
          <a:prstGeom prst="rect">
            <a:avLst/>
          </a:prstGeom>
        </p:spPr>
        <p:txBody>
          <a:bodyPr wrap="square" lIns="0" tIns="0" rtlCol="0">
            <a:noAutofit/>
          </a:bodyPr>
          <a:lstStyle/>
          <a:p>
            <a:r>
              <a:rPr lang="en-US" altLang="en-US" sz="1400" u="sng" dirty="0" smtClean="0">
                <a:solidFill>
                  <a:srgbClr val="00588F"/>
                </a:solidFill>
                <a:latin typeface="Gill Sans MT" panose="020B0502020104020203" pitchFamily="34" charset="0"/>
              </a:rPr>
              <a:t>Considerations:</a:t>
            </a:r>
          </a:p>
          <a:p>
            <a:pPr marL="285750" indent="-285750">
              <a:buFont typeface="Arial" panose="020B0604020202020204" pitchFamily="34" charset="0"/>
              <a:buChar char="•"/>
            </a:pPr>
            <a:r>
              <a:rPr lang="en-US" altLang="en-US" sz="1400" dirty="0" smtClean="0">
                <a:solidFill>
                  <a:srgbClr val="00588F"/>
                </a:solidFill>
                <a:latin typeface="Gill Sans MT" panose="020B0502020104020203" pitchFamily="34" charset="0"/>
              </a:rPr>
              <a:t>What contingency plans are in place if the power outage continues overnight? Another 24-36 hours?</a:t>
            </a:r>
            <a:endParaRPr lang="en-US" sz="1400" dirty="0" smtClean="0">
              <a:solidFill>
                <a:srgbClr val="00588F"/>
              </a:solidFill>
              <a:latin typeface="Gill Sans MT" panose="020B0502020104020203" pitchFamily="34" charset="0"/>
            </a:endParaRPr>
          </a:p>
          <a:p>
            <a:pPr marL="285750" indent="-285750">
              <a:buFont typeface="Arial" panose="020B0604020202020204" pitchFamily="34" charset="0"/>
              <a:buChar char="•"/>
            </a:pPr>
            <a:endParaRPr lang="en-US" sz="1400" dirty="0" smtClean="0">
              <a:solidFill>
                <a:srgbClr val="00588F"/>
              </a:solidFill>
              <a:latin typeface="Gill Sans MT" panose="020B0502020104020203"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2" y="1663449"/>
            <a:ext cx="3968750" cy="2976563"/>
          </a:xfrm>
          <a:prstGeom prst="rect">
            <a:avLst/>
          </a:prstGeom>
        </p:spPr>
      </p:pic>
      <p:sp>
        <p:nvSpPr>
          <p:cNvPr id="6" name="TextBox 5"/>
          <p:cNvSpPr txBox="1"/>
          <p:nvPr/>
        </p:nvSpPr>
        <p:spPr>
          <a:xfrm>
            <a:off x="5022850" y="1144865"/>
            <a:ext cx="3505200" cy="2093635"/>
          </a:xfrm>
          <a:prstGeom prst="rect">
            <a:avLst/>
          </a:prstGeom>
        </p:spPr>
        <p:txBody>
          <a:bodyPr wrap="square" lIns="0" tIns="0" rtlCol="0">
            <a:noAutofit/>
          </a:bodyPr>
          <a:lstStyle/>
          <a:p>
            <a:endParaRPr lang="en-US" dirty="0" smtClean="0"/>
          </a:p>
        </p:txBody>
      </p:sp>
    </p:spTree>
    <p:extLst>
      <p:ext uri="{BB962C8B-B14F-4D97-AF65-F5344CB8AC3E}">
        <p14:creationId xmlns:p14="http://schemas.microsoft.com/office/powerpoint/2010/main" val="2493383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57200" y="381560"/>
            <a:ext cx="8229600" cy="594937"/>
          </a:xfrm>
        </p:spPr>
        <p:txBody>
          <a:bodyPr/>
          <a:lstStyle/>
          <a:p>
            <a:r>
              <a:rPr lang="en-US" sz="3200" dirty="0" smtClean="0">
                <a:latin typeface="Gill Sans MT" panose="020B0502020104020203" pitchFamily="34" charset="0"/>
              </a:rPr>
              <a:t>Growing Concerns</a:t>
            </a:r>
            <a:endParaRPr lang="en-US" sz="3200" dirty="0">
              <a:latin typeface="Gill Sans MT" panose="020B0502020104020203" pitchFamily="34" charset="0"/>
            </a:endParaRPr>
          </a:p>
        </p:txBody>
      </p:sp>
      <p:sp>
        <p:nvSpPr>
          <p:cNvPr id="3" name="Content Placeholder 2"/>
          <p:cNvSpPr>
            <a:spLocks noGrp="1"/>
          </p:cNvSpPr>
          <p:nvPr>
            <p:ph sz="quarter" idx="4"/>
          </p:nvPr>
        </p:nvSpPr>
        <p:spPr>
          <a:xfrm>
            <a:off x="355600" y="1837832"/>
            <a:ext cx="3927231" cy="4458190"/>
          </a:xfrm>
        </p:spPr>
        <p:txBody>
          <a:bodyPr/>
          <a:lstStyle/>
          <a:p>
            <a:pPr>
              <a:lnSpc>
                <a:spcPct val="114000"/>
              </a:lnSpc>
              <a:buFont typeface="Arial" panose="020B0604020202020204" pitchFamily="34" charset="0"/>
              <a:buChar char="•"/>
            </a:pPr>
            <a:r>
              <a:rPr lang="en-US" altLang="en-US" sz="2400" dirty="0" smtClean="0">
                <a:solidFill>
                  <a:schemeClr val="tx2"/>
                </a:solidFill>
                <a:latin typeface="Gill Sans MT" panose="020B0502020104020203" pitchFamily="34" charset="0"/>
              </a:rPr>
              <a:t>The Facilities </a:t>
            </a:r>
            <a:r>
              <a:rPr lang="en-US" altLang="en-US" sz="2400" dirty="0">
                <a:solidFill>
                  <a:schemeClr val="tx2"/>
                </a:solidFill>
                <a:latin typeface="Gill Sans MT" panose="020B0502020104020203" pitchFamily="34" charset="0"/>
              </a:rPr>
              <a:t>M</a:t>
            </a:r>
            <a:r>
              <a:rPr lang="en-US" altLang="en-US" sz="2400" dirty="0" smtClean="0">
                <a:solidFill>
                  <a:schemeClr val="tx2"/>
                </a:solidFill>
                <a:latin typeface="Gill Sans MT" panose="020B0502020104020203" pitchFamily="34" charset="0"/>
              </a:rPr>
              <a:t>anager reports their concern about a delivery of products </a:t>
            </a:r>
            <a:r>
              <a:rPr lang="en-US" altLang="en-US" sz="2400" dirty="0">
                <a:solidFill>
                  <a:schemeClr val="tx2"/>
                </a:solidFill>
                <a:latin typeface="Gill Sans MT" panose="020B0502020104020203" pitchFamily="34" charset="0"/>
              </a:rPr>
              <a:t>expected </a:t>
            </a:r>
            <a:r>
              <a:rPr lang="en-US" altLang="en-US" sz="2400" dirty="0" smtClean="0">
                <a:solidFill>
                  <a:schemeClr val="tx2"/>
                </a:solidFill>
                <a:latin typeface="Gill Sans MT" panose="020B0502020104020203" pitchFamily="34" charset="0"/>
              </a:rPr>
              <a:t>this </a:t>
            </a:r>
            <a:r>
              <a:rPr lang="en-US" altLang="en-US" sz="2400" dirty="0">
                <a:solidFill>
                  <a:schemeClr val="tx2"/>
                </a:solidFill>
                <a:latin typeface="Gill Sans MT" panose="020B0502020104020203" pitchFamily="34" charset="0"/>
              </a:rPr>
              <a:t>afternoon </a:t>
            </a:r>
            <a:r>
              <a:rPr lang="en-US" altLang="en-US" sz="2400" dirty="0" smtClean="0">
                <a:solidFill>
                  <a:schemeClr val="tx2"/>
                </a:solidFill>
                <a:latin typeface="Gill Sans MT" panose="020B0502020104020203" pitchFamily="34" charset="0"/>
              </a:rPr>
              <a:t>that require refrigeration.</a:t>
            </a:r>
          </a:p>
          <a:p>
            <a:pPr>
              <a:lnSpc>
                <a:spcPct val="114000"/>
              </a:lnSpc>
              <a:buFont typeface="Arial" panose="020B0604020202020204" pitchFamily="34" charset="0"/>
              <a:buChar char="•"/>
            </a:pPr>
            <a:r>
              <a:rPr lang="en-US" altLang="en-US" sz="2400" dirty="0">
                <a:solidFill>
                  <a:schemeClr val="tx2"/>
                </a:solidFill>
                <a:latin typeface="Gill Sans MT" panose="020B0502020104020203" pitchFamily="34" charset="0"/>
              </a:rPr>
              <a:t>The HR </a:t>
            </a:r>
            <a:r>
              <a:rPr lang="en-US" altLang="en-US" sz="2400" dirty="0" smtClean="0">
                <a:solidFill>
                  <a:schemeClr val="tx2"/>
                </a:solidFill>
                <a:latin typeface="Gill Sans MT" panose="020B0502020104020203" pitchFamily="34" charset="0"/>
              </a:rPr>
              <a:t>Manager reports that several staff are requesting to leave early due to commuting challenges. </a:t>
            </a:r>
            <a:endParaRPr lang="en-US" altLang="en-US" sz="1800" u="sng" dirty="0" smtClean="0">
              <a:solidFill>
                <a:schemeClr val="tx2"/>
              </a:solidFill>
              <a:latin typeface="Gill Sans MT" panose="020B0502020104020203" pitchFamily="34" charset="0"/>
            </a:endParaRPr>
          </a:p>
          <a:p>
            <a:pPr>
              <a:lnSpc>
                <a:spcPct val="114000"/>
              </a:lnSpc>
              <a:buFont typeface="Arial" panose="020B0604020202020204" pitchFamily="34" charset="0"/>
              <a:buChar char="•"/>
            </a:pPr>
            <a:endParaRPr lang="en-US" altLang="en-US" dirty="0" smtClean="0">
              <a:solidFill>
                <a:schemeClr val="tx2"/>
              </a:solidFill>
              <a:latin typeface="Gill Sans MT" panose="020B0502020104020203" pitchFamily="34" charset="0"/>
            </a:endParaRPr>
          </a:p>
        </p:txBody>
      </p:sp>
      <p:sp>
        <p:nvSpPr>
          <p:cNvPr id="4" name="Text Placeholder 3"/>
          <p:cNvSpPr>
            <a:spLocks noGrp="1"/>
          </p:cNvSpPr>
          <p:nvPr>
            <p:ph type="body" sz="quarter" idx="10"/>
          </p:nvPr>
        </p:nvSpPr>
        <p:spPr>
          <a:xfrm>
            <a:off x="457200" y="954085"/>
            <a:ext cx="8229600" cy="381561"/>
          </a:xfrm>
        </p:spPr>
        <p:txBody>
          <a:bodyPr/>
          <a:lstStyle/>
          <a:p>
            <a:r>
              <a:rPr lang="en-US" dirty="0" smtClean="0">
                <a:latin typeface="Gill Sans MT" panose="020B0502020104020203" pitchFamily="34" charset="0"/>
              </a:rPr>
              <a:t>Monday, June 30, 12:30 PM</a:t>
            </a:r>
            <a:endParaRPr lang="en-US" dirty="0">
              <a:latin typeface="Gill Sans MT" panose="020B0502020104020203" pitchFamily="34" charset="0"/>
            </a:endParaRPr>
          </a:p>
        </p:txBody>
      </p:sp>
      <p:sp>
        <p:nvSpPr>
          <p:cNvPr id="8" name="TextBox 7"/>
          <p:cNvSpPr txBox="1"/>
          <p:nvPr/>
        </p:nvSpPr>
        <p:spPr>
          <a:xfrm>
            <a:off x="4635500" y="5051669"/>
            <a:ext cx="4114800" cy="1047750"/>
          </a:xfrm>
          <a:prstGeom prst="rect">
            <a:avLst/>
          </a:prstGeom>
        </p:spPr>
        <p:txBody>
          <a:bodyPr wrap="square" lIns="0" tIns="0" rtlCol="0">
            <a:noAutofit/>
          </a:bodyPr>
          <a:lstStyle/>
          <a:p>
            <a:r>
              <a:rPr lang="en-US" altLang="en-US" sz="1400" u="sng" dirty="0" smtClean="0">
                <a:solidFill>
                  <a:srgbClr val="00588F"/>
                </a:solidFill>
                <a:latin typeface="Gill Sans MT" panose="020B0502020104020203" pitchFamily="34" charset="0"/>
              </a:rPr>
              <a:t>Considerations:</a:t>
            </a:r>
          </a:p>
          <a:p>
            <a:pPr marL="285750" indent="-285750">
              <a:buFont typeface="Arial" panose="020B0604020202020204" pitchFamily="34" charset="0"/>
              <a:buChar char="•"/>
            </a:pPr>
            <a:r>
              <a:rPr lang="en-US" sz="1400" dirty="0" smtClean="0">
                <a:solidFill>
                  <a:srgbClr val="00588F"/>
                </a:solidFill>
                <a:latin typeface="Gill Sans MT" panose="020B0502020104020203" pitchFamily="34" charset="0"/>
              </a:rPr>
              <a:t>What are the organization’s concerns at this point?</a:t>
            </a:r>
          </a:p>
          <a:p>
            <a:pPr marL="285750" indent="-285750">
              <a:buFont typeface="Arial" panose="020B0604020202020204" pitchFamily="34" charset="0"/>
              <a:buChar char="•"/>
            </a:pPr>
            <a:r>
              <a:rPr lang="en-US" sz="1400" dirty="0" smtClean="0">
                <a:solidFill>
                  <a:srgbClr val="00588F"/>
                </a:solidFill>
                <a:latin typeface="Gill Sans MT" panose="020B0502020104020203" pitchFamily="34" charset="0"/>
              </a:rPr>
              <a:t>Will the organization’s supply chain be disrupted in any way? If so, how?</a:t>
            </a:r>
          </a:p>
          <a:p>
            <a:pPr marL="285750" indent="-285750">
              <a:buFont typeface="Arial" panose="020B0604020202020204" pitchFamily="34" charset="0"/>
              <a:buChar char="•"/>
            </a:pPr>
            <a:endParaRPr lang="en-US" sz="1400" dirty="0" smtClean="0">
              <a:solidFill>
                <a:srgbClr val="00588F"/>
              </a:solidFill>
              <a:latin typeface="Gill Sans MT" panose="020B0502020104020203" pitchFamily="34" charset="0"/>
            </a:endParaRPr>
          </a:p>
        </p:txBody>
      </p:sp>
      <p:pic>
        <p:nvPicPr>
          <p:cNvPr id="5" name="Picture 4"/>
          <p:cNvPicPr>
            <a:picLocks noChangeAspect="1"/>
          </p:cNvPicPr>
          <p:nvPr/>
        </p:nvPicPr>
        <p:blipFill>
          <a:blip r:embed="rId2"/>
          <a:stretch>
            <a:fillRect/>
          </a:stretch>
        </p:blipFill>
        <p:spPr>
          <a:xfrm>
            <a:off x="4635500" y="1964015"/>
            <a:ext cx="4051300" cy="2805900"/>
          </a:xfrm>
          <a:prstGeom prst="rect">
            <a:avLst/>
          </a:prstGeom>
        </p:spPr>
      </p:pic>
    </p:spTree>
    <p:extLst>
      <p:ext uri="{BB962C8B-B14F-4D97-AF65-F5344CB8AC3E}">
        <p14:creationId xmlns:p14="http://schemas.microsoft.com/office/powerpoint/2010/main" val="24821302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YC EM NEW Blue">
      <a:dk1>
        <a:sysClr val="windowText" lastClr="000000"/>
      </a:dk1>
      <a:lt1>
        <a:srgbClr val="FFFFFE"/>
      </a:lt1>
      <a:dk2>
        <a:srgbClr val="00588F"/>
      </a:dk2>
      <a:lt2>
        <a:srgbClr val="00588F"/>
      </a:lt2>
      <a:accent1>
        <a:srgbClr val="FFFFFE"/>
      </a:accent1>
      <a:accent2>
        <a:srgbClr val="FFFFFE"/>
      </a:accent2>
      <a:accent3>
        <a:srgbClr val="FFFFFE"/>
      </a:accent3>
      <a:accent4>
        <a:srgbClr val="FFFEFE"/>
      </a:accent4>
      <a:accent5>
        <a:srgbClr val="FFFFFE"/>
      </a:accent5>
      <a:accent6>
        <a:srgbClr val="FFFFFE"/>
      </a:accent6>
      <a:hlink>
        <a:srgbClr val="FFFFFE"/>
      </a:hlink>
      <a:folHlink>
        <a:srgbClr val="FFFFF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lIns="0" tIns="0">
        <a:no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10944</TotalTime>
  <Words>1032</Words>
  <Application>Microsoft Office PowerPoint</Application>
  <PresentationFormat>On-screen Show (4:3)</PresentationFormat>
  <Paragraphs>89</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Gill Sans MT</vt:lpstr>
      <vt:lpstr>Interstate-Black</vt:lpstr>
      <vt:lpstr>Interstate-Bold</vt:lpstr>
      <vt:lpstr>Interstate-Regular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C&amp;G Partners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C&amp;G  Partners</dc:creator>
  <cp:lastModifiedBy>Goyenechea, Erik</cp:lastModifiedBy>
  <cp:revision>854</cp:revision>
  <dcterms:created xsi:type="dcterms:W3CDTF">2014-12-29T23:55:35Z</dcterms:created>
  <dcterms:modified xsi:type="dcterms:W3CDTF">2020-02-04T13:57:07Z</dcterms:modified>
</cp:coreProperties>
</file>