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9" r:id="rId2"/>
    <p:sldId id="379" r:id="rId3"/>
    <p:sldId id="356" r:id="rId4"/>
    <p:sldId id="325" r:id="rId5"/>
    <p:sldId id="362" r:id="rId6"/>
    <p:sldId id="289" r:id="rId7"/>
    <p:sldId id="364" r:id="rId8"/>
    <p:sldId id="336" r:id="rId9"/>
    <p:sldId id="370" r:id="rId10"/>
    <p:sldId id="338" r:id="rId11"/>
    <p:sldId id="378" r:id="rId12"/>
    <p:sldId id="376" r:id="rId13"/>
    <p:sldId id="30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o, Angie" initials="KA" lastIdx="1" clrIdx="0">
    <p:extLst>
      <p:ext uri="{19B8F6BF-5375-455C-9EA6-DF929625EA0E}">
        <p15:presenceInfo xmlns:p15="http://schemas.microsoft.com/office/powerpoint/2012/main" userId="Koo, Angie" providerId="None"/>
      </p:ext>
    </p:extLst>
  </p:cmAuthor>
  <p:cmAuthor id="2" name="Stewart, Janelle" initials="SJ" lastIdx="11" clrIdx="1">
    <p:extLst>
      <p:ext uri="{19B8F6BF-5375-455C-9EA6-DF929625EA0E}">
        <p15:presenceInfo xmlns:p15="http://schemas.microsoft.com/office/powerpoint/2012/main" userId="Stewart, Janelle" providerId="None"/>
      </p:ext>
    </p:extLst>
  </p:cmAuthor>
  <p:cmAuthor id="3" name="Coats, Amanda" initials="CA" lastIdx="5" clrIdx="2">
    <p:extLst>
      <p:ext uri="{19B8F6BF-5375-455C-9EA6-DF929625EA0E}">
        <p15:presenceInfo xmlns:p15="http://schemas.microsoft.com/office/powerpoint/2012/main" userId="S-1-5-21-141438516-2609577796-827151085-18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87E"/>
    <a:srgbClr val="E1FFE1"/>
    <a:srgbClr val="CCFFCC"/>
    <a:srgbClr val="00588F"/>
    <a:srgbClr val="F3FFF3"/>
    <a:srgbClr val="E7FFE7"/>
    <a:srgbClr val="B2B2B2"/>
    <a:srgbClr val="E9E9E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85" autoAdjust="0"/>
    <p:restoredTop sz="95741" autoAdjust="0"/>
  </p:normalViewPr>
  <p:slideViewPr>
    <p:cSldViewPr snapToGrid="0" snapToObjects="1">
      <p:cViewPr varScale="1">
        <p:scale>
          <a:sx n="121" d="100"/>
          <a:sy n="121" d="100"/>
        </p:scale>
        <p:origin x="1934" y="86"/>
      </p:cViewPr>
      <p:guideLst>
        <p:guide orient="horz" pos="2184"/>
        <p:guide pos="2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A98A6-FC7F-4E89-A617-A2A190FF3483}" type="datetimeFigureOut">
              <a:rPr lang="en-US" smtClean="0"/>
              <a:t>11/15/2019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4486F-F503-45C7-BA41-6A61E501E13A}" type="slidenum">
              <a:rPr lang="en-US" smtClean="0"/>
              <a:t>‹#›</a:t>
            </a:fld>
            <a:endParaRPr lang="en-US"/>
          </a:p>
        </p:txBody>
      </p:sp>
    </p:spTree>
    <p:extLst>
      <p:ext uri="{BB962C8B-B14F-4D97-AF65-F5344CB8AC3E}">
        <p14:creationId xmlns:p14="http://schemas.microsoft.com/office/powerpoint/2010/main" val="31849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A34486F-F503-45C7-BA41-6A61E501E13A}" type="slidenum">
              <a:rPr lang="en-US" smtClean="0"/>
              <a:t>11</a:t>
            </a:fld>
            <a:endParaRPr lang="en-US"/>
          </a:p>
        </p:txBody>
      </p:sp>
    </p:spTree>
    <p:extLst>
      <p:ext uri="{BB962C8B-B14F-4D97-AF65-F5344CB8AC3E}">
        <p14:creationId xmlns:p14="http://schemas.microsoft.com/office/powerpoint/2010/main" val="1186907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
        <p:nvSpPr>
          <p:cNvPr id="10"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1"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2"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Tree>
    <p:extLst>
      <p:ext uri="{BB962C8B-B14F-4D97-AF65-F5344CB8AC3E}">
        <p14:creationId xmlns:p14="http://schemas.microsoft.com/office/powerpoint/2010/main" val="29408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Rectangle 19"/>
          <p:cNvSpPr/>
          <p:nvPr userDrawn="1"/>
        </p:nvSpPr>
        <p:spPr>
          <a:xfrm>
            <a:off x="3250005"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035041"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5612"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8"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4"/>
          <p:cNvSpPr>
            <a:spLocks noGrp="1"/>
          </p:cNvSpPr>
          <p:nvPr>
            <p:ph type="body" sz="quarter" idx="17"/>
          </p:nvPr>
        </p:nvSpPr>
        <p:spPr>
          <a:xfrm>
            <a:off x="519113"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Text Placeholder 4"/>
          <p:cNvSpPr>
            <a:spLocks noGrp="1"/>
          </p:cNvSpPr>
          <p:nvPr>
            <p:ph type="body" sz="quarter" idx="18"/>
          </p:nvPr>
        </p:nvSpPr>
        <p:spPr>
          <a:xfrm>
            <a:off x="3326284"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1" name="Text Placeholder 4"/>
          <p:cNvSpPr>
            <a:spLocks noGrp="1"/>
          </p:cNvSpPr>
          <p:nvPr>
            <p:ph type="body" sz="quarter" idx="19"/>
          </p:nvPr>
        </p:nvSpPr>
        <p:spPr>
          <a:xfrm>
            <a:off x="6113936" y="1276512"/>
            <a:ext cx="2511980"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4"/>
          </p:nvPr>
        </p:nvSpPr>
        <p:spPr>
          <a:xfrm>
            <a:off x="519113"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20"/>
          </p:nvPr>
        </p:nvSpPr>
        <p:spPr>
          <a:xfrm>
            <a:off x="3326284"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5"/>
          <p:cNvSpPr>
            <a:spLocks noGrp="1"/>
          </p:cNvSpPr>
          <p:nvPr>
            <p:ph sz="quarter" idx="21"/>
          </p:nvPr>
        </p:nvSpPr>
        <p:spPr>
          <a:xfrm>
            <a:off x="6113935"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extBox 1"/>
          <p:cNvSpPr txBox="1"/>
          <p:nvPr userDrawn="1"/>
        </p:nvSpPr>
        <p:spPr>
          <a:xfrm>
            <a:off x="-1304324" y="6439243"/>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194607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55612" y="1028699"/>
            <a:ext cx="8231187" cy="5246221"/>
          </a:xfrm>
          <a:prstGeom prst="rect">
            <a:avLst/>
          </a:prstGeom>
        </p:spPr>
        <p:txBody>
          <a:bodyPr vert="horz"/>
          <a:lstStyle/>
          <a:p>
            <a:endParaRPr lang="en-US" dirty="0"/>
          </a:p>
        </p:txBody>
      </p:sp>
    </p:spTree>
    <p:extLst>
      <p:ext uri="{BB962C8B-B14F-4D97-AF65-F5344CB8AC3E}">
        <p14:creationId xmlns:p14="http://schemas.microsoft.com/office/powerpoint/2010/main" val="363877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274921"/>
          </a:xfrm>
          <a:prstGeom prst="rect">
            <a:avLst/>
          </a:prstGeom>
        </p:spPr>
        <p:txBody>
          <a:bodyPr vert="horz"/>
          <a:lstStyle/>
          <a:p>
            <a:endParaRPr lang="en-US" dirty="0"/>
          </a:p>
        </p:txBody>
      </p:sp>
    </p:spTree>
    <p:extLst>
      <p:ext uri="{BB962C8B-B14F-4D97-AF65-F5344CB8AC3E}">
        <p14:creationId xmlns:p14="http://schemas.microsoft.com/office/powerpoint/2010/main" val="237441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457200" y="1036893"/>
            <a:ext cx="4023360" cy="5246221"/>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2"/>
          </p:nvPr>
        </p:nvSpPr>
        <p:spPr>
          <a:xfrm>
            <a:off x="4663440" y="1036893"/>
            <a:ext cx="4023360" cy="5246221"/>
          </a:xfrm>
          <a:prstGeom prst="rect">
            <a:avLst/>
          </a:prstGeom>
        </p:spPr>
        <p:txBody>
          <a:bodyPr vert="horz"/>
          <a:lstStyle>
            <a:lvl1pPr marL="0" indent="0">
              <a:buNone/>
              <a:defRPr/>
            </a:lvl1pPr>
          </a:lstStyle>
          <a:p>
            <a:endParaRPr lang="en-US" dirty="0"/>
          </a:p>
        </p:txBody>
      </p:sp>
      <p:sp>
        <p:nvSpPr>
          <p:cNvPr id="10"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4980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6"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Picture Placeholder 9"/>
          <p:cNvSpPr>
            <a:spLocks noGrp="1"/>
          </p:cNvSpPr>
          <p:nvPr>
            <p:ph type="pic" sz="quarter" idx="11"/>
          </p:nvPr>
        </p:nvSpPr>
        <p:spPr>
          <a:xfrm>
            <a:off x="457200" y="1034127"/>
            <a:ext cx="4023360" cy="2521873"/>
          </a:xfrm>
          <a:prstGeom prst="rect">
            <a:avLst/>
          </a:prstGeom>
        </p:spPr>
        <p:txBody>
          <a:bodyPr vert="horz"/>
          <a:lstStyle>
            <a:lvl1pPr marL="0" indent="0">
              <a:buNone/>
              <a:defRPr/>
            </a:lvl1pPr>
          </a:lstStyle>
          <a:p>
            <a:endParaRPr lang="en-US" dirty="0"/>
          </a:p>
        </p:txBody>
      </p:sp>
      <p:sp>
        <p:nvSpPr>
          <p:cNvPr id="19" name="Picture Placeholder 9"/>
          <p:cNvSpPr>
            <a:spLocks noGrp="1"/>
          </p:cNvSpPr>
          <p:nvPr>
            <p:ph type="pic" sz="quarter" idx="12"/>
          </p:nvPr>
        </p:nvSpPr>
        <p:spPr>
          <a:xfrm>
            <a:off x="4663440" y="1034127"/>
            <a:ext cx="4023360" cy="2521873"/>
          </a:xfrm>
          <a:prstGeom prst="rect">
            <a:avLst/>
          </a:prstGeom>
        </p:spPr>
        <p:txBody>
          <a:bodyPr vert="horz"/>
          <a:lstStyle>
            <a:lvl1pPr marL="0" indent="0">
              <a:buNone/>
              <a:defRPr/>
            </a:lvl1pPr>
          </a:lstStyle>
          <a:p>
            <a:endParaRPr lang="en-US" dirty="0"/>
          </a:p>
        </p:txBody>
      </p:sp>
      <p:sp>
        <p:nvSpPr>
          <p:cNvPr id="20" name="Picture Placeholder 9"/>
          <p:cNvSpPr>
            <a:spLocks noGrp="1"/>
          </p:cNvSpPr>
          <p:nvPr>
            <p:ph type="pic" sz="quarter" idx="16"/>
          </p:nvPr>
        </p:nvSpPr>
        <p:spPr>
          <a:xfrm>
            <a:off x="455613" y="3700761"/>
            <a:ext cx="4023360" cy="2578608"/>
          </a:xfrm>
          <a:prstGeom prst="rect">
            <a:avLst/>
          </a:prstGeom>
        </p:spPr>
        <p:txBody>
          <a:bodyPr vert="horz"/>
          <a:lstStyle>
            <a:lvl1pPr marL="0" indent="0">
              <a:buNone/>
              <a:defRPr/>
            </a:lvl1pPr>
          </a:lstStyle>
          <a:p>
            <a:endParaRPr lang="en-US" dirty="0"/>
          </a:p>
        </p:txBody>
      </p:sp>
      <p:sp>
        <p:nvSpPr>
          <p:cNvPr id="21" name="Picture Placeholder 9"/>
          <p:cNvSpPr>
            <a:spLocks noGrp="1"/>
          </p:cNvSpPr>
          <p:nvPr>
            <p:ph type="pic" sz="quarter" idx="17"/>
          </p:nvPr>
        </p:nvSpPr>
        <p:spPr>
          <a:xfrm>
            <a:off x="4661853" y="3700761"/>
            <a:ext cx="4023360"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6398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Picture Placeholder 9"/>
          <p:cNvSpPr>
            <a:spLocks noGrp="1"/>
          </p:cNvSpPr>
          <p:nvPr>
            <p:ph type="pic" sz="quarter" idx="11"/>
          </p:nvPr>
        </p:nvSpPr>
        <p:spPr>
          <a:xfrm>
            <a:off x="457200" y="1028023"/>
            <a:ext cx="2650172" cy="2578608"/>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6"/>
          </p:nvPr>
        </p:nvSpPr>
        <p:spPr>
          <a:xfrm>
            <a:off x="455613" y="3700761"/>
            <a:ext cx="2650172" cy="2578608"/>
          </a:xfrm>
          <a:prstGeom prst="rect">
            <a:avLst/>
          </a:prstGeom>
        </p:spPr>
        <p:txBody>
          <a:bodyPr vert="horz"/>
          <a:lstStyle>
            <a:lvl1pPr marL="0" indent="0">
              <a:buNone/>
              <a:defRPr/>
            </a:lvl1pPr>
          </a:lstStyle>
          <a:p>
            <a:endParaRPr lang="en-US" dirty="0"/>
          </a:p>
        </p:txBody>
      </p:sp>
      <p:sp>
        <p:nvSpPr>
          <p:cNvPr id="10" name="Picture Placeholder 9"/>
          <p:cNvSpPr>
            <a:spLocks noGrp="1"/>
          </p:cNvSpPr>
          <p:nvPr>
            <p:ph type="pic" sz="quarter" idx="17"/>
          </p:nvPr>
        </p:nvSpPr>
        <p:spPr>
          <a:xfrm>
            <a:off x="3250005" y="1028666"/>
            <a:ext cx="2650172" cy="2578608"/>
          </a:xfrm>
          <a:prstGeom prst="rect">
            <a:avLst/>
          </a:prstGeom>
        </p:spPr>
        <p:txBody>
          <a:bodyPr vert="horz"/>
          <a:lstStyle>
            <a:lvl1pPr marL="0" indent="0">
              <a:buNone/>
              <a:defRPr/>
            </a:lvl1pPr>
          </a:lstStyle>
          <a:p>
            <a:endParaRPr lang="en-US" dirty="0"/>
          </a:p>
        </p:txBody>
      </p:sp>
      <p:sp>
        <p:nvSpPr>
          <p:cNvPr id="11" name="Picture Placeholder 9"/>
          <p:cNvSpPr>
            <a:spLocks noGrp="1"/>
          </p:cNvSpPr>
          <p:nvPr>
            <p:ph type="pic" sz="quarter" idx="18"/>
          </p:nvPr>
        </p:nvSpPr>
        <p:spPr>
          <a:xfrm>
            <a:off x="3250005" y="3701404"/>
            <a:ext cx="2650172" cy="2578608"/>
          </a:xfrm>
          <a:prstGeom prst="rect">
            <a:avLst/>
          </a:prstGeom>
        </p:spPr>
        <p:txBody>
          <a:bodyPr vert="horz"/>
          <a:lstStyle>
            <a:lvl1pPr marL="0" indent="0">
              <a:buNone/>
              <a:defRPr/>
            </a:lvl1pPr>
          </a:lstStyle>
          <a:p>
            <a:endParaRPr lang="en-US" dirty="0"/>
          </a:p>
        </p:txBody>
      </p:sp>
      <p:sp>
        <p:nvSpPr>
          <p:cNvPr id="12" name="Picture Placeholder 9"/>
          <p:cNvSpPr>
            <a:spLocks noGrp="1"/>
          </p:cNvSpPr>
          <p:nvPr>
            <p:ph type="pic" sz="quarter" idx="19"/>
          </p:nvPr>
        </p:nvSpPr>
        <p:spPr>
          <a:xfrm>
            <a:off x="6036628" y="1028700"/>
            <a:ext cx="2650172" cy="2578608"/>
          </a:xfrm>
          <a:prstGeom prst="rect">
            <a:avLst/>
          </a:prstGeom>
        </p:spPr>
        <p:txBody>
          <a:bodyPr vert="horz"/>
          <a:lstStyle>
            <a:lvl1pPr marL="0" indent="0">
              <a:buNone/>
              <a:defRPr/>
            </a:lvl1pPr>
          </a:lstStyle>
          <a:p>
            <a:endParaRPr lang="en-US" dirty="0"/>
          </a:p>
        </p:txBody>
      </p:sp>
      <p:sp>
        <p:nvSpPr>
          <p:cNvPr id="13" name="Picture Placeholder 9"/>
          <p:cNvSpPr>
            <a:spLocks noGrp="1"/>
          </p:cNvSpPr>
          <p:nvPr>
            <p:ph type="pic" sz="quarter" idx="20"/>
          </p:nvPr>
        </p:nvSpPr>
        <p:spPr>
          <a:xfrm>
            <a:off x="6035041" y="3701438"/>
            <a:ext cx="2650172"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90489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667530" y="1028699"/>
            <a:ext cx="4019270" cy="5246221"/>
          </a:xfrm>
          <a:prstGeom prst="rect">
            <a:avLst/>
          </a:prstGeom>
        </p:spPr>
        <p:txBody>
          <a:bodyPr vert="horz"/>
          <a:lstStyle>
            <a:lvl1pPr marL="0" indent="0">
              <a:buNone/>
              <a:defRPr/>
            </a:lvl1pPr>
          </a:lstStyle>
          <a:p>
            <a:endParaRPr lang="en-US" dirty="0"/>
          </a:p>
        </p:txBody>
      </p:sp>
      <p:sp>
        <p:nvSpPr>
          <p:cNvPr id="11" name="Content Placeholder 5"/>
          <p:cNvSpPr>
            <a:spLocks noGrp="1"/>
          </p:cNvSpPr>
          <p:nvPr>
            <p:ph sz="quarter" idx="15"/>
          </p:nvPr>
        </p:nvSpPr>
        <p:spPr>
          <a:xfrm>
            <a:off x="457199" y="1377738"/>
            <a:ext cx="4021773" cy="489718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7"/>
          </p:nvPr>
        </p:nvSpPr>
        <p:spPr>
          <a:xfrm>
            <a:off x="457199" y="1035002"/>
            <a:ext cx="4021773"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7737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4019270" cy="5246222"/>
          </a:xfrm>
          <a:prstGeom prst="rect">
            <a:avLst/>
          </a:prstGeom>
        </p:spPr>
        <p:txBody>
          <a:bodyPr vert="horz"/>
          <a:lstStyle>
            <a:lvl1pPr marL="0" indent="0">
              <a:buNone/>
              <a:defRPr/>
            </a:lvl1pPr>
          </a:lstStyle>
          <a:p>
            <a:endParaRPr lang="en-US" dirty="0"/>
          </a:p>
        </p:txBody>
      </p:sp>
      <p:sp>
        <p:nvSpPr>
          <p:cNvPr id="6" name="Rectangle 5"/>
          <p:cNvSpPr/>
          <p:nvPr userDrawn="1"/>
        </p:nvSpPr>
        <p:spPr>
          <a:xfrm>
            <a:off x="4476470" y="1028699"/>
            <a:ext cx="4210330" cy="5246221"/>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7"/>
          </p:nvPr>
        </p:nvSpPr>
        <p:spPr>
          <a:xfrm>
            <a:off x="4620053" y="1209371"/>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8" name="Content Placeholder 5"/>
          <p:cNvSpPr>
            <a:spLocks noGrp="1"/>
          </p:cNvSpPr>
          <p:nvPr>
            <p:ph sz="quarter" idx="4"/>
          </p:nvPr>
        </p:nvSpPr>
        <p:spPr>
          <a:xfrm>
            <a:off x="4620053" y="1552109"/>
            <a:ext cx="3906109"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164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9661"/>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9661"/>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Content Placeholder 5"/>
          <p:cNvSpPr>
            <a:spLocks noGrp="1"/>
          </p:cNvSpPr>
          <p:nvPr>
            <p:ph sz="quarter" idx="15"/>
          </p:nvPr>
        </p:nvSpPr>
        <p:spPr>
          <a:xfrm>
            <a:off x="457199" y="4039244"/>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7199" y="3696506"/>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Content Placeholder 5"/>
          <p:cNvSpPr>
            <a:spLocks noGrp="1"/>
          </p:cNvSpPr>
          <p:nvPr>
            <p:ph sz="quarter" idx="18"/>
          </p:nvPr>
        </p:nvSpPr>
        <p:spPr>
          <a:xfrm>
            <a:off x="4665027" y="4045593"/>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9"/>
          </p:nvPr>
        </p:nvSpPr>
        <p:spPr>
          <a:xfrm>
            <a:off x="4665027" y="3702855"/>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7313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55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029057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36049"/>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36049"/>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36049"/>
          </a:xfrm>
          <a:prstGeom prst="rect">
            <a:avLst/>
          </a:prstGeom>
        </p:spPr>
        <p:txBody>
          <a:bodyPr vert="horz"/>
          <a:lstStyle>
            <a:lvl1pPr marL="0" indent="0">
              <a:buNone/>
              <a:defRPr/>
            </a:lvl1pPr>
          </a:lstStyle>
          <a:p>
            <a:endParaRPr lang="en-US" dirty="0"/>
          </a:p>
        </p:txBody>
      </p:sp>
      <p:sp>
        <p:nvSpPr>
          <p:cNvPr id="8" name="Content Placeholder 5"/>
          <p:cNvSpPr>
            <a:spLocks noGrp="1"/>
          </p:cNvSpPr>
          <p:nvPr>
            <p:ph sz="quarter" idx="15"/>
          </p:nvPr>
        </p:nvSpPr>
        <p:spPr>
          <a:xfrm>
            <a:off x="457199"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0"/>
          </p:nvPr>
        </p:nvSpPr>
        <p:spPr>
          <a:xfrm>
            <a:off x="457199"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Content Placeholder 5"/>
          <p:cNvSpPr>
            <a:spLocks noGrp="1"/>
          </p:cNvSpPr>
          <p:nvPr>
            <p:ph sz="quarter" idx="21"/>
          </p:nvPr>
        </p:nvSpPr>
        <p:spPr>
          <a:xfrm>
            <a:off x="3245003"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p:nvPr>
        </p:nvSpPr>
        <p:spPr>
          <a:xfrm>
            <a:off x="3245003"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2" name="Content Placeholder 5"/>
          <p:cNvSpPr>
            <a:spLocks noGrp="1"/>
          </p:cNvSpPr>
          <p:nvPr>
            <p:ph sz="quarter" idx="23"/>
          </p:nvPr>
        </p:nvSpPr>
        <p:spPr>
          <a:xfrm>
            <a:off x="6036627"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24"/>
          </p:nvPr>
        </p:nvSpPr>
        <p:spPr>
          <a:xfrm>
            <a:off x="6036627"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021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11467"/>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11467"/>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11467"/>
          </a:xfrm>
          <a:prstGeom prst="rect">
            <a:avLst/>
          </a:prstGeom>
        </p:spPr>
        <p:txBody>
          <a:bodyPr vert="horz"/>
          <a:lstStyle>
            <a:lvl1pPr marL="0" indent="0">
              <a:buNone/>
              <a:defRPr/>
            </a:lvl1pPr>
          </a:lstStyle>
          <a:p>
            <a:endParaRPr lang="en-US" dirty="0"/>
          </a:p>
        </p:txBody>
      </p:sp>
      <p:sp>
        <p:nvSpPr>
          <p:cNvPr id="8" name="Rectangle 7"/>
          <p:cNvSpPr/>
          <p:nvPr userDrawn="1"/>
        </p:nvSpPr>
        <p:spPr>
          <a:xfrm>
            <a:off x="454731"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Text Placeholder 4"/>
          <p:cNvSpPr>
            <a:spLocks noGrp="1"/>
          </p:cNvSpPr>
          <p:nvPr>
            <p:ph type="body" sz="quarter" idx="18"/>
          </p:nvPr>
        </p:nvSpPr>
        <p:spPr>
          <a:xfrm>
            <a:off x="524234"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Content Placeholder 5"/>
          <p:cNvSpPr>
            <a:spLocks noGrp="1"/>
          </p:cNvSpPr>
          <p:nvPr>
            <p:ph sz="quarter" idx="20"/>
          </p:nvPr>
        </p:nvSpPr>
        <p:spPr>
          <a:xfrm>
            <a:off x="524233"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3242534"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21"/>
          </p:nvPr>
        </p:nvSpPr>
        <p:spPr>
          <a:xfrm>
            <a:off x="3312037"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22"/>
          </p:nvPr>
        </p:nvSpPr>
        <p:spPr>
          <a:xfrm>
            <a:off x="3312036"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6030984" y="3540844"/>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5" name="Text Placeholder 4"/>
          <p:cNvSpPr>
            <a:spLocks noGrp="1"/>
          </p:cNvSpPr>
          <p:nvPr>
            <p:ph type="body" sz="quarter" idx="23"/>
          </p:nvPr>
        </p:nvSpPr>
        <p:spPr>
          <a:xfrm>
            <a:off x="6100487" y="3702435"/>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6" name="Content Placeholder 5"/>
          <p:cNvSpPr>
            <a:spLocks noGrp="1"/>
          </p:cNvSpPr>
          <p:nvPr>
            <p:ph sz="quarter" idx="24"/>
          </p:nvPr>
        </p:nvSpPr>
        <p:spPr>
          <a:xfrm>
            <a:off x="6100486" y="4045174"/>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86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Tree>
    <p:extLst>
      <p:ext uri="{BB962C8B-B14F-4D97-AF65-F5344CB8AC3E}">
        <p14:creationId xmlns:p14="http://schemas.microsoft.com/office/powerpoint/2010/main" val="22347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8" name="Picture 7"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1"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2"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1618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858000"/>
          </a:xfrm>
          <a:prstGeom prst="rect">
            <a:avLst/>
          </a:prstGeom>
        </p:spPr>
        <p:txBody>
          <a:bodyPr vert="horz"/>
          <a:lstStyle/>
          <a:p>
            <a:endParaRPr lang="en-US" dirty="0"/>
          </a:p>
        </p:txBody>
      </p:sp>
      <p:sp>
        <p:nvSpPr>
          <p:cNvPr id="5" name="Text Placeholder 2"/>
          <p:cNvSpPr>
            <a:spLocks noGrp="1"/>
          </p:cNvSpPr>
          <p:nvPr>
            <p:ph type="body" idx="14"/>
          </p:nvPr>
        </p:nvSpPr>
        <p:spPr>
          <a:xfrm>
            <a:off x="426066" y="4656769"/>
            <a:ext cx="8300064" cy="838661"/>
          </a:xfrm>
          <a:prstGeom prst="rect">
            <a:avLst/>
          </a:prstGeom>
        </p:spPr>
        <p:txBody>
          <a:bodyPr lIns="0" tIns="0" rIns="0" bIns="0" anchor="t" anchorCtr="0">
            <a:noAutofit/>
          </a:bodyPr>
          <a:lstStyle>
            <a:lvl1pPr marL="0" indent="0">
              <a:lnSpc>
                <a:spcPts val="6000"/>
              </a:lnSpc>
              <a:spcBef>
                <a:spcPts val="0"/>
              </a:spcBef>
              <a:spcAft>
                <a:spcPts val="0"/>
              </a:spcAft>
              <a:buNone/>
              <a:defRPr sz="5000" b="0" i="0" kern="6000"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6" name="Text Placeholder 15"/>
          <p:cNvSpPr>
            <a:spLocks noGrp="1"/>
          </p:cNvSpPr>
          <p:nvPr>
            <p:ph type="body" sz="quarter" idx="15"/>
          </p:nvPr>
        </p:nvSpPr>
        <p:spPr>
          <a:xfrm>
            <a:off x="426066" y="5377479"/>
            <a:ext cx="8300064" cy="606794"/>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
        <p:nvSpPr>
          <p:cNvPr id="7" name="Text Placeholder 2"/>
          <p:cNvSpPr>
            <a:spLocks noGrp="1"/>
          </p:cNvSpPr>
          <p:nvPr>
            <p:ph type="body" idx="13"/>
          </p:nvPr>
        </p:nvSpPr>
        <p:spPr>
          <a:xfrm>
            <a:off x="426066" y="5999070"/>
            <a:ext cx="8300064" cy="329550"/>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47990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2"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5"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2" name="TextBox 1"/>
          <p:cNvSpPr txBox="1"/>
          <p:nvPr userDrawn="1"/>
        </p:nvSpPr>
        <p:spPr>
          <a:xfrm>
            <a:off x="-958850" y="3937000"/>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29028882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970555-CED6-F141-AB20-7051F4E910D4}" type="slidenum">
              <a:rPr lang="en-US" smtClean="0">
                <a:solidFill>
                  <a:schemeClr val="bg1"/>
                </a:solidFill>
              </a:rPr>
              <a:t>‹#›</a:t>
            </a:fld>
            <a:endParaRPr lang="en-US" dirty="0">
              <a:solidFill>
                <a:schemeClr val="bg1"/>
              </a:solidFill>
            </a:endParaRPr>
          </a:p>
        </p:txBody>
      </p:sp>
      <p:sp>
        <p:nvSpPr>
          <p:cNvPr id="1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solidFill>
                  <a:schemeClr val="bg1"/>
                </a:solidFill>
              </a:defRPr>
            </a:lvl1pPr>
          </a:lstStyle>
          <a:p>
            <a:pPr lvl="0"/>
            <a:r>
              <a:rPr lang="en-US" dirty="0" smtClean="0"/>
              <a:t>Click to edit Master text styles</a:t>
            </a:r>
          </a:p>
        </p:txBody>
      </p:sp>
      <p:sp>
        <p:nvSpPr>
          <p:cNvPr id="13" name="Content Placeholder 5"/>
          <p:cNvSpPr>
            <a:spLocks noGrp="1"/>
          </p:cNvSpPr>
          <p:nvPr>
            <p:ph sz="quarter" idx="4"/>
          </p:nvPr>
        </p:nvSpPr>
        <p:spPr>
          <a:xfrm>
            <a:off x="455613" y="1897529"/>
            <a:ext cx="8231187" cy="4268321"/>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Tree>
    <p:extLst>
      <p:ext uri="{BB962C8B-B14F-4D97-AF65-F5344CB8AC3E}">
        <p14:creationId xmlns:p14="http://schemas.microsoft.com/office/powerpoint/2010/main" val="27656219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 y="1897529"/>
            <a:ext cx="8231187" cy="426832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4" name="TextBox 13"/>
          <p:cNvSpPr txBox="1"/>
          <p:nvPr userDrawn="1"/>
        </p:nvSpPr>
        <p:spPr>
          <a:xfrm>
            <a:off x="-717176" y="1695824"/>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9879772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Text Placeholder 12"/>
          <p:cNvSpPr>
            <a:spLocks noGrp="1"/>
          </p:cNvSpPr>
          <p:nvPr>
            <p:ph type="body" sz="quarter" idx="11"/>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23" name="Content Placeholder 5"/>
          <p:cNvSpPr>
            <a:spLocks noGrp="1"/>
          </p:cNvSpPr>
          <p:nvPr>
            <p:ph sz="quarter" idx="12"/>
          </p:nvPr>
        </p:nvSpPr>
        <p:spPr>
          <a:xfrm>
            <a:off x="45561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5"/>
          <p:cNvSpPr>
            <a:spLocks noGrp="1"/>
          </p:cNvSpPr>
          <p:nvPr>
            <p:ph sz="quarter" idx="13"/>
          </p:nvPr>
        </p:nvSpPr>
        <p:spPr>
          <a:xfrm>
            <a:off x="470488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4"/>
          </p:nvPr>
        </p:nvSpPr>
        <p:spPr>
          <a:xfrm>
            <a:off x="455613" y="184150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5"/>
          </p:nvPr>
        </p:nvSpPr>
        <p:spPr>
          <a:xfrm>
            <a:off x="4704883" y="184785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37381252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9"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Content Placeholder 5"/>
          <p:cNvSpPr>
            <a:spLocks noGrp="1"/>
          </p:cNvSpPr>
          <p:nvPr>
            <p:ph sz="quarter" idx="14"/>
          </p:nvPr>
        </p:nvSpPr>
        <p:spPr>
          <a:xfrm>
            <a:off x="455614"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5"/>
          <p:cNvSpPr>
            <a:spLocks noGrp="1"/>
          </p:cNvSpPr>
          <p:nvPr>
            <p:ph sz="quarter" idx="15"/>
          </p:nvPr>
        </p:nvSpPr>
        <p:spPr>
          <a:xfrm>
            <a:off x="6174820"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5"/>
          <p:cNvSpPr>
            <a:spLocks noGrp="1"/>
          </p:cNvSpPr>
          <p:nvPr>
            <p:ph sz="quarter" idx="16"/>
          </p:nvPr>
        </p:nvSpPr>
        <p:spPr>
          <a:xfrm>
            <a:off x="3338985"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5613"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Text Placeholder 4"/>
          <p:cNvSpPr>
            <a:spLocks noGrp="1"/>
          </p:cNvSpPr>
          <p:nvPr>
            <p:ph type="body" sz="quarter" idx="18"/>
          </p:nvPr>
        </p:nvSpPr>
        <p:spPr>
          <a:xfrm>
            <a:off x="3338984"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9"/>
          </p:nvPr>
        </p:nvSpPr>
        <p:spPr>
          <a:xfrm>
            <a:off x="6174820"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684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52983" y="6371017"/>
            <a:ext cx="1352549" cy="221399"/>
          </a:xfrm>
          <a:prstGeom prst="rect">
            <a:avLst/>
          </a:prstGeom>
        </p:spPr>
      </p:pic>
      <p:sp>
        <p:nvSpPr>
          <p:cNvPr id="8" name="Slide Number Placeholder 5"/>
          <p:cNvSpPr txBox="1">
            <a:spLocks/>
          </p:cNvSpPr>
          <p:nvPr userDrawn="1"/>
        </p:nvSpPr>
        <p:spPr>
          <a:xfrm>
            <a:off x="8407400" y="6247339"/>
            <a:ext cx="279400"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913A-6281-CE47-9E39-C869E04C2357}" type="slidenum">
              <a:rPr lang="en-US" smtClean="0">
                <a:solidFill>
                  <a:srgbClr val="00588F"/>
                </a:solidFill>
              </a:rPr>
              <a:pPr/>
              <a:t>‹#›</a:t>
            </a:fld>
            <a:endParaRPr lang="en-US" dirty="0">
              <a:solidFill>
                <a:srgbClr val="00588F"/>
              </a:solidFill>
            </a:endParaRPr>
          </a:p>
        </p:txBody>
      </p:sp>
    </p:spTree>
    <p:extLst>
      <p:ext uri="{BB962C8B-B14F-4D97-AF65-F5344CB8AC3E}">
        <p14:creationId xmlns:p14="http://schemas.microsoft.com/office/powerpoint/2010/main" val="176240036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0" r:id="rId3"/>
    <p:sldLayoutId id="2147483668" r:id="rId4"/>
    <p:sldLayoutId id="2147483651" r:id="rId5"/>
    <p:sldLayoutId id="2147483654" r:id="rId6"/>
    <p:sldLayoutId id="2147483653" r:id="rId7"/>
    <p:sldLayoutId id="2147483650" r:id="rId8"/>
    <p:sldLayoutId id="2147483652" r:id="rId9"/>
    <p:sldLayoutId id="2147483658" r:id="rId10"/>
    <p:sldLayoutId id="2147483655" r:id="rId11"/>
    <p:sldLayoutId id="2147483659" r:id="rId12"/>
    <p:sldLayoutId id="2147483656" r:id="rId13"/>
    <p:sldLayoutId id="2147483660" r:id="rId14"/>
    <p:sldLayoutId id="2147483661" r:id="rId15"/>
    <p:sldLayoutId id="2147483657" r:id="rId16"/>
    <p:sldLayoutId id="2147483664" r:id="rId17"/>
    <p:sldLayoutId id="2147483662" r:id="rId18"/>
    <p:sldLayoutId id="2147483665" r:id="rId19"/>
    <p:sldLayoutId id="2147483663" r:id="rId20"/>
    <p:sldLayoutId id="2147483666" r:id="rId21"/>
    <p:sldLayoutId id="2147483669" r:id="rId2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publicprivate@oem.nyc.gov" TargetMode="External"/><Relationship Id="rId2" Type="http://schemas.openxmlformats.org/officeDocument/2006/relationships/hyperlink" Target="https://www1.nyc.gov/site/em/index.pag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44" y="-3463"/>
            <a:ext cx="9150144" cy="4575463"/>
          </a:xfrm>
          <a:prstGeom prst="rect">
            <a:avLst/>
          </a:prstGeom>
        </p:spPr>
      </p:pic>
      <p:pic>
        <p:nvPicPr>
          <p:cNvPr id="10" name="Picture 9" descr="NYC Emergency Management logo-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6" y="403043"/>
            <a:ext cx="2608454" cy="424453"/>
          </a:xfrm>
          <a:prstGeom prst="rect">
            <a:avLst/>
          </a:prstGeom>
        </p:spPr>
      </p:pic>
      <p:sp>
        <p:nvSpPr>
          <p:cNvPr id="15" name="Rectangle 14"/>
          <p:cNvSpPr/>
          <p:nvPr/>
        </p:nvSpPr>
        <p:spPr>
          <a:xfrm>
            <a:off x="0" y="4572000"/>
            <a:ext cx="914400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idx="14"/>
          </p:nvPr>
        </p:nvSpPr>
        <p:spPr>
          <a:xfrm>
            <a:off x="426066" y="4656769"/>
            <a:ext cx="8300064" cy="838661"/>
          </a:xfrm>
        </p:spPr>
        <p:txBody>
          <a:bodyPr/>
          <a:lstStyle/>
          <a:p>
            <a:r>
              <a:rPr lang="en-US" cap="all" dirty="0" smtClean="0"/>
              <a:t>Tabletop exercise</a:t>
            </a:r>
            <a:endParaRPr lang="en-US" cap="all" dirty="0"/>
          </a:p>
        </p:txBody>
      </p:sp>
      <p:sp>
        <p:nvSpPr>
          <p:cNvPr id="17" name="Text Placeholder 3"/>
          <p:cNvSpPr>
            <a:spLocks noGrp="1"/>
          </p:cNvSpPr>
          <p:nvPr>
            <p:ph type="body" sz="quarter" idx="15"/>
          </p:nvPr>
        </p:nvSpPr>
        <p:spPr>
          <a:xfrm>
            <a:off x="426066" y="5311927"/>
            <a:ext cx="8332840" cy="989025"/>
          </a:xfrm>
        </p:spPr>
        <p:txBody>
          <a:bodyPr anchor="ctr"/>
          <a:lstStyle/>
          <a:p>
            <a:r>
              <a:rPr lang="en-US" sz="1800" dirty="0" smtClean="0">
                <a:solidFill>
                  <a:schemeClr val="bg1"/>
                </a:solidFill>
              </a:rPr>
              <a:t>Date</a:t>
            </a:r>
          </a:p>
          <a:p>
            <a:r>
              <a:rPr lang="en-US" sz="1800" dirty="0" smtClean="0">
                <a:solidFill>
                  <a:schemeClr val="bg1"/>
                </a:solidFill>
              </a:rPr>
              <a:t>Time</a:t>
            </a:r>
          </a:p>
          <a:p>
            <a:r>
              <a:rPr lang="en-US" sz="1800" dirty="0" smtClean="0">
                <a:solidFill>
                  <a:schemeClr val="bg1"/>
                </a:solidFill>
              </a:rPr>
              <a:t>Company/Organization</a:t>
            </a:r>
            <a:endParaRPr lang="en-US" sz="1800" dirty="0">
              <a:solidFill>
                <a:schemeClr val="bg1"/>
              </a:solidFill>
            </a:endParaRPr>
          </a:p>
        </p:txBody>
      </p:sp>
      <p:sp>
        <p:nvSpPr>
          <p:cNvPr id="18" name="Text Placeholder 8"/>
          <p:cNvSpPr>
            <a:spLocks noGrp="1"/>
          </p:cNvSpPr>
          <p:nvPr>
            <p:ph type="body" idx="13"/>
          </p:nvPr>
        </p:nvSpPr>
        <p:spPr>
          <a:xfrm>
            <a:off x="426066" y="6377152"/>
            <a:ext cx="8300064" cy="404648"/>
          </a:xfrm>
        </p:spPr>
        <p:txBody>
          <a:bodyPr>
            <a:normAutofit fontScale="77500" lnSpcReduction="20000"/>
          </a:bodyPr>
          <a:lstStyle/>
          <a:p>
            <a:pPr>
              <a:lnSpc>
                <a:spcPct val="110000"/>
              </a:lnSpc>
            </a:pPr>
            <a:r>
              <a:rPr lang="en-US" altLang="en-US" sz="900" dirty="0">
                <a:latin typeface="+mn-lt"/>
              </a:rPr>
              <a:t>Disclaimer: These customizable exercise templates were created for the use of private sector organizations by New York City Emergency Management (NYCEM). NYCEM is not responsible for any changes made to exercise materials by participating organizations. The scenarios presented are fictional, and NYCEM cannot guarantee that the City agency actions depicted here will be the City’s response for similar incidents. For more information about the resources NYC Emergency Management </a:t>
            </a:r>
            <a:r>
              <a:rPr lang="en-US" altLang="en-US" sz="900" dirty="0" smtClean="0">
                <a:latin typeface="+mn-lt"/>
              </a:rPr>
              <a:t>has </a:t>
            </a:r>
            <a:r>
              <a:rPr lang="en-US" altLang="en-US" sz="900" dirty="0">
                <a:latin typeface="+mn-lt"/>
              </a:rPr>
              <a:t>available, please visit us at NYC.gov/</a:t>
            </a:r>
            <a:r>
              <a:rPr lang="en-US" altLang="en-US" sz="900" dirty="0" err="1">
                <a:latin typeface="+mn-lt"/>
              </a:rPr>
              <a:t>emergencymanagement</a:t>
            </a:r>
            <a:r>
              <a:rPr lang="en-US" altLang="en-US" sz="900" dirty="0">
                <a:latin typeface="+mn-lt"/>
              </a:rPr>
              <a:t> or email us at publicprivate@oem.nyc.gov. </a:t>
            </a:r>
          </a:p>
          <a:p>
            <a:pPr>
              <a:lnSpc>
                <a:spcPct val="110000"/>
              </a:lnSpc>
            </a:pPr>
            <a:endParaRPr lang="en-US" altLang="en-US" sz="900" dirty="0">
              <a:latin typeface="+mn-lt"/>
            </a:endParaRPr>
          </a:p>
        </p:txBody>
      </p:sp>
    </p:spTree>
    <p:extLst>
      <p:ext uri="{BB962C8B-B14F-4D97-AF65-F5344CB8AC3E}">
        <p14:creationId xmlns:p14="http://schemas.microsoft.com/office/powerpoint/2010/main" val="271765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Arctic Impact</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938966" y="1389551"/>
            <a:ext cx="3453062" cy="5122645"/>
          </a:xfrm>
        </p:spPr>
        <p:txBody>
          <a:bodyPr/>
          <a:lstStyle/>
          <a:p>
            <a:pPr marL="0" indent="0">
              <a:lnSpc>
                <a:spcPct val="114000"/>
              </a:lnSpc>
              <a:buNone/>
            </a:pPr>
            <a:r>
              <a:rPr lang="en-US" altLang="en-US" sz="2400" dirty="0" smtClean="0">
                <a:solidFill>
                  <a:schemeClr val="tx2"/>
                </a:solidFill>
                <a:latin typeface="Gill Sans MT" panose="020B0502020104020203" pitchFamily="34" charset="0"/>
              </a:rPr>
              <a:t>The facilities manager calls with news that the accumulating ice and freezing temperatures caused a pipe to burst in the facility, leaving only minor water damage but requires a shutdown of all utilities. The building will now be without heat and hot water for at least two days.</a:t>
            </a:r>
            <a:endParaRPr lang="en-US" altLang="en-US" sz="2400" dirty="0">
              <a:solidFill>
                <a:schemeClr val="tx2"/>
              </a:solidFill>
              <a:latin typeface="Gill Sans MT" panose="020B0502020104020203" pitchFamily="34" charset="0"/>
            </a:endParaRPr>
          </a:p>
          <a:p>
            <a:pPr marL="0" indent="0">
              <a:lnSpc>
                <a:spcPct val="114000"/>
              </a:lnSpc>
              <a:buNone/>
            </a:pPr>
            <a:endParaRPr lang="en-US" altLang="en-US" sz="1800" u="sng"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Thursday, December 13, 2:00 PM</a:t>
            </a:r>
            <a:endParaRPr lang="en-US" dirty="0">
              <a:latin typeface="Gill Sans MT" panose="020B0502020104020203" pitchFamily="34" charset="0"/>
            </a:endParaRPr>
          </a:p>
        </p:txBody>
      </p:sp>
      <p:sp>
        <p:nvSpPr>
          <p:cNvPr id="8" name="TextBox 7"/>
          <p:cNvSpPr txBox="1"/>
          <p:nvPr/>
        </p:nvSpPr>
        <p:spPr>
          <a:xfrm>
            <a:off x="304564" y="4713314"/>
            <a:ext cx="3844089" cy="1164071"/>
          </a:xfrm>
          <a:prstGeom prst="rect">
            <a:avLst/>
          </a:prstGeom>
        </p:spPr>
        <p:txBody>
          <a:bodyPr wrap="square" lIns="0" tIns="0" rtlCol="0">
            <a:noAutofit/>
          </a:bodyPr>
          <a:lstStyle/>
          <a:p>
            <a:r>
              <a:rPr lang="en-US" altLang="en-US" sz="1400" u="sng" dirty="0" smtClean="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sz="1400" dirty="0" smtClean="0">
                <a:solidFill>
                  <a:srgbClr val="00588F"/>
                </a:solidFill>
                <a:latin typeface="Gill Sans MT" panose="020B0502020104020203" pitchFamily="34" charset="0"/>
              </a:rPr>
              <a:t>Can your organization withstand a utility shutdown? For how long?</a:t>
            </a:r>
          </a:p>
          <a:p>
            <a:pPr marL="285750" indent="-285750">
              <a:buFont typeface="Arial" panose="020B0604020202020204" pitchFamily="34" charset="0"/>
              <a:buChar char="•"/>
            </a:pPr>
            <a:r>
              <a:rPr lang="en-US" altLang="en-US" sz="1400" dirty="0">
                <a:solidFill>
                  <a:srgbClr val="00588F"/>
                </a:solidFill>
                <a:latin typeface="Gill Sans MT" panose="020B0502020104020203" pitchFamily="34" charset="0"/>
              </a:rPr>
              <a:t>Does the organization have the capability </a:t>
            </a:r>
            <a:r>
              <a:rPr lang="en-US" altLang="en-US" sz="1400" dirty="0" smtClean="0">
                <a:solidFill>
                  <a:srgbClr val="00588F"/>
                </a:solidFill>
                <a:latin typeface="Gill Sans MT" panose="020B0502020104020203" pitchFamily="34" charset="0"/>
              </a:rPr>
              <a:t>to communicate </a:t>
            </a:r>
            <a:r>
              <a:rPr lang="en-US" altLang="en-US" sz="1400" dirty="0">
                <a:solidFill>
                  <a:srgbClr val="00588F"/>
                </a:solidFill>
                <a:latin typeface="Gill Sans MT" panose="020B0502020104020203" pitchFamily="34" charset="0"/>
              </a:rPr>
              <a:t>with staff?</a:t>
            </a:r>
          </a:p>
          <a:p>
            <a:endParaRPr lang="en-US" sz="1400" dirty="0" smtClean="0"/>
          </a:p>
        </p:txBody>
      </p:sp>
      <p:pic>
        <p:nvPicPr>
          <p:cNvPr id="7" name="Picture 6"/>
          <p:cNvPicPr>
            <a:picLocks noChangeAspect="1"/>
          </p:cNvPicPr>
          <p:nvPr/>
        </p:nvPicPr>
        <p:blipFill>
          <a:blip r:embed="rId2"/>
          <a:stretch>
            <a:fillRect/>
          </a:stretch>
        </p:blipFill>
        <p:spPr>
          <a:xfrm>
            <a:off x="222583" y="1549022"/>
            <a:ext cx="4258200" cy="2940997"/>
          </a:xfrm>
          <a:prstGeom prst="rect">
            <a:avLst/>
          </a:prstGeom>
        </p:spPr>
      </p:pic>
    </p:spTree>
    <p:extLst>
      <p:ext uri="{BB962C8B-B14F-4D97-AF65-F5344CB8AC3E}">
        <p14:creationId xmlns:p14="http://schemas.microsoft.com/office/powerpoint/2010/main" val="2669309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4"/>
          </p:nvPr>
        </p:nvSpPr>
        <p:spPr>
          <a:xfrm>
            <a:off x="867104" y="107485"/>
            <a:ext cx="7409792" cy="884695"/>
          </a:xfrm>
        </p:spPr>
        <p:txBody>
          <a:bodyPr/>
          <a:lstStyle/>
          <a:p>
            <a:pPr algn="ctr"/>
            <a:r>
              <a:rPr lang="en-US" sz="4000" dirty="0" smtClean="0">
                <a:latin typeface="Gill Sans MT" panose="020B0502020104020203" pitchFamily="34" charset="0"/>
              </a:rPr>
              <a:t>Winter safety tips</a:t>
            </a:r>
            <a:endParaRPr lang="en-US" sz="4000" dirty="0">
              <a:latin typeface="Gill Sans MT" panose="020B0502020104020203" pitchFamily="34" charset="0"/>
            </a:endParaRPr>
          </a:p>
        </p:txBody>
      </p:sp>
      <p:sp>
        <p:nvSpPr>
          <p:cNvPr id="11" name="TextBox 10"/>
          <p:cNvSpPr txBox="1"/>
          <p:nvPr/>
        </p:nvSpPr>
        <p:spPr>
          <a:xfrm>
            <a:off x="3595259" y="876822"/>
            <a:ext cx="4681637" cy="1308970"/>
          </a:xfrm>
          <a:prstGeom prst="rect">
            <a:avLst/>
          </a:prstGeom>
        </p:spPr>
        <p:txBody>
          <a:bodyPr wrap="square" lIns="0" tIns="0" rtlCol="0">
            <a:noAutofit/>
          </a:bodyPr>
          <a:lstStyle/>
          <a:p>
            <a:endParaRPr lang="en-US" dirty="0" smtClean="0"/>
          </a:p>
        </p:txBody>
      </p:sp>
      <p:sp>
        <p:nvSpPr>
          <p:cNvPr id="14" name="TextBox 13"/>
          <p:cNvSpPr txBox="1"/>
          <p:nvPr/>
        </p:nvSpPr>
        <p:spPr>
          <a:xfrm>
            <a:off x="482252" y="4402899"/>
            <a:ext cx="2974931" cy="2184774"/>
          </a:xfrm>
          <a:prstGeom prst="rect">
            <a:avLst/>
          </a:prstGeom>
        </p:spPr>
        <p:txBody>
          <a:bodyPr wrap="square" lIns="0" tIns="0" rtlCol="0">
            <a:noAutofit/>
          </a:bodyPr>
          <a:lstStyle/>
          <a:p>
            <a:pPr marL="285750" indent="-285750">
              <a:buFont typeface="Arial" panose="020B0604020202020204" pitchFamily="34" charset="0"/>
              <a:buChar char="•"/>
            </a:pPr>
            <a:endParaRPr lang="en-US" sz="1600" dirty="0" smtClean="0">
              <a:solidFill>
                <a:schemeClr val="bg1"/>
              </a:solidFill>
            </a:endParaRPr>
          </a:p>
        </p:txBody>
      </p:sp>
      <p:pic>
        <p:nvPicPr>
          <p:cNvPr id="7" name="Picture 6"/>
          <p:cNvPicPr>
            <a:picLocks noChangeAspect="1"/>
          </p:cNvPicPr>
          <p:nvPr/>
        </p:nvPicPr>
        <p:blipFill>
          <a:blip r:embed="rId3"/>
          <a:stretch>
            <a:fillRect/>
          </a:stretch>
        </p:blipFill>
        <p:spPr>
          <a:xfrm>
            <a:off x="482252" y="1217369"/>
            <a:ext cx="5208382" cy="2604191"/>
          </a:xfrm>
          <a:prstGeom prst="rect">
            <a:avLst/>
          </a:prstGeom>
        </p:spPr>
      </p:pic>
      <p:sp>
        <p:nvSpPr>
          <p:cNvPr id="8" name="TextBox 7"/>
          <p:cNvSpPr txBox="1"/>
          <p:nvPr/>
        </p:nvSpPr>
        <p:spPr>
          <a:xfrm>
            <a:off x="5936076" y="1387552"/>
            <a:ext cx="3132619" cy="1322198"/>
          </a:xfrm>
          <a:prstGeom prst="rect">
            <a:avLst/>
          </a:prstGeom>
        </p:spPr>
        <p:txBody>
          <a:bodyPr wrap="square" lIns="0" tIns="0" rtlCol="0">
            <a:noAutofit/>
          </a:bodyPr>
          <a:lstStyle/>
          <a:p>
            <a:pPr marL="342900" indent="-342900">
              <a:buFont typeface="Arial" panose="020B0604020202020204" pitchFamily="34" charset="0"/>
              <a:buChar char="•"/>
            </a:pPr>
            <a:r>
              <a:rPr lang="en-US" sz="2200" dirty="0" smtClean="0">
                <a:solidFill>
                  <a:schemeClr val="bg1"/>
                </a:solidFill>
                <a:latin typeface="Gill Sans MT" panose="020B0502020104020203" pitchFamily="34" charset="0"/>
              </a:rPr>
              <a:t>Stay safe when shoveling snow, stretch beforehand, and avoid overexertion.</a:t>
            </a:r>
          </a:p>
        </p:txBody>
      </p:sp>
      <p:sp>
        <p:nvSpPr>
          <p:cNvPr id="2" name="TextBox 1"/>
          <p:cNvSpPr txBox="1"/>
          <p:nvPr/>
        </p:nvSpPr>
        <p:spPr>
          <a:xfrm>
            <a:off x="255918" y="4194693"/>
            <a:ext cx="4681841" cy="1806788"/>
          </a:xfrm>
          <a:prstGeom prst="rect">
            <a:avLst/>
          </a:prstGeom>
        </p:spPr>
        <p:txBody>
          <a:bodyPr wrap="square" lIns="0" tIns="0" rtlCol="0">
            <a:noAutofit/>
          </a:bodyPr>
          <a:lstStyle/>
          <a:p>
            <a:pPr marL="342900" indent="-342900">
              <a:buFont typeface="Arial" panose="020B0604020202020204" pitchFamily="34" charset="0"/>
              <a:buChar char="•"/>
            </a:pPr>
            <a:r>
              <a:rPr lang="en-US" sz="2200" dirty="0" smtClean="0">
                <a:solidFill>
                  <a:schemeClr val="bg1"/>
                </a:solidFill>
                <a:latin typeface="Gill Sans MT" panose="020B0502020104020203" pitchFamily="34" charset="0"/>
              </a:rPr>
              <a:t>Install </a:t>
            </a:r>
            <a:r>
              <a:rPr lang="en-US" sz="2200" dirty="0">
                <a:solidFill>
                  <a:schemeClr val="bg1"/>
                </a:solidFill>
                <a:latin typeface="Gill Sans MT" panose="020B0502020104020203" pitchFamily="34" charset="0"/>
              </a:rPr>
              <a:t>and check batteries in smoke and carbon monoxide detectors. </a:t>
            </a:r>
            <a:endParaRPr lang="en-US" sz="2200" dirty="0" smtClean="0">
              <a:solidFill>
                <a:schemeClr val="bg1"/>
              </a:solidFill>
              <a:latin typeface="Gill Sans MT" panose="020B0502020104020203" pitchFamily="34" charset="0"/>
            </a:endParaRPr>
          </a:p>
          <a:p>
            <a:pPr marL="342900" indent="-342900">
              <a:buFont typeface="Arial" panose="020B0604020202020204" pitchFamily="34" charset="0"/>
              <a:buChar char="•"/>
            </a:pPr>
            <a:endParaRPr lang="en-US" sz="2200" dirty="0" smtClean="0">
              <a:solidFill>
                <a:schemeClr val="bg1"/>
              </a:solidFill>
              <a:latin typeface="Gill Sans MT" panose="020B0502020104020203" pitchFamily="34" charset="0"/>
            </a:endParaRPr>
          </a:p>
          <a:p>
            <a:pPr marL="342900" indent="-342900">
              <a:buFont typeface="Arial" panose="020B0604020202020204" pitchFamily="34" charset="0"/>
              <a:buChar char="•"/>
            </a:pPr>
            <a:r>
              <a:rPr lang="en-US" sz="2200" dirty="0">
                <a:solidFill>
                  <a:schemeClr val="bg1"/>
                </a:solidFill>
                <a:latin typeface="Gill Sans MT" panose="020B0502020104020203" pitchFamily="34" charset="0"/>
              </a:rPr>
              <a:t>Use only portable heating equipment that is approved for indoor use.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690" y="3105120"/>
            <a:ext cx="2351259" cy="3049737"/>
          </a:xfrm>
          <a:prstGeom prst="rect">
            <a:avLst/>
          </a:prstGeom>
        </p:spPr>
      </p:pic>
    </p:spTree>
    <p:extLst>
      <p:ext uri="{BB962C8B-B14F-4D97-AF65-F5344CB8AC3E}">
        <p14:creationId xmlns:p14="http://schemas.microsoft.com/office/powerpoint/2010/main" val="2455533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Citywide Concerns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06805" y="1364645"/>
            <a:ext cx="8666927" cy="2806451"/>
          </a:xfrm>
        </p:spPr>
        <p:txBody>
          <a:bodyPr/>
          <a:lstStyle/>
          <a:p>
            <a:pPr>
              <a:lnSpc>
                <a:spcPct val="114000"/>
              </a:lnSpc>
              <a:buFont typeface="Arial" panose="020B0604020202020204" pitchFamily="34" charset="0"/>
              <a:buChar char="•"/>
            </a:pPr>
            <a:r>
              <a:rPr lang="en-US" altLang="en-US" sz="2100" dirty="0" smtClean="0">
                <a:solidFill>
                  <a:schemeClr val="tx2"/>
                </a:solidFill>
                <a:latin typeface="Gill Sans MT" panose="020B0502020104020203" pitchFamily="34" charset="0"/>
              </a:rPr>
              <a:t>Several downed trees have been reported in the Bronx, blocking roadways and damaging homes. </a:t>
            </a:r>
          </a:p>
          <a:p>
            <a:pPr>
              <a:lnSpc>
                <a:spcPct val="114000"/>
              </a:lnSpc>
              <a:buFont typeface="Arial" panose="020B0604020202020204" pitchFamily="34" charset="0"/>
              <a:buChar char="•"/>
            </a:pPr>
            <a:r>
              <a:rPr lang="en-US" altLang="en-US" sz="2100" dirty="0" smtClean="0">
                <a:solidFill>
                  <a:schemeClr val="tx2"/>
                </a:solidFill>
                <a:latin typeface="Gill Sans MT" panose="020B0502020104020203" pitchFamily="34" charset="0"/>
              </a:rPr>
              <a:t>Many residents in Staten Island and certain areas of Brooklyn and Queens are reporting power outages to 311, </a:t>
            </a:r>
            <a:r>
              <a:rPr lang="en-US" altLang="en-US" sz="2100" dirty="0" err="1" smtClean="0">
                <a:solidFill>
                  <a:schemeClr val="tx2"/>
                </a:solidFill>
                <a:latin typeface="Gill Sans MT" panose="020B0502020104020203" pitchFamily="34" charset="0"/>
              </a:rPr>
              <a:t>ConEdison</a:t>
            </a:r>
            <a:r>
              <a:rPr lang="en-US" altLang="en-US" sz="2100" dirty="0" smtClean="0">
                <a:solidFill>
                  <a:schemeClr val="tx2"/>
                </a:solidFill>
                <a:latin typeface="Gill Sans MT" panose="020B0502020104020203" pitchFamily="34" charset="0"/>
              </a:rPr>
              <a:t>, and PSE&amp;G. </a:t>
            </a:r>
            <a:endParaRPr lang="en-US" altLang="en-US" sz="2100" dirty="0">
              <a:solidFill>
                <a:schemeClr val="tx2"/>
              </a:solidFill>
              <a:latin typeface="Gill Sans MT" panose="020B0502020104020203" pitchFamily="34" charset="0"/>
            </a:endParaRPr>
          </a:p>
          <a:p>
            <a:pPr lvl="0">
              <a:lnSpc>
                <a:spcPct val="114000"/>
              </a:lnSpc>
              <a:buClr>
                <a:srgbClr val="00588F"/>
              </a:buClr>
              <a:buFont typeface="Arial" panose="020B0604020202020204" pitchFamily="34" charset="0"/>
              <a:buChar char="•"/>
            </a:pPr>
            <a:r>
              <a:rPr lang="en-US" altLang="en-US" sz="2100" dirty="0" smtClean="0">
                <a:solidFill>
                  <a:srgbClr val="00588F"/>
                </a:solidFill>
                <a:latin typeface="Gill Sans MT" panose="020B0502020104020203" pitchFamily="34" charset="0"/>
              </a:rPr>
              <a:t>Due to sustained high winds (41 mph),</a:t>
            </a:r>
            <a:r>
              <a:rPr lang="en-US" altLang="en-US" sz="2100" dirty="0">
                <a:solidFill>
                  <a:srgbClr val="00588F"/>
                </a:solidFill>
                <a:latin typeface="Gill Sans MT" panose="020B0502020104020203" pitchFamily="34" charset="0"/>
              </a:rPr>
              <a:t> </a:t>
            </a:r>
            <a:r>
              <a:rPr lang="en-US" altLang="en-US" sz="2100" dirty="0" smtClean="0">
                <a:solidFill>
                  <a:srgbClr val="00588F"/>
                </a:solidFill>
                <a:latin typeface="Gill Sans MT" panose="020B0502020104020203" pitchFamily="34" charset="0"/>
              </a:rPr>
              <a:t>there is a </a:t>
            </a:r>
            <a:r>
              <a:rPr lang="en-US" altLang="en-US" sz="2100" dirty="0">
                <a:solidFill>
                  <a:srgbClr val="00588F"/>
                </a:solidFill>
                <a:latin typeface="Gill Sans MT" panose="020B0502020104020203" pitchFamily="34" charset="0"/>
              </a:rPr>
              <a:t>motorcycle, tractor </a:t>
            </a:r>
            <a:r>
              <a:rPr lang="en-US" altLang="en-US" sz="2100" dirty="0" smtClean="0">
                <a:solidFill>
                  <a:srgbClr val="00588F"/>
                </a:solidFill>
                <a:latin typeface="Gill Sans MT" panose="020B0502020104020203" pitchFamily="34" charset="0"/>
              </a:rPr>
              <a:t>trailer, </a:t>
            </a:r>
            <a:r>
              <a:rPr lang="en-US" altLang="en-US" sz="2100" dirty="0">
                <a:solidFill>
                  <a:srgbClr val="00588F"/>
                </a:solidFill>
                <a:latin typeface="Gill Sans MT" panose="020B0502020104020203" pitchFamily="34" charset="0"/>
              </a:rPr>
              <a:t>and full trailer </a:t>
            </a:r>
            <a:r>
              <a:rPr lang="en-US" altLang="en-US" sz="2100" u="sng" dirty="0" smtClean="0">
                <a:solidFill>
                  <a:srgbClr val="00588F"/>
                </a:solidFill>
                <a:latin typeface="Gill Sans MT" panose="020B0502020104020203" pitchFamily="34" charset="0"/>
              </a:rPr>
              <a:t>ban</a:t>
            </a:r>
            <a:r>
              <a:rPr lang="en-US" altLang="en-US" sz="2100" dirty="0">
                <a:solidFill>
                  <a:srgbClr val="00588F"/>
                </a:solidFill>
                <a:latin typeface="Gill Sans MT" panose="020B0502020104020203" pitchFamily="34" charset="0"/>
              </a:rPr>
              <a:t> </a:t>
            </a:r>
            <a:r>
              <a:rPr lang="en-US" altLang="en-US" sz="2100" dirty="0" smtClean="0">
                <a:solidFill>
                  <a:srgbClr val="00588F"/>
                </a:solidFill>
                <a:latin typeface="Gill Sans MT" panose="020B0502020104020203" pitchFamily="34" charset="0"/>
              </a:rPr>
              <a:t>for the </a:t>
            </a:r>
            <a:r>
              <a:rPr lang="en-US" altLang="en-US" sz="2100" dirty="0">
                <a:solidFill>
                  <a:srgbClr val="00588F"/>
                </a:solidFill>
                <a:latin typeface="Gill Sans MT" panose="020B0502020104020203" pitchFamily="34" charset="0"/>
              </a:rPr>
              <a:t>Verrazano Narrows </a:t>
            </a:r>
            <a:r>
              <a:rPr lang="en-US" altLang="en-US" sz="2100" dirty="0" smtClean="0">
                <a:solidFill>
                  <a:srgbClr val="00588F"/>
                </a:solidFill>
                <a:latin typeface="Gill Sans MT" panose="020B0502020104020203" pitchFamily="34" charset="0"/>
              </a:rPr>
              <a:t>Bridge.</a:t>
            </a:r>
          </a:p>
          <a:p>
            <a:pPr lvl="0">
              <a:lnSpc>
                <a:spcPct val="114000"/>
              </a:lnSpc>
              <a:buClr>
                <a:srgbClr val="00588F"/>
              </a:buClr>
              <a:buFont typeface="Arial" panose="020B0604020202020204" pitchFamily="34" charset="0"/>
              <a:buChar char="•"/>
            </a:pPr>
            <a:r>
              <a:rPr lang="en-US" altLang="en-US" sz="2100" dirty="0" smtClean="0">
                <a:solidFill>
                  <a:srgbClr val="00588F"/>
                </a:solidFill>
                <a:latin typeface="Gill Sans MT" panose="020B0502020104020203" pitchFamily="34" charset="0"/>
              </a:rPr>
              <a:t>NYC plow and </a:t>
            </a:r>
            <a:r>
              <a:rPr lang="en-US" altLang="en-US" sz="2100" dirty="0">
                <a:solidFill>
                  <a:srgbClr val="00588F"/>
                </a:solidFill>
                <a:latin typeface="Gill Sans MT" panose="020B0502020104020203" pitchFamily="34" charset="0"/>
              </a:rPr>
              <a:t>salt trucks </a:t>
            </a:r>
            <a:r>
              <a:rPr lang="en-US" altLang="en-US" sz="2100" dirty="0" smtClean="0">
                <a:solidFill>
                  <a:srgbClr val="00588F"/>
                </a:solidFill>
                <a:latin typeface="Gill Sans MT" panose="020B0502020104020203" pitchFamily="34" charset="0"/>
              </a:rPr>
              <a:t>are continuing their operations.</a:t>
            </a:r>
            <a:endParaRPr lang="en-US" altLang="en-US" sz="2100" dirty="0" smtClean="0">
              <a:solidFill>
                <a:schemeClr val="tx2"/>
              </a:solidFill>
              <a:latin typeface="Gill Sans MT" panose="020B0502020104020203" pitchFamily="34" charset="0"/>
            </a:endParaRPr>
          </a:p>
          <a:p>
            <a:pPr>
              <a:lnSpc>
                <a:spcPct val="114000"/>
              </a:lnSpc>
              <a:buFont typeface="Arial" panose="020B0604020202020204" pitchFamily="34" charset="0"/>
              <a:buChar char="•"/>
            </a:pPr>
            <a:endParaRPr lang="en-US" altLang="en-US" sz="2400" dirty="0">
              <a:solidFill>
                <a:schemeClr val="tx2"/>
              </a:solidFill>
              <a:latin typeface="Gill Sans MT" panose="020B0502020104020203" pitchFamily="34" charset="0"/>
            </a:endParaRPr>
          </a:p>
          <a:p>
            <a:pPr>
              <a:lnSpc>
                <a:spcPct val="114000"/>
              </a:lnSpc>
            </a:pPr>
            <a:endParaRPr lang="en-US" altLang="en-US"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Thursday, December 13, 5:30 PM </a:t>
            </a:r>
            <a:endParaRPr lang="en-US" dirty="0">
              <a:latin typeface="Gill Sans MT" panose="020B05020201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261915"/>
            <a:ext cx="4776953" cy="1910781"/>
          </a:xfrm>
          <a:prstGeom prst="rect">
            <a:avLst/>
          </a:prstGeom>
        </p:spPr>
      </p:pic>
      <p:sp>
        <p:nvSpPr>
          <p:cNvPr id="7" name="TextBox 6"/>
          <p:cNvSpPr txBox="1"/>
          <p:nvPr/>
        </p:nvSpPr>
        <p:spPr>
          <a:xfrm>
            <a:off x="5554293" y="4349900"/>
            <a:ext cx="2589246" cy="1646518"/>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r>
              <a:rPr lang="en-US" altLang="en-US" sz="1400" u="sng" dirty="0" smtClean="0">
                <a:solidFill>
                  <a:srgbClr val="00588F"/>
                </a:solidFill>
                <a:latin typeface="Gill Sans MT" panose="020B0502020104020203" pitchFamily="34" charset="0"/>
              </a:rPr>
              <a:t>:</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smtClean="0">
                <a:solidFill>
                  <a:srgbClr val="00588F"/>
                </a:solidFill>
                <a:latin typeface="Gill Sans MT" panose="020B0502020104020203" pitchFamily="34" charset="0"/>
              </a:rPr>
              <a:t>Is the organization prepared to deal with ongoing staff tardiness and/or absenteeism due to commuting challenges? </a:t>
            </a:r>
            <a:endParaRPr lang="en-US" altLang="en-US" sz="1400" dirty="0">
              <a:solidFill>
                <a:srgbClr val="00588F"/>
              </a:solidFill>
              <a:latin typeface="Gill Sans MT" panose="020B0502020104020203" pitchFamily="34" charset="0"/>
            </a:endParaRPr>
          </a:p>
          <a:p>
            <a:pPr marL="256032" lvl="0" indent="-256032">
              <a:lnSpc>
                <a:spcPct val="114000"/>
              </a:lnSpc>
              <a:spcBef>
                <a:spcPct val="20000"/>
              </a:spcBef>
              <a:buClr>
                <a:srgbClr val="00588F"/>
              </a:buClr>
              <a:buSzPct val="125000"/>
              <a:buFont typeface="Wingdings" charset="2"/>
              <a:buChar char="§"/>
            </a:pPr>
            <a:endParaRPr lang="en-US" altLang="en-US" sz="1400" dirty="0">
              <a:solidFill>
                <a:srgbClr val="00588F"/>
              </a:solidFill>
              <a:latin typeface="Gill Sans MT" panose="020B0502020104020203" pitchFamily="34" charset="0"/>
            </a:endParaRPr>
          </a:p>
        </p:txBody>
      </p:sp>
    </p:spTree>
    <p:extLst>
      <p:ext uri="{BB962C8B-B14F-4D97-AF65-F5344CB8AC3E}">
        <p14:creationId xmlns:p14="http://schemas.microsoft.com/office/powerpoint/2010/main" val="1230316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0" y="2125373"/>
            <a:ext cx="9144000" cy="614505"/>
          </a:xfrm>
        </p:spPr>
        <p:txBody>
          <a:bodyPr/>
          <a:lstStyle/>
          <a:p>
            <a:pPr algn="ctr"/>
            <a:r>
              <a:rPr lang="en-US" dirty="0" smtClean="0"/>
              <a:t>Thank you</a:t>
            </a:r>
          </a:p>
        </p:txBody>
      </p:sp>
      <p:sp>
        <p:nvSpPr>
          <p:cNvPr id="4" name="TextBox 3"/>
          <p:cNvSpPr txBox="1"/>
          <p:nvPr/>
        </p:nvSpPr>
        <p:spPr>
          <a:xfrm>
            <a:off x="1191873" y="1217098"/>
            <a:ext cx="7302588" cy="2654913"/>
          </a:xfrm>
          <a:prstGeom prst="rect">
            <a:avLst/>
          </a:prstGeom>
        </p:spPr>
        <p:txBody>
          <a:bodyPr wrap="square" lIns="0" tIns="0" rtlCol="0">
            <a:noAutofit/>
          </a:bodyPr>
          <a:lstStyle/>
          <a:p>
            <a:endParaRPr lang="en-US" dirty="0" smtClean="0"/>
          </a:p>
        </p:txBody>
      </p:sp>
      <p:sp>
        <p:nvSpPr>
          <p:cNvPr id="5" name="TextBox 4"/>
          <p:cNvSpPr txBox="1"/>
          <p:nvPr/>
        </p:nvSpPr>
        <p:spPr>
          <a:xfrm>
            <a:off x="1001110" y="3651959"/>
            <a:ext cx="7684114" cy="1065417"/>
          </a:xfrm>
          <a:prstGeom prst="rect">
            <a:avLst/>
          </a:prstGeom>
        </p:spPr>
        <p:txBody>
          <a:bodyPr wrap="square" lIns="0" tIns="0" rtlCol="0">
            <a:noAutofit/>
          </a:bodyPr>
          <a:lstStyle/>
          <a:p>
            <a:pPr lvl="0">
              <a:lnSpc>
                <a:spcPct val="114000"/>
              </a:lnSpc>
              <a:spcBef>
                <a:spcPct val="20000"/>
              </a:spcBef>
              <a:buSzPct val="125000"/>
            </a:pPr>
            <a:r>
              <a:rPr lang="en-US" altLang="en-US" dirty="0">
                <a:solidFill>
                  <a:srgbClr val="FFFFFE"/>
                </a:solidFill>
                <a:latin typeface="Gill Sans MT" panose="020B0502020104020203" pitchFamily="34" charset="0"/>
              </a:rPr>
              <a:t>For more information about the resources </a:t>
            </a:r>
            <a:r>
              <a:rPr lang="en-US" altLang="en-US" dirty="0" smtClean="0">
                <a:solidFill>
                  <a:srgbClr val="FFFFFE"/>
                </a:solidFill>
                <a:latin typeface="Gill Sans MT" panose="020B0502020104020203" pitchFamily="34" charset="0"/>
              </a:rPr>
              <a:t>that NYC </a:t>
            </a:r>
            <a:r>
              <a:rPr lang="en-US" altLang="en-US" dirty="0">
                <a:solidFill>
                  <a:srgbClr val="FFFFFE"/>
                </a:solidFill>
                <a:latin typeface="Gill Sans MT" panose="020B0502020104020203" pitchFamily="34" charset="0"/>
              </a:rPr>
              <a:t>Emergency Management has available for organizations, please visit us at </a:t>
            </a:r>
            <a:r>
              <a:rPr lang="en-US" altLang="en-US" dirty="0" smtClean="0">
                <a:solidFill>
                  <a:srgbClr val="FFFFFE"/>
                </a:solidFill>
                <a:latin typeface="Gill Sans MT" panose="020B0502020104020203" pitchFamily="34" charset="0"/>
                <a:hlinkClick r:id="rId2"/>
              </a:rPr>
              <a:t>NYC.gov/</a:t>
            </a:r>
            <a:r>
              <a:rPr lang="en-US" altLang="en-US" dirty="0" err="1" smtClean="0">
                <a:solidFill>
                  <a:srgbClr val="FFFFFE"/>
                </a:solidFill>
                <a:latin typeface="Gill Sans MT" panose="020B0502020104020203" pitchFamily="34" charset="0"/>
                <a:hlinkClick r:id="rId2"/>
              </a:rPr>
              <a:t>emergencymanagement</a:t>
            </a:r>
            <a:r>
              <a:rPr lang="en-US" altLang="en-US" dirty="0" smtClean="0">
                <a:solidFill>
                  <a:srgbClr val="FFFFFE"/>
                </a:solidFill>
                <a:latin typeface="Gill Sans MT" panose="020B0502020104020203" pitchFamily="34" charset="0"/>
              </a:rPr>
              <a:t> </a:t>
            </a:r>
            <a:r>
              <a:rPr lang="en-US" altLang="en-US" dirty="0">
                <a:solidFill>
                  <a:srgbClr val="FFFFFE"/>
                </a:solidFill>
                <a:latin typeface="Gill Sans MT" panose="020B0502020104020203" pitchFamily="34" charset="0"/>
              </a:rPr>
              <a:t>or email us at </a:t>
            </a:r>
            <a:r>
              <a:rPr lang="en-US" altLang="en-US" dirty="0">
                <a:solidFill>
                  <a:srgbClr val="FFFFFE"/>
                </a:solidFill>
                <a:latin typeface="Gill Sans MT" panose="020B0502020104020203" pitchFamily="34" charset="0"/>
                <a:hlinkClick r:id="rId3"/>
              </a:rPr>
              <a:t>publicprivate@oem.nyc.gov</a:t>
            </a:r>
            <a:r>
              <a:rPr lang="en-US" altLang="en-US" dirty="0">
                <a:solidFill>
                  <a:srgbClr val="FFFFFE"/>
                </a:solidFill>
                <a:latin typeface="Gill Sans MT" panose="020B0502020104020203" pitchFamily="34" charset="0"/>
              </a:rPr>
              <a:t>. </a:t>
            </a:r>
          </a:p>
        </p:txBody>
      </p:sp>
    </p:spTree>
    <p:extLst>
      <p:ext uri="{BB962C8B-B14F-4D97-AF65-F5344CB8AC3E}">
        <p14:creationId xmlns:p14="http://schemas.microsoft.com/office/powerpoint/2010/main" val="2888473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219200"/>
            <a:ext cx="8383587" cy="4876800"/>
          </a:xfrm>
        </p:spPr>
        <p:txBody>
          <a:bodyPr/>
          <a:lstStyle/>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Don’t fight the scenario! It is a tool to guide the discussion.</a:t>
            </a:r>
            <a:endParaRPr lang="en-US" altLang="en-US" dirty="0">
              <a:latin typeface="Gill Sans MT" panose="020B0502020104020203" pitchFamily="34" charset="0"/>
            </a:endParaRP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This exercise will be </a:t>
            </a:r>
            <a:r>
              <a:rPr lang="en-US" altLang="en-US" dirty="0">
                <a:latin typeface="Gill Sans MT" panose="020B0502020104020203" pitchFamily="34" charset="0"/>
              </a:rPr>
              <a:t>h</a:t>
            </a:r>
            <a:r>
              <a:rPr lang="en-US" altLang="en-US" dirty="0" smtClean="0">
                <a:latin typeface="Gill Sans MT" panose="020B0502020104020203" pitchFamily="34" charset="0"/>
              </a:rPr>
              <a:t>eld in an open, low-stress, no-fault environment. Varying viewpoints, even disagreements, are expected.</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Respond to the scenario using your knowledge of your organization’s current plans and capabilities.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Decisions are not precedent-setting and may not reflect your organization’s final position on a given issue. This exercise is an opportunity to discuss and present multiple options and possible solutions.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Issue identification is not as valuable as suggestions and recommended actions that could improve response efforts. Problem-solving efforts should be the focus.</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The Parking Lot</a:t>
            </a:r>
            <a:r>
              <a:rPr lang="en-US" altLang="en-US" smtClean="0">
                <a:latin typeface="Gill Sans MT" panose="020B0502020104020203" pitchFamily="34" charset="0"/>
              </a:rPr>
              <a:t>:  A </a:t>
            </a:r>
            <a:r>
              <a:rPr lang="en-US" altLang="en-US" dirty="0" smtClean="0">
                <a:latin typeface="Gill Sans MT" panose="020B0502020104020203" pitchFamily="34" charset="0"/>
              </a:rPr>
              <a:t>place to note ideas that can be discussed at a later time.</a:t>
            </a:r>
            <a:endParaRPr lang="en-US" altLang="en-US" dirty="0">
              <a:latin typeface="Gill Sans MT" panose="020B0502020104020203" pitchFamily="34" charset="0"/>
            </a:endParaRPr>
          </a:p>
        </p:txBody>
      </p:sp>
      <p:sp>
        <p:nvSpPr>
          <p:cNvPr id="9" name="Text Placeholder 1"/>
          <p:cNvSpPr>
            <a:spLocks noGrp="1"/>
          </p:cNvSpPr>
          <p:nvPr>
            <p:ph type="body" sz="quarter" idx="3"/>
          </p:nvPr>
        </p:nvSpPr>
        <p:spPr>
          <a:xfrm>
            <a:off x="455613" y="381560"/>
            <a:ext cx="8229600" cy="594937"/>
          </a:xfrm>
        </p:spPr>
        <p:txBody>
          <a:bodyPr/>
          <a:lstStyle/>
          <a:p>
            <a:r>
              <a:rPr lang="en-US" sz="3200" dirty="0" smtClean="0">
                <a:latin typeface="Gill Sans MT" panose="020B0502020104020203" pitchFamily="34" charset="0"/>
              </a:rPr>
              <a:t>Ground Rules</a:t>
            </a:r>
            <a:endParaRPr lang="en-US" sz="3200" dirty="0">
              <a:latin typeface="Gill Sans MT" panose="020B0502020104020203" pitchFamily="34" charset="0"/>
            </a:endParaRPr>
          </a:p>
        </p:txBody>
      </p:sp>
    </p:spTree>
    <p:extLst>
      <p:ext uri="{BB962C8B-B14F-4D97-AF65-F5344CB8AC3E}">
        <p14:creationId xmlns:p14="http://schemas.microsoft.com/office/powerpoint/2010/main" val="97518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7200" y="1642452"/>
            <a:ext cx="8301789" cy="4776396"/>
          </a:xfrm>
        </p:spPr>
        <p:txBody>
          <a:bodyPr/>
          <a:lstStyle/>
          <a:p>
            <a:pPr>
              <a:lnSpc>
                <a:spcPct val="114000"/>
              </a:lnSpc>
            </a:pPr>
            <a:r>
              <a:rPr lang="en-US" altLang="en-US" sz="2400" dirty="0">
                <a:latin typeface="Gill Sans MT" panose="020B0502020104020203" pitchFamily="34" charset="0"/>
              </a:rPr>
              <a:t>The </a:t>
            </a:r>
            <a:r>
              <a:rPr lang="en-US" altLang="en-US" sz="2400" dirty="0" smtClean="0">
                <a:latin typeface="Gill Sans MT" panose="020B0502020104020203" pitchFamily="34" charset="0"/>
              </a:rPr>
              <a:t>winter </a:t>
            </a:r>
            <a:r>
              <a:rPr lang="en-US" altLang="en-US" sz="2400" dirty="0">
                <a:latin typeface="Gill Sans MT" panose="020B0502020104020203" pitchFamily="34" charset="0"/>
              </a:rPr>
              <a:t>has been </a:t>
            </a:r>
            <a:r>
              <a:rPr lang="en-US" altLang="en-US" sz="2400" dirty="0" smtClean="0">
                <a:latin typeface="Gill Sans MT" panose="020B0502020104020203" pitchFamily="34" charset="0"/>
              </a:rPr>
              <a:t>relatively mild, and holiday season is in full swing with more than usual city street congestion. Several </a:t>
            </a:r>
            <a:r>
              <a:rPr lang="en-US" altLang="en-US" sz="2400" dirty="0">
                <a:latin typeface="Gill Sans MT" panose="020B0502020104020203" pitchFamily="34" charset="0"/>
              </a:rPr>
              <a:t>of </a:t>
            </a:r>
            <a:r>
              <a:rPr lang="en-US" altLang="en-US" sz="2400" dirty="0" smtClean="0">
                <a:latin typeface="Gill Sans MT" panose="020B0502020104020203" pitchFamily="34" charset="0"/>
              </a:rPr>
              <a:t>the </a:t>
            </a:r>
            <a:r>
              <a:rPr lang="en-US" altLang="en-US" sz="2400" dirty="0">
                <a:latin typeface="Gill Sans MT" panose="020B0502020104020203" pitchFamily="34" charset="0"/>
              </a:rPr>
              <a:t>organization’s employees are </a:t>
            </a:r>
            <a:r>
              <a:rPr lang="en-US" altLang="en-US" sz="2400" dirty="0" smtClean="0">
                <a:latin typeface="Gill Sans MT" panose="020B0502020104020203" pitchFamily="34" charset="0"/>
              </a:rPr>
              <a:t>chatting about plans to complete their holiday shopping this week when someone warns of </a:t>
            </a:r>
            <a:r>
              <a:rPr lang="en-US" altLang="en-US" sz="2400" dirty="0">
                <a:latin typeface="Gill Sans MT" panose="020B0502020104020203" pitchFamily="34" charset="0"/>
              </a:rPr>
              <a:t>expected inclement </a:t>
            </a:r>
            <a:r>
              <a:rPr lang="en-US" altLang="en-US" sz="2400" dirty="0" smtClean="0">
                <a:latin typeface="Gill Sans MT" panose="020B0502020104020203" pitchFamily="34" charset="0"/>
              </a:rPr>
              <a:t>weather in the coming days. </a:t>
            </a:r>
          </a:p>
          <a:p>
            <a:pPr lvl="0">
              <a:lnSpc>
                <a:spcPct val="114000"/>
              </a:lnSpc>
            </a:pPr>
            <a:endParaRPr lang="en-US" altLang="en-US" sz="2400" dirty="0" smtClean="0">
              <a:solidFill>
                <a:srgbClr val="FFFFFE"/>
              </a:solidFill>
              <a:latin typeface="Gill Sans MT" panose="020B0502020104020203" pitchFamily="34" charset="0"/>
            </a:endParaRPr>
          </a:p>
          <a:p>
            <a:pPr lvl="0">
              <a:lnSpc>
                <a:spcPct val="114000"/>
              </a:lnSpc>
            </a:pPr>
            <a:r>
              <a:rPr lang="en-US" altLang="en-US" sz="2400" dirty="0" smtClean="0">
                <a:solidFill>
                  <a:srgbClr val="FFFFFE"/>
                </a:solidFill>
                <a:latin typeface="Gill Sans MT" panose="020B0502020104020203" pitchFamily="34" charset="0"/>
              </a:rPr>
              <a:t>Sarah states, “the news is predicting up to 8 inches</a:t>
            </a:r>
            <a:r>
              <a:rPr lang="en-US" altLang="en-US" sz="2400" dirty="0">
                <a:solidFill>
                  <a:srgbClr val="FFFFFE"/>
                </a:solidFill>
                <a:latin typeface="Gill Sans MT" panose="020B0502020104020203" pitchFamily="34" charset="0"/>
              </a:rPr>
              <a:t> </a:t>
            </a:r>
            <a:r>
              <a:rPr lang="en-US" altLang="en-US" sz="2400" dirty="0" smtClean="0">
                <a:solidFill>
                  <a:srgbClr val="FFFFFE"/>
                </a:solidFill>
                <a:latin typeface="Gill Sans MT" panose="020B0502020104020203" pitchFamily="34" charset="0"/>
              </a:rPr>
              <a:t>of snowfall</a:t>
            </a:r>
            <a:r>
              <a:rPr lang="en-US" altLang="en-US" sz="2400" dirty="0">
                <a:solidFill>
                  <a:srgbClr val="FFFFFE"/>
                </a:solidFill>
                <a:latin typeface="Gill Sans MT" panose="020B0502020104020203" pitchFamily="34" charset="0"/>
              </a:rPr>
              <a:t> </a:t>
            </a:r>
            <a:r>
              <a:rPr lang="en-US" altLang="en-US" sz="2400" dirty="0" smtClean="0">
                <a:solidFill>
                  <a:srgbClr val="FFFFFE"/>
                </a:solidFill>
                <a:latin typeface="Gill Sans MT" panose="020B0502020104020203" pitchFamily="34" charset="0"/>
              </a:rPr>
              <a:t>starting tomorrow around 10:00pm</a:t>
            </a:r>
            <a:r>
              <a:rPr lang="en-US" altLang="en-US" sz="2400" dirty="0">
                <a:solidFill>
                  <a:srgbClr val="FFFFFE"/>
                </a:solidFill>
                <a:latin typeface="Gill Sans MT" panose="020B0502020104020203" pitchFamily="34" charset="0"/>
              </a:rPr>
              <a:t>.”</a:t>
            </a:r>
          </a:p>
          <a:p>
            <a:pPr>
              <a:lnSpc>
                <a:spcPct val="114000"/>
              </a:lnSpc>
            </a:pPr>
            <a:endParaRPr lang="en-US" altLang="en-US" sz="2400" dirty="0" smtClean="0">
              <a:latin typeface="Gill Sans MT" panose="020B0502020104020203" pitchFamily="34" charset="0"/>
            </a:endParaRPr>
          </a:p>
          <a:p>
            <a:pPr>
              <a:lnSpc>
                <a:spcPct val="114000"/>
              </a:lnSpc>
            </a:pPr>
            <a:r>
              <a:rPr lang="en-US" altLang="en-US" sz="2400" dirty="0" smtClean="0">
                <a:latin typeface="Gill Sans MT" panose="020B0502020104020203" pitchFamily="34" charset="0"/>
              </a:rPr>
              <a:t>Dave replies, “Oh, it’s never as bad as they say.”</a:t>
            </a:r>
          </a:p>
          <a:p>
            <a:pPr>
              <a:lnSpc>
                <a:spcPct val="114000"/>
              </a:lnSpc>
            </a:pPr>
            <a:endParaRPr lang="en-US" altLang="en-US" sz="2400" dirty="0" smtClean="0">
              <a:latin typeface="Gill Sans MT" panose="020B0502020104020203" pitchFamily="34" charset="0"/>
            </a:endParaRPr>
          </a:p>
          <a:p>
            <a:pPr>
              <a:lnSpc>
                <a:spcPct val="114000"/>
              </a:lnSpc>
            </a:pPr>
            <a:endParaRPr lang="en-US" altLang="en-US" sz="1800" dirty="0">
              <a:latin typeface="Gill Sans MT" panose="020B0502020104020203" pitchFamily="34" charset="0"/>
            </a:endParaRPr>
          </a:p>
          <a:p>
            <a:pPr>
              <a:lnSpc>
                <a:spcPct val="114000"/>
              </a:lnSpc>
            </a:pPr>
            <a:endParaRPr lang="en-US" altLang="en-US" sz="2200" dirty="0">
              <a:latin typeface="Gill Sans MT" panose="020B0502020104020203" pitchFamily="34" charset="0"/>
            </a:endParaRPr>
          </a:p>
        </p:txBody>
      </p:sp>
      <p:sp>
        <p:nvSpPr>
          <p:cNvPr id="9"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Background</a:t>
            </a:r>
            <a:endParaRPr lang="en-US" sz="3200" dirty="0">
              <a:latin typeface="Gill Sans MT" panose="020B0502020104020203" pitchFamily="34" charset="0"/>
            </a:endParaRPr>
          </a:p>
        </p:txBody>
      </p:sp>
      <p:sp>
        <p:nvSpPr>
          <p:cNvPr id="10"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Tuesday,  December 11, 10:30 AM</a:t>
            </a:r>
            <a:endParaRPr lang="en-US" dirty="0">
              <a:latin typeface="Gill Sans MT" panose="020B0502020104020203" pitchFamily="34" charset="0"/>
            </a:endParaRPr>
          </a:p>
        </p:txBody>
      </p:sp>
    </p:spTree>
    <p:extLst>
      <p:ext uri="{BB962C8B-B14F-4D97-AF65-F5344CB8AC3E}">
        <p14:creationId xmlns:p14="http://schemas.microsoft.com/office/powerpoint/2010/main" val="47999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Reality Check</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636521"/>
            <a:ext cx="3471567" cy="4194124"/>
          </a:xfrm>
        </p:spPr>
        <p:txBody>
          <a:bodyPr/>
          <a:lstStyle/>
          <a:p>
            <a:pPr marL="0" lvl="0" indent="0">
              <a:lnSpc>
                <a:spcPct val="114000"/>
              </a:lnSpc>
              <a:buClr>
                <a:srgbClr val="00588F"/>
              </a:buClr>
              <a:buNone/>
            </a:pPr>
            <a:r>
              <a:rPr lang="en-US" altLang="en-US" sz="2400" dirty="0" smtClean="0">
                <a:solidFill>
                  <a:srgbClr val="00588F"/>
                </a:solidFill>
                <a:latin typeface="Gill Sans MT" panose="020B0502020104020203" pitchFamily="34" charset="0"/>
              </a:rPr>
              <a:t>Local meteorologists are reporting that a nor’easter has formed off the East coast with the potential to affect </a:t>
            </a:r>
            <a:r>
              <a:rPr lang="en-US" altLang="en-US" sz="2400" dirty="0">
                <a:solidFill>
                  <a:srgbClr val="00588F"/>
                </a:solidFill>
                <a:latin typeface="Gill Sans MT" panose="020B0502020104020203" pitchFamily="34" charset="0"/>
              </a:rPr>
              <a:t>the entire Northeast region over the next </a:t>
            </a:r>
            <a:r>
              <a:rPr lang="en-US" altLang="en-US" sz="2400" dirty="0" smtClean="0">
                <a:solidFill>
                  <a:srgbClr val="00588F"/>
                </a:solidFill>
                <a:latin typeface="Gill Sans MT" panose="020B0502020104020203" pitchFamily="34" charset="0"/>
              </a:rPr>
              <a:t>few days. The storm could bring more than 12 inches of snow to New York City.</a:t>
            </a:r>
            <a:endParaRPr lang="en-US" altLang="en-US" sz="1800" u="sng" dirty="0" smtClean="0">
              <a:solidFill>
                <a:srgbClr val="00588F"/>
              </a:solidFill>
              <a:latin typeface="Gill Sans MT" panose="020B0502020104020203" pitchFamily="34" charset="0"/>
            </a:endParaRPr>
          </a:p>
          <a:p>
            <a:pPr marL="0" lvl="0" indent="0">
              <a:lnSpc>
                <a:spcPct val="114000"/>
              </a:lnSpc>
              <a:buClr>
                <a:srgbClr val="00588F"/>
              </a:buClr>
              <a:buNone/>
            </a:pPr>
            <a:endParaRPr lang="en-US" altLang="en-US" sz="1800" u="sng" dirty="0">
              <a:solidFill>
                <a:srgbClr val="00588F"/>
              </a:solidFill>
              <a:latin typeface="Gill Sans MT" panose="020B0502020104020203" pitchFamily="34" charset="0"/>
            </a:endParaRP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Tuesday, December 11, 4:00 PM </a:t>
            </a:r>
            <a:endParaRPr lang="en-US" dirty="0">
              <a:latin typeface="Gill Sans MT" panose="020B0502020104020203" pitchFamily="34" charset="0"/>
            </a:endParaRPr>
          </a:p>
        </p:txBody>
      </p:sp>
      <p:sp>
        <p:nvSpPr>
          <p:cNvPr id="5" name="TextBox 4"/>
          <p:cNvSpPr txBox="1"/>
          <p:nvPr/>
        </p:nvSpPr>
        <p:spPr>
          <a:xfrm>
            <a:off x="306805" y="4908884"/>
            <a:ext cx="8277727" cy="1323474"/>
          </a:xfrm>
          <a:prstGeom prst="rect">
            <a:avLst/>
          </a:prstGeom>
        </p:spPr>
        <p:txBody>
          <a:bodyPr wrap="square" lIns="0" tIns="0" rtlCol="0">
            <a:noAutofit/>
          </a:bodyPr>
          <a:lstStyle/>
          <a:p>
            <a:endParaRPr lang="en-US" dirty="0" smtClean="0"/>
          </a:p>
        </p:txBody>
      </p:sp>
      <p:sp>
        <p:nvSpPr>
          <p:cNvPr id="6" name="TextBox 5"/>
          <p:cNvSpPr txBox="1"/>
          <p:nvPr/>
        </p:nvSpPr>
        <p:spPr>
          <a:xfrm>
            <a:off x="4251743" y="4948767"/>
            <a:ext cx="4499810" cy="985374"/>
          </a:xfrm>
          <a:prstGeom prst="rect">
            <a:avLst/>
          </a:prstGeom>
        </p:spPr>
        <p:txBody>
          <a:bodyPr wrap="square" lIns="0" tIns="0" rtlCol="0">
            <a:noAutofit/>
          </a:bodyPr>
          <a:lstStyle/>
          <a:p>
            <a:pPr lvl="0">
              <a:lnSpc>
                <a:spcPct val="114000"/>
              </a:lnSpc>
              <a:buClr>
                <a:srgbClr val="00588F"/>
              </a:buClr>
            </a:pPr>
            <a:r>
              <a:rPr lang="en-US" altLang="en-US" sz="1400" u="sng" dirty="0">
                <a:solidFill>
                  <a:srgbClr val="00588F"/>
                </a:solidFill>
                <a:latin typeface="Gill Sans MT" panose="020B0502020104020203" pitchFamily="34" charset="0"/>
              </a:rPr>
              <a:t>Considerations:</a:t>
            </a:r>
          </a:p>
          <a:p>
            <a:pPr marL="285750" indent="-285750">
              <a:buFont typeface="Wingdings" panose="05000000000000000000" pitchFamily="2" charset="2"/>
              <a:buChar char="§"/>
            </a:pPr>
            <a:r>
              <a:rPr lang="en-US" sz="1400" dirty="0" smtClean="0">
                <a:solidFill>
                  <a:srgbClr val="00487E"/>
                </a:solidFill>
                <a:latin typeface="Gill Sans MT" panose="020B0502020104020203" pitchFamily="34" charset="0"/>
              </a:rPr>
              <a:t>What is the organization concerned about at this point?</a:t>
            </a:r>
          </a:p>
          <a:p>
            <a:pPr marL="285750" indent="-285750">
              <a:buFont typeface="Wingdings" panose="05000000000000000000" pitchFamily="2" charset="2"/>
              <a:buChar char="§"/>
            </a:pPr>
            <a:r>
              <a:rPr lang="en-US" sz="1400" dirty="0" smtClean="0">
                <a:solidFill>
                  <a:srgbClr val="00487E"/>
                </a:solidFill>
                <a:latin typeface="Gill Sans MT" panose="020B0502020104020203" pitchFamily="34" charset="0"/>
              </a:rPr>
              <a:t>Is there a designated process for coordinating the organization’s preparation?</a:t>
            </a:r>
          </a:p>
        </p:txBody>
      </p:sp>
      <p:pic>
        <p:nvPicPr>
          <p:cNvPr id="10" name="Picture 9" descr="https://www.washingtonpost.com/resizer/pSfqUrdc68SHa_uvefc4GMBo4rs=/823x0/arc-anglerfish-washpost-prod-washpost.s3.amazonaws.com/public/OAMCVGNX2MZYLM44IW3S2NRQIQ.png"/>
          <p:cNvPicPr/>
          <p:nvPr/>
        </p:nvPicPr>
        <p:blipFill>
          <a:blip r:embed="rId2">
            <a:extLst>
              <a:ext uri="{28A0092B-C50C-407E-A947-70E740481C1C}">
                <a14:useLocalDpi xmlns:a14="http://schemas.microsoft.com/office/drawing/2010/main" val="0"/>
              </a:ext>
            </a:extLst>
          </a:blip>
          <a:srcRect/>
          <a:stretch>
            <a:fillRect/>
          </a:stretch>
        </p:blipFill>
        <p:spPr bwMode="auto">
          <a:xfrm>
            <a:off x="4251743" y="1754588"/>
            <a:ext cx="4726823" cy="2971886"/>
          </a:xfrm>
          <a:prstGeom prst="rect">
            <a:avLst/>
          </a:prstGeom>
          <a:noFill/>
          <a:ln>
            <a:noFill/>
          </a:ln>
        </p:spPr>
      </p:pic>
    </p:spTree>
    <p:extLst>
      <p:ext uri="{BB962C8B-B14F-4D97-AF65-F5344CB8AC3E}">
        <p14:creationId xmlns:p14="http://schemas.microsoft.com/office/powerpoint/2010/main" val="367428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Winter Storm Watch</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296392" y="1410384"/>
            <a:ext cx="7370417" cy="641041"/>
          </a:xfrm>
        </p:spPr>
        <p:txBody>
          <a:bodyPr/>
          <a:lstStyle/>
          <a:p>
            <a:pPr marL="0" indent="0">
              <a:lnSpc>
                <a:spcPct val="114000"/>
              </a:lnSpc>
              <a:buNone/>
            </a:pPr>
            <a:r>
              <a:rPr lang="en-US" altLang="en-US" sz="1800" dirty="0" smtClean="0">
                <a:solidFill>
                  <a:schemeClr val="tx2"/>
                </a:solidFill>
                <a:latin typeface="Gill Sans MT" panose="020B0502020104020203" pitchFamily="34" charset="0"/>
              </a:rPr>
              <a:t>New York City Emergency Management messaging includes the following </a:t>
            </a:r>
            <a:r>
              <a:rPr lang="en-US" altLang="en-US" sz="1800" u="sng" dirty="0" err="1" smtClean="0">
                <a:solidFill>
                  <a:schemeClr val="tx2"/>
                </a:solidFill>
                <a:latin typeface="Gill Sans MT" panose="020B0502020104020203" pitchFamily="34" charset="0"/>
              </a:rPr>
              <a:t>CorpNet</a:t>
            </a:r>
            <a:r>
              <a:rPr lang="en-US" altLang="en-US" sz="1800" u="sng" dirty="0" smtClean="0">
                <a:solidFill>
                  <a:schemeClr val="tx2"/>
                </a:solidFill>
                <a:latin typeface="Gill Sans MT" panose="020B0502020104020203" pitchFamily="34" charset="0"/>
              </a:rPr>
              <a:t> notification</a:t>
            </a:r>
            <a:r>
              <a:rPr lang="en-US" altLang="en-US" sz="1800" b="1" dirty="0" smtClean="0">
                <a:solidFill>
                  <a:schemeClr val="tx2"/>
                </a:solidFill>
                <a:latin typeface="Gill Sans MT" panose="020B0502020104020203" pitchFamily="34" charset="0"/>
              </a:rPr>
              <a:t>:</a:t>
            </a:r>
            <a:endParaRPr lang="en-US" sz="1600" dirty="0">
              <a:solidFill>
                <a:srgbClr val="00588F"/>
              </a:solidFill>
              <a:latin typeface="Gill Sans MT" panose="020B0502020104020203" pitchFamily="34" charset="0"/>
            </a:endParaRP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Tuesday, December 11, 4:00 PM </a:t>
            </a:r>
            <a:endParaRPr lang="en-US" dirty="0">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5440008" y="3960297"/>
            <a:ext cx="2226802" cy="2560011"/>
          </a:xfrm>
          <a:prstGeom prst="rect">
            <a:avLst/>
          </a:prstGeom>
        </p:spPr>
      </p:pic>
      <p:sp>
        <p:nvSpPr>
          <p:cNvPr id="8" name="TextBox 7"/>
          <p:cNvSpPr txBox="1"/>
          <p:nvPr/>
        </p:nvSpPr>
        <p:spPr>
          <a:xfrm>
            <a:off x="296392" y="3008061"/>
            <a:ext cx="8614278" cy="3140491"/>
          </a:xfrm>
          <a:prstGeom prst="rect">
            <a:avLst/>
          </a:prstGeom>
        </p:spPr>
        <p:txBody>
          <a:bodyPr wrap="square" lIns="0" tIns="0" rtlCol="0">
            <a:noAutofit/>
          </a:bodyPr>
          <a:lstStyle/>
          <a:p>
            <a:endParaRPr lang="en-US" dirty="0" smtClean="0"/>
          </a:p>
        </p:txBody>
      </p:sp>
      <p:sp>
        <p:nvSpPr>
          <p:cNvPr id="11" name="Rectangle 10"/>
          <p:cNvSpPr/>
          <p:nvPr/>
        </p:nvSpPr>
        <p:spPr>
          <a:xfrm>
            <a:off x="128489" y="2075431"/>
            <a:ext cx="8924860" cy="3619452"/>
          </a:xfrm>
          <a:prstGeom prst="rect">
            <a:avLst/>
          </a:prstGeom>
        </p:spPr>
        <p:txBody>
          <a:bodyPr wrap="square">
            <a:spAutoFit/>
          </a:bodyPr>
          <a:lstStyle/>
          <a:p>
            <a:pPr marL="256032" lvl="0" indent="-256032">
              <a:spcBef>
                <a:spcPct val="20000"/>
              </a:spcBef>
              <a:buClr>
                <a:srgbClr val="00588F"/>
              </a:buClr>
              <a:buSzPct val="125000"/>
              <a:buFont typeface="Wingdings" charset="2"/>
              <a:buChar char="§"/>
            </a:pPr>
            <a:r>
              <a:rPr lang="en-US" dirty="0" smtClean="0">
                <a:solidFill>
                  <a:srgbClr val="00588F"/>
                </a:solidFill>
                <a:latin typeface="Gill Sans MT" panose="020B0502020104020203" pitchFamily="34" charset="0"/>
              </a:rPr>
              <a:t>Precipitation is expected to begin Wednesday night between 10-11 PM</a:t>
            </a:r>
            <a:r>
              <a:rPr lang="en-US" dirty="0">
                <a:solidFill>
                  <a:srgbClr val="00588F"/>
                </a:solidFill>
                <a:latin typeface="Gill Sans MT" panose="020B0502020104020203" pitchFamily="34" charset="0"/>
              </a:rPr>
              <a:t>. </a:t>
            </a:r>
            <a:r>
              <a:rPr lang="en-US" dirty="0" smtClean="0">
                <a:solidFill>
                  <a:srgbClr val="00588F"/>
                </a:solidFill>
                <a:latin typeface="Gill Sans MT" panose="020B0502020104020203" pitchFamily="34" charset="0"/>
              </a:rPr>
              <a:t>Heaviest </a:t>
            </a:r>
            <a:r>
              <a:rPr lang="en-US" dirty="0">
                <a:solidFill>
                  <a:srgbClr val="00588F"/>
                </a:solidFill>
                <a:latin typeface="Gill Sans MT" panose="020B0502020104020203" pitchFamily="34" charset="0"/>
              </a:rPr>
              <a:t>snow </a:t>
            </a:r>
            <a:r>
              <a:rPr lang="en-US" dirty="0" smtClean="0">
                <a:solidFill>
                  <a:srgbClr val="00588F"/>
                </a:solidFill>
                <a:latin typeface="Gill Sans MT" panose="020B0502020104020203" pitchFamily="34" charset="0"/>
              </a:rPr>
              <a:t>Thursday between 4 AM and 2 PM. </a:t>
            </a:r>
            <a:endParaRPr lang="en-US" dirty="0">
              <a:solidFill>
                <a:srgbClr val="00588F"/>
              </a:solidFill>
              <a:latin typeface="Gill Sans MT" panose="020B0502020104020203" pitchFamily="34" charset="0"/>
            </a:endParaRPr>
          </a:p>
          <a:p>
            <a:pPr marL="256032" lvl="0" indent="-256032">
              <a:spcBef>
                <a:spcPct val="20000"/>
              </a:spcBef>
              <a:buClr>
                <a:srgbClr val="00588F"/>
              </a:buClr>
              <a:buSzPct val="125000"/>
              <a:buFont typeface="Wingdings" charset="2"/>
              <a:buChar char="§"/>
            </a:pPr>
            <a:r>
              <a:rPr lang="en-US" dirty="0">
                <a:solidFill>
                  <a:srgbClr val="00588F"/>
                </a:solidFill>
                <a:latin typeface="Gill Sans MT" panose="020B0502020104020203" pitchFamily="34" charset="0"/>
              </a:rPr>
              <a:t>Snow totals – </a:t>
            </a:r>
            <a:r>
              <a:rPr lang="en-US" dirty="0" smtClean="0">
                <a:solidFill>
                  <a:srgbClr val="00588F"/>
                </a:solidFill>
                <a:latin typeface="Gill Sans MT" panose="020B0502020104020203" pitchFamily="34" charset="0"/>
              </a:rPr>
              <a:t>10.0 </a:t>
            </a:r>
            <a:r>
              <a:rPr lang="en-US" dirty="0">
                <a:solidFill>
                  <a:srgbClr val="00588F"/>
                </a:solidFill>
                <a:latin typeface="Gill Sans MT" panose="020B0502020104020203" pitchFamily="34" charset="0"/>
              </a:rPr>
              <a:t>- </a:t>
            </a:r>
            <a:r>
              <a:rPr lang="en-US" dirty="0" smtClean="0">
                <a:solidFill>
                  <a:srgbClr val="00588F"/>
                </a:solidFill>
                <a:latin typeface="Gill Sans MT" panose="020B0502020104020203" pitchFamily="34" charset="0"/>
              </a:rPr>
              <a:t>12.0 </a:t>
            </a:r>
            <a:r>
              <a:rPr lang="en-US" dirty="0">
                <a:solidFill>
                  <a:srgbClr val="00588F"/>
                </a:solidFill>
                <a:latin typeface="Gill Sans MT" panose="020B0502020104020203" pitchFamily="34" charset="0"/>
              </a:rPr>
              <a:t>inches (worst case </a:t>
            </a:r>
            <a:r>
              <a:rPr lang="en-US" dirty="0" smtClean="0">
                <a:solidFill>
                  <a:srgbClr val="00588F"/>
                </a:solidFill>
                <a:latin typeface="Gill Sans MT" panose="020B0502020104020203" pitchFamily="34" charset="0"/>
              </a:rPr>
              <a:t>14.0 </a:t>
            </a:r>
            <a:r>
              <a:rPr lang="en-US" dirty="0">
                <a:solidFill>
                  <a:srgbClr val="00588F"/>
                </a:solidFill>
                <a:latin typeface="Gill Sans MT" panose="020B0502020104020203" pitchFamily="34" charset="0"/>
              </a:rPr>
              <a:t>– </a:t>
            </a:r>
            <a:r>
              <a:rPr lang="en-US" dirty="0" smtClean="0">
                <a:solidFill>
                  <a:srgbClr val="00588F"/>
                </a:solidFill>
                <a:latin typeface="Gill Sans MT" panose="020B0502020104020203" pitchFamily="34" charset="0"/>
              </a:rPr>
              <a:t>16.0 </a:t>
            </a:r>
            <a:r>
              <a:rPr lang="en-US" dirty="0">
                <a:solidFill>
                  <a:srgbClr val="00588F"/>
                </a:solidFill>
                <a:latin typeface="Gill Sans MT" panose="020B0502020104020203" pitchFamily="34" charset="0"/>
              </a:rPr>
              <a:t>inches). Northern </a:t>
            </a:r>
            <a:r>
              <a:rPr lang="en-US" dirty="0" smtClean="0">
                <a:solidFill>
                  <a:srgbClr val="00588F"/>
                </a:solidFill>
                <a:latin typeface="Gill Sans MT" panose="020B0502020104020203" pitchFamily="34" charset="0"/>
              </a:rPr>
              <a:t>Manhattan and the Bronx </a:t>
            </a:r>
            <a:r>
              <a:rPr lang="en-US" dirty="0">
                <a:solidFill>
                  <a:srgbClr val="00588F"/>
                </a:solidFill>
                <a:latin typeface="Gill Sans MT" panose="020B0502020104020203" pitchFamily="34" charset="0"/>
              </a:rPr>
              <a:t>could see higher </a:t>
            </a:r>
            <a:r>
              <a:rPr lang="en-US" dirty="0" smtClean="0">
                <a:solidFill>
                  <a:srgbClr val="00588F"/>
                </a:solidFill>
                <a:latin typeface="Gill Sans MT" panose="020B0502020104020203" pitchFamily="34" charset="0"/>
              </a:rPr>
              <a:t>amounts. 1.5 - 2.5 </a:t>
            </a:r>
            <a:r>
              <a:rPr lang="en-US" dirty="0">
                <a:solidFill>
                  <a:srgbClr val="00588F"/>
                </a:solidFill>
                <a:latin typeface="Gill Sans MT" panose="020B0502020104020203" pitchFamily="34" charset="0"/>
              </a:rPr>
              <a:t>inches of snow per hour is possible during the heaviest period. </a:t>
            </a:r>
          </a:p>
          <a:p>
            <a:pPr marL="256032" lvl="0" indent="-256032">
              <a:spcBef>
                <a:spcPct val="20000"/>
              </a:spcBef>
              <a:buClr>
                <a:srgbClr val="00588F"/>
              </a:buClr>
              <a:buSzPct val="125000"/>
              <a:buFont typeface="Wingdings" charset="2"/>
              <a:buChar char="§"/>
            </a:pPr>
            <a:r>
              <a:rPr lang="en-US" dirty="0">
                <a:solidFill>
                  <a:srgbClr val="00588F"/>
                </a:solidFill>
                <a:latin typeface="Gill Sans MT" panose="020B0502020104020203" pitchFamily="34" charset="0"/>
              </a:rPr>
              <a:t>Snow starts to wind down </a:t>
            </a:r>
            <a:r>
              <a:rPr lang="en-US" dirty="0" smtClean="0">
                <a:solidFill>
                  <a:srgbClr val="00588F"/>
                </a:solidFill>
                <a:latin typeface="Gill Sans MT" panose="020B0502020104020203" pitchFamily="34" charset="0"/>
              </a:rPr>
              <a:t>Thursday evening between 6-7 PM and taper off at approximately 8 PM.</a:t>
            </a:r>
          </a:p>
          <a:p>
            <a:pPr marL="256032" lvl="0" indent="-256032">
              <a:spcBef>
                <a:spcPct val="20000"/>
              </a:spcBef>
              <a:buClr>
                <a:srgbClr val="00588F"/>
              </a:buClr>
              <a:buSzPct val="125000"/>
              <a:buFont typeface="Wingdings" charset="2"/>
              <a:buChar char="§"/>
            </a:pPr>
            <a:endParaRPr lang="en-US" sz="1600" dirty="0">
              <a:solidFill>
                <a:srgbClr val="00588F"/>
              </a:solidFill>
              <a:latin typeface="Gill Sans MT" panose="020B0502020104020203" pitchFamily="34" charset="0"/>
            </a:endParaRPr>
          </a:p>
          <a:p>
            <a:pPr lvl="0">
              <a:spcBef>
                <a:spcPct val="20000"/>
              </a:spcBef>
              <a:buClr>
                <a:srgbClr val="00588F"/>
              </a:buClr>
              <a:buSzPct val="125000"/>
            </a:pPr>
            <a:r>
              <a:rPr lang="en-US" sz="1600" dirty="0">
                <a:solidFill>
                  <a:srgbClr val="00588F"/>
                </a:solidFill>
                <a:latin typeface="Gill Sans MT" panose="020B0502020104020203" pitchFamily="34" charset="0"/>
              </a:rPr>
              <a:t>Total liquid equivalent: 1.25 inches</a:t>
            </a:r>
          </a:p>
          <a:p>
            <a:pPr lvl="0">
              <a:spcBef>
                <a:spcPct val="20000"/>
              </a:spcBef>
              <a:buClr>
                <a:srgbClr val="00588F"/>
              </a:buClr>
              <a:buSzPct val="125000"/>
            </a:pPr>
            <a:r>
              <a:rPr lang="en-US" sz="1600" dirty="0">
                <a:solidFill>
                  <a:srgbClr val="00588F"/>
                </a:solidFill>
                <a:latin typeface="Gill Sans MT" panose="020B0502020104020203" pitchFamily="34" charset="0"/>
              </a:rPr>
              <a:t>Current temperature: 38 degrees</a:t>
            </a:r>
          </a:p>
          <a:p>
            <a:pPr lvl="0">
              <a:spcBef>
                <a:spcPct val="20000"/>
              </a:spcBef>
              <a:buClr>
                <a:srgbClr val="00588F"/>
              </a:buClr>
              <a:buSzPct val="125000"/>
            </a:pPr>
            <a:r>
              <a:rPr lang="en-US" sz="1600" dirty="0">
                <a:solidFill>
                  <a:srgbClr val="00588F"/>
                </a:solidFill>
                <a:latin typeface="Gill Sans MT" panose="020B0502020104020203" pitchFamily="34" charset="0"/>
              </a:rPr>
              <a:t>Temps drop to the low-30s when the snow </a:t>
            </a:r>
            <a:r>
              <a:rPr lang="en-US" sz="1600" dirty="0" smtClean="0">
                <a:solidFill>
                  <a:srgbClr val="00588F"/>
                </a:solidFill>
                <a:latin typeface="Gill Sans MT" panose="020B0502020104020203" pitchFamily="34" charset="0"/>
              </a:rPr>
              <a:t>starts.</a:t>
            </a:r>
            <a:endParaRPr lang="en-US" sz="1600" dirty="0">
              <a:solidFill>
                <a:srgbClr val="00588F"/>
              </a:solidFill>
              <a:latin typeface="Gill Sans MT" panose="020B0502020104020203" pitchFamily="34" charset="0"/>
            </a:endParaRPr>
          </a:p>
          <a:p>
            <a:pPr lvl="0">
              <a:spcBef>
                <a:spcPct val="20000"/>
              </a:spcBef>
              <a:buClr>
                <a:srgbClr val="00588F"/>
              </a:buClr>
              <a:buSzPct val="125000"/>
            </a:pPr>
            <a:r>
              <a:rPr lang="en-US" sz="1600" dirty="0">
                <a:solidFill>
                  <a:srgbClr val="00588F"/>
                </a:solidFill>
                <a:latin typeface="Gill Sans MT" panose="020B0502020104020203" pitchFamily="34" charset="0"/>
              </a:rPr>
              <a:t>Temps will hover just below </a:t>
            </a:r>
            <a:r>
              <a:rPr lang="en-US" sz="1600" dirty="0" smtClean="0">
                <a:solidFill>
                  <a:srgbClr val="00588F"/>
                </a:solidFill>
                <a:latin typeface="Gill Sans MT" panose="020B0502020104020203" pitchFamily="34" charset="0"/>
              </a:rPr>
              <a:t>31F </a:t>
            </a:r>
            <a:r>
              <a:rPr lang="en-US" sz="1600" dirty="0">
                <a:solidFill>
                  <a:srgbClr val="00588F"/>
                </a:solidFill>
                <a:latin typeface="Gill Sans MT" panose="020B0502020104020203" pitchFamily="34" charset="0"/>
              </a:rPr>
              <a:t>throughout </a:t>
            </a:r>
            <a:r>
              <a:rPr lang="en-US" sz="1600" dirty="0" smtClean="0">
                <a:solidFill>
                  <a:srgbClr val="00588F"/>
                </a:solidFill>
                <a:latin typeface="Gill Sans MT" panose="020B0502020104020203" pitchFamily="34" charset="0"/>
              </a:rPr>
              <a:t>the snowstorm.</a:t>
            </a:r>
            <a:endParaRPr lang="en-US" sz="1600" dirty="0">
              <a:solidFill>
                <a:srgbClr val="00588F"/>
              </a:solidFill>
              <a:latin typeface="Gill Sans MT" panose="020B0502020104020203" pitchFamily="34" charset="0"/>
            </a:endParaRPr>
          </a:p>
        </p:txBody>
      </p:sp>
    </p:spTree>
    <p:extLst>
      <p:ext uri="{BB962C8B-B14F-4D97-AF65-F5344CB8AC3E}">
        <p14:creationId xmlns:p14="http://schemas.microsoft.com/office/powerpoint/2010/main" val="1757476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Logistical Challenges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06805" y="1549022"/>
            <a:ext cx="8379995" cy="2710191"/>
          </a:xfrm>
        </p:spPr>
        <p:txBody>
          <a:bodyPr/>
          <a:lstStyle/>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The National Weather Service (NWS) has</a:t>
            </a:r>
            <a:r>
              <a:rPr lang="en-US" altLang="en-US" sz="2400" dirty="0">
                <a:solidFill>
                  <a:srgbClr val="00588F"/>
                </a:solidFill>
                <a:latin typeface="Gill Sans MT" panose="020B0502020104020203" pitchFamily="34" charset="0"/>
              </a:rPr>
              <a:t> </a:t>
            </a:r>
            <a:r>
              <a:rPr lang="en-US" altLang="en-US" sz="2400" dirty="0" smtClean="0">
                <a:solidFill>
                  <a:srgbClr val="00588F"/>
                </a:solidFill>
                <a:latin typeface="Gill Sans MT" panose="020B0502020104020203" pitchFamily="34" charset="0"/>
              </a:rPr>
              <a:t>issued a </a:t>
            </a:r>
            <a:r>
              <a:rPr lang="en-US" altLang="en-US" sz="2400" u="sng" dirty="0" smtClean="0">
                <a:solidFill>
                  <a:srgbClr val="00588F"/>
                </a:solidFill>
                <a:latin typeface="Gill Sans MT" panose="020B0502020104020203" pitchFamily="34" charset="0"/>
              </a:rPr>
              <a:t>Blizzard </a:t>
            </a:r>
            <a:r>
              <a:rPr lang="en-US" altLang="en-US" sz="2400" u="sng" dirty="0">
                <a:solidFill>
                  <a:srgbClr val="00588F"/>
                </a:solidFill>
                <a:latin typeface="Gill Sans MT" panose="020B0502020104020203" pitchFamily="34" charset="0"/>
              </a:rPr>
              <a:t>Warning</a:t>
            </a:r>
            <a:r>
              <a:rPr lang="en-US" altLang="en-US" sz="2400" dirty="0">
                <a:solidFill>
                  <a:srgbClr val="00588F"/>
                </a:solidFill>
                <a:latin typeface="Gill Sans MT" panose="020B0502020104020203" pitchFamily="34" charset="0"/>
              </a:rPr>
              <a:t> </a:t>
            </a:r>
            <a:r>
              <a:rPr lang="en-US" altLang="en-US" sz="2400" dirty="0" smtClean="0">
                <a:solidFill>
                  <a:srgbClr val="00588F"/>
                </a:solidFill>
                <a:latin typeface="Gill Sans MT" panose="020B0502020104020203" pitchFamily="34" charset="0"/>
              </a:rPr>
              <a:t>for the </a:t>
            </a:r>
            <a:r>
              <a:rPr lang="en-US" altLang="en-US" sz="2400" dirty="0">
                <a:solidFill>
                  <a:srgbClr val="00588F"/>
                </a:solidFill>
                <a:latin typeface="Gill Sans MT" panose="020B0502020104020203" pitchFamily="34" charset="0"/>
              </a:rPr>
              <a:t>NYC area </a:t>
            </a:r>
            <a:r>
              <a:rPr lang="en-US" altLang="en-US" sz="2400" dirty="0" smtClean="0">
                <a:solidFill>
                  <a:srgbClr val="00588F"/>
                </a:solidFill>
                <a:latin typeface="Gill Sans MT" panose="020B0502020104020203" pitchFamily="34" charset="0"/>
              </a:rPr>
              <a:t>with 80% confidence of blizzard conditions within </a:t>
            </a:r>
            <a:r>
              <a:rPr lang="en-US" altLang="en-US" sz="2400" dirty="0" smtClean="0">
                <a:solidFill>
                  <a:schemeClr val="tx2"/>
                </a:solidFill>
                <a:latin typeface="Gill Sans MT" panose="020B0502020104020203" pitchFamily="34" charset="0"/>
              </a:rPr>
              <a:t>24 hours.</a:t>
            </a:r>
            <a:endParaRPr lang="en-US" altLang="en-US" sz="2400" u="sng" dirty="0" smtClean="0">
              <a:solidFill>
                <a:schemeClr val="tx2"/>
              </a:solidFill>
              <a:latin typeface="Gill Sans MT" panose="020B0502020104020203" pitchFamily="34" charset="0"/>
            </a:endParaRPr>
          </a:p>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NYC Emergency Management issues a </a:t>
            </a:r>
            <a:r>
              <a:rPr lang="en-US" altLang="en-US" sz="2400" u="sng" dirty="0" smtClean="0">
                <a:solidFill>
                  <a:schemeClr val="tx2"/>
                </a:solidFill>
                <a:latin typeface="Gill Sans MT" panose="020B0502020104020203" pitchFamily="34" charset="0"/>
              </a:rPr>
              <a:t>Hazardous Travel Advisory </a:t>
            </a:r>
            <a:r>
              <a:rPr lang="en-US" altLang="en-US" sz="2400" dirty="0" smtClean="0">
                <a:solidFill>
                  <a:schemeClr val="tx2"/>
                </a:solidFill>
                <a:latin typeface="Gill Sans MT" panose="020B0502020104020203" pitchFamily="34" charset="0"/>
              </a:rPr>
              <a:t>beginning at 8PM.</a:t>
            </a:r>
            <a:endParaRPr lang="en-US" altLang="en-US" sz="2400" strike="sngStrike" dirty="0" smtClean="0">
              <a:solidFill>
                <a:schemeClr val="tx2"/>
              </a:solidFill>
              <a:latin typeface="Gill Sans MT" panose="020B0502020104020203" pitchFamily="34" charset="0"/>
            </a:endParaRPr>
          </a:p>
          <a:p>
            <a:pPr>
              <a:lnSpc>
                <a:spcPct val="114000"/>
              </a:lnSpc>
              <a:buFont typeface="Arial" panose="020B0604020202020204" pitchFamily="34" charset="0"/>
              <a:buChar char="•"/>
            </a:pPr>
            <a:endParaRPr lang="en-US" altLang="en-US" sz="24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Wednesday, December 12, 9:00 AM </a:t>
            </a:r>
            <a:endParaRPr lang="en-US" dirty="0">
              <a:latin typeface="Gill Sans MT" panose="020B0502020104020203" pitchFamily="34" charset="0"/>
            </a:endParaRPr>
          </a:p>
        </p:txBody>
      </p:sp>
      <p:sp>
        <p:nvSpPr>
          <p:cNvPr id="5" name="TextBox 4"/>
          <p:cNvSpPr txBox="1"/>
          <p:nvPr/>
        </p:nvSpPr>
        <p:spPr>
          <a:xfrm>
            <a:off x="325724" y="4618363"/>
            <a:ext cx="4246276" cy="1334997"/>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56032" lvl="0" indent="-256032">
              <a:lnSpc>
                <a:spcPct val="114000"/>
              </a:lnSpc>
              <a:spcBef>
                <a:spcPct val="20000"/>
              </a:spcBef>
              <a:buClr>
                <a:srgbClr val="00588F"/>
              </a:buClr>
              <a:buSzPct val="125000"/>
              <a:buFont typeface="Wingdings" charset="2"/>
              <a:buChar char="§"/>
            </a:pPr>
            <a:r>
              <a:rPr lang="en-US" altLang="en-US" sz="1200" dirty="0" smtClean="0">
                <a:solidFill>
                  <a:srgbClr val="00588F"/>
                </a:solidFill>
                <a:latin typeface="Gill Sans MT" panose="020B0502020104020203" pitchFamily="34" charset="0"/>
              </a:rPr>
              <a:t>Does a contingency plan exist for vendor cancellations?</a:t>
            </a:r>
          </a:p>
          <a:p>
            <a:pPr marL="256032" lvl="0" indent="-256032">
              <a:lnSpc>
                <a:spcPct val="114000"/>
              </a:lnSpc>
              <a:spcBef>
                <a:spcPct val="20000"/>
              </a:spcBef>
              <a:buClr>
                <a:srgbClr val="00588F"/>
              </a:buClr>
              <a:buSzPct val="125000"/>
              <a:buFont typeface="Wingdings" charset="2"/>
              <a:buChar char="§"/>
            </a:pPr>
            <a:r>
              <a:rPr lang="en-US" altLang="en-US" sz="1200" dirty="0" smtClean="0">
                <a:solidFill>
                  <a:srgbClr val="00588F"/>
                </a:solidFill>
                <a:latin typeface="Gill Sans MT" panose="020B0502020104020203" pitchFamily="34" charset="0"/>
              </a:rPr>
              <a:t>Which </a:t>
            </a:r>
            <a:r>
              <a:rPr lang="en-US" altLang="en-US" sz="1200" dirty="0">
                <a:solidFill>
                  <a:srgbClr val="00588F"/>
                </a:solidFill>
                <a:latin typeface="Gill Sans MT" panose="020B0502020104020203" pitchFamily="34" charset="0"/>
              </a:rPr>
              <a:t>employees are considered essential to maintain critical </a:t>
            </a:r>
            <a:r>
              <a:rPr lang="en-US" altLang="en-US" sz="1200" dirty="0" smtClean="0">
                <a:solidFill>
                  <a:srgbClr val="00588F"/>
                </a:solidFill>
                <a:latin typeface="Gill Sans MT" panose="020B0502020104020203" pitchFamily="34" charset="0"/>
              </a:rPr>
              <a:t>functions? </a:t>
            </a:r>
          </a:p>
          <a:p>
            <a:pPr marL="256032" lvl="0" indent="-256032">
              <a:lnSpc>
                <a:spcPct val="114000"/>
              </a:lnSpc>
              <a:spcBef>
                <a:spcPct val="20000"/>
              </a:spcBef>
              <a:buClr>
                <a:srgbClr val="00588F"/>
              </a:buClr>
              <a:buSzPct val="125000"/>
              <a:buFont typeface="Wingdings" charset="2"/>
              <a:buChar char="§"/>
            </a:pPr>
            <a:r>
              <a:rPr lang="en-US" altLang="en-US" sz="1200" dirty="0" smtClean="0">
                <a:solidFill>
                  <a:srgbClr val="00588F"/>
                </a:solidFill>
                <a:latin typeface="Gill Sans MT" panose="020B0502020104020203" pitchFamily="34" charset="0"/>
              </a:rPr>
              <a:t>Will </a:t>
            </a:r>
            <a:r>
              <a:rPr lang="en-US" altLang="en-US" sz="1200" dirty="0">
                <a:solidFill>
                  <a:srgbClr val="00588F"/>
                </a:solidFill>
                <a:latin typeface="Gill Sans MT" panose="020B0502020104020203" pitchFamily="34" charset="0"/>
              </a:rPr>
              <a:t>they be equipped to </a:t>
            </a:r>
            <a:r>
              <a:rPr lang="en-US" altLang="en-US" sz="1200" dirty="0" smtClean="0">
                <a:solidFill>
                  <a:srgbClr val="00588F"/>
                </a:solidFill>
                <a:latin typeface="Gill Sans MT" panose="020B0502020104020203" pitchFamily="34" charset="0"/>
              </a:rPr>
              <a:t>shelter in place</a:t>
            </a:r>
            <a:r>
              <a:rPr lang="en-US" altLang="en-US" sz="1200" dirty="0">
                <a:solidFill>
                  <a:srgbClr val="00588F"/>
                </a:solidFill>
                <a:latin typeface="Gill Sans MT" panose="020B0502020104020203" pitchFamily="34" charset="0"/>
              </a:rPr>
              <a:t>?</a:t>
            </a:r>
          </a:p>
          <a:p>
            <a:pPr marL="256032" lvl="0" indent="-256032">
              <a:lnSpc>
                <a:spcPct val="114000"/>
              </a:lnSpc>
              <a:spcBef>
                <a:spcPct val="20000"/>
              </a:spcBef>
              <a:buClr>
                <a:srgbClr val="00588F"/>
              </a:buClr>
              <a:buSzPct val="125000"/>
              <a:buFont typeface="Wingdings" charset="2"/>
              <a:buChar char="§"/>
            </a:pPr>
            <a:endParaRPr lang="en-US" altLang="en-US" sz="1400" dirty="0" smtClean="0">
              <a:solidFill>
                <a:srgbClr val="00588F"/>
              </a:solidFill>
              <a:latin typeface="Gill Sans MT" panose="020B0502020104020203" pitchFamily="34" charset="0"/>
            </a:endParaRPr>
          </a:p>
          <a:p>
            <a:pPr marL="256032" lvl="0" indent="-256032">
              <a:lnSpc>
                <a:spcPct val="114000"/>
              </a:lnSpc>
              <a:spcBef>
                <a:spcPct val="20000"/>
              </a:spcBef>
              <a:buClr>
                <a:srgbClr val="00588F"/>
              </a:buClr>
              <a:buSzPct val="125000"/>
              <a:buFont typeface="Wingdings" charset="2"/>
              <a:buChar char="§"/>
            </a:pPr>
            <a:endParaRPr lang="en-US" altLang="en-US" sz="1400" dirty="0">
              <a:solidFill>
                <a:srgbClr val="00588F"/>
              </a:solidFill>
              <a:latin typeface="Gill Sans MT" panose="020B0502020104020203" pitchFamily="34" charset="0"/>
            </a:endParaRPr>
          </a:p>
        </p:txBody>
      </p:sp>
      <p:pic>
        <p:nvPicPr>
          <p:cNvPr id="11" name="Picture 10"/>
          <p:cNvPicPr>
            <a:picLocks noChangeAspect="1"/>
          </p:cNvPicPr>
          <p:nvPr/>
        </p:nvPicPr>
        <p:blipFill>
          <a:blip r:embed="rId2"/>
          <a:stretch>
            <a:fillRect/>
          </a:stretch>
        </p:blipFill>
        <p:spPr>
          <a:xfrm>
            <a:off x="4955556" y="4337333"/>
            <a:ext cx="3376313" cy="1897058"/>
          </a:xfrm>
          <a:prstGeom prst="rect">
            <a:avLst/>
          </a:prstGeom>
        </p:spPr>
      </p:pic>
    </p:spTree>
    <p:extLst>
      <p:ext uri="{BB962C8B-B14F-4D97-AF65-F5344CB8AC3E}">
        <p14:creationId xmlns:p14="http://schemas.microsoft.com/office/powerpoint/2010/main" val="3674054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4"/>
          </p:nvPr>
        </p:nvSpPr>
        <p:spPr>
          <a:xfrm>
            <a:off x="867104" y="107485"/>
            <a:ext cx="7409792" cy="884695"/>
          </a:xfrm>
        </p:spPr>
        <p:txBody>
          <a:bodyPr/>
          <a:lstStyle/>
          <a:p>
            <a:pPr algn="ctr"/>
            <a:r>
              <a:rPr lang="en-US" sz="4000" dirty="0" smtClean="0">
                <a:latin typeface="Gill Sans MT" panose="020B0502020104020203" pitchFamily="34" charset="0"/>
              </a:rPr>
              <a:t>Are </a:t>
            </a:r>
            <a:r>
              <a:rPr lang="en-US" sz="4000" u="sng" dirty="0" smtClean="0">
                <a:latin typeface="Gill Sans MT" panose="020B0502020104020203" pitchFamily="34" charset="0"/>
              </a:rPr>
              <a:t>you</a:t>
            </a:r>
            <a:r>
              <a:rPr lang="en-US" sz="4000" dirty="0" smtClean="0">
                <a:latin typeface="Gill Sans MT" panose="020B0502020104020203" pitchFamily="34" charset="0"/>
              </a:rPr>
              <a:t> ready?</a:t>
            </a:r>
            <a:endParaRPr lang="en-US" sz="4000" dirty="0">
              <a:latin typeface="Gill Sans MT" panose="020B0502020104020203" pitchFamily="34" charset="0"/>
            </a:endParaRPr>
          </a:p>
        </p:txBody>
      </p:sp>
      <p:sp>
        <p:nvSpPr>
          <p:cNvPr id="11" name="TextBox 10"/>
          <p:cNvSpPr txBox="1"/>
          <p:nvPr/>
        </p:nvSpPr>
        <p:spPr>
          <a:xfrm>
            <a:off x="3595259" y="876822"/>
            <a:ext cx="4681637" cy="1308970"/>
          </a:xfrm>
          <a:prstGeom prst="rect">
            <a:avLst/>
          </a:prstGeom>
        </p:spPr>
        <p:txBody>
          <a:bodyPr wrap="square" lIns="0" tIns="0" rtlCol="0">
            <a:noAutofit/>
          </a:bodyPr>
          <a:lstStyle/>
          <a:p>
            <a:endParaRPr lang="en-US" dirty="0" smtClean="0"/>
          </a:p>
        </p:txBody>
      </p:sp>
      <p:sp>
        <p:nvSpPr>
          <p:cNvPr id="14" name="TextBox 13"/>
          <p:cNvSpPr txBox="1"/>
          <p:nvPr/>
        </p:nvSpPr>
        <p:spPr>
          <a:xfrm>
            <a:off x="482252" y="4402899"/>
            <a:ext cx="2974931" cy="2184774"/>
          </a:xfrm>
          <a:prstGeom prst="rect">
            <a:avLst/>
          </a:prstGeom>
        </p:spPr>
        <p:txBody>
          <a:bodyPr wrap="square" lIns="0" tIns="0" rtlCol="0">
            <a:noAutofit/>
          </a:bodyPr>
          <a:lstStyle/>
          <a:p>
            <a:pPr marL="285750" indent="-285750">
              <a:buFont typeface="Arial" panose="020B0604020202020204" pitchFamily="34" charset="0"/>
              <a:buChar char="•"/>
            </a:pPr>
            <a:endParaRPr lang="en-US" sz="1600" dirty="0" smtClean="0">
              <a:solidFill>
                <a:schemeClr val="bg1"/>
              </a:solidFill>
            </a:endParaRPr>
          </a:p>
        </p:txBody>
      </p:sp>
      <p:sp>
        <p:nvSpPr>
          <p:cNvPr id="2" name="Rectangle 1"/>
          <p:cNvSpPr/>
          <p:nvPr/>
        </p:nvSpPr>
        <p:spPr>
          <a:xfrm>
            <a:off x="316206" y="4765514"/>
            <a:ext cx="5010910" cy="1015663"/>
          </a:xfrm>
          <a:prstGeom prst="rect">
            <a:avLst/>
          </a:prstGeom>
        </p:spPr>
        <p:txBody>
          <a:bodyPr wrap="square">
            <a:spAutoFit/>
          </a:bodyPr>
          <a:lstStyle/>
          <a:p>
            <a:r>
              <a:rPr lang="en-US" sz="2000" dirty="0">
                <a:solidFill>
                  <a:schemeClr val="bg1"/>
                </a:solidFill>
                <a:latin typeface="Gill Sans MT" panose="020B0502020104020203" pitchFamily="34" charset="0"/>
              </a:rPr>
              <a:t>All New Yorkers should sign up for </a:t>
            </a:r>
            <a:r>
              <a:rPr lang="en-US" sz="2000" i="1" dirty="0" err="1">
                <a:solidFill>
                  <a:schemeClr val="bg1"/>
                </a:solidFill>
                <a:latin typeface="Gill Sans MT" panose="020B0502020104020203" pitchFamily="34" charset="0"/>
              </a:rPr>
              <a:t>NotifyNYC</a:t>
            </a:r>
            <a:r>
              <a:rPr lang="en-US" sz="2000" dirty="0">
                <a:solidFill>
                  <a:schemeClr val="bg1"/>
                </a:solidFill>
                <a:latin typeface="Gill Sans MT" panose="020B0502020104020203" pitchFamily="34" charset="0"/>
              </a:rPr>
              <a:t> to receive up-to-date emergency alerts directly from NYCEM’s 24/7 Watch Command.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16" y="992180"/>
            <a:ext cx="6821438" cy="3410719"/>
          </a:xfrm>
          <a:prstGeom prst="rect">
            <a:avLst/>
          </a:prstGeom>
        </p:spPr>
      </p:pic>
      <p:sp>
        <p:nvSpPr>
          <p:cNvPr id="3" name="TextBox 2"/>
          <p:cNvSpPr txBox="1"/>
          <p:nvPr/>
        </p:nvSpPr>
        <p:spPr>
          <a:xfrm>
            <a:off x="7134084" y="1089014"/>
            <a:ext cx="1888584" cy="2193556"/>
          </a:xfrm>
          <a:prstGeom prst="rect">
            <a:avLst/>
          </a:prstGeom>
        </p:spPr>
        <p:txBody>
          <a:bodyPr wrap="square" lIns="0" tIns="0" rtlCol="0">
            <a:noAutofit/>
          </a:bodyPr>
          <a:lstStyle/>
          <a:p>
            <a:r>
              <a:rPr lang="en-US" sz="2200" u="sng" dirty="0" smtClean="0">
                <a:solidFill>
                  <a:schemeClr val="bg1"/>
                </a:solidFill>
                <a:latin typeface="Gill Sans MT" panose="020B0502020104020203" pitchFamily="34" charset="0"/>
              </a:rPr>
              <a:t>Winterize</a:t>
            </a:r>
            <a:r>
              <a:rPr lang="en-US" sz="2200" dirty="0" smtClean="0">
                <a:solidFill>
                  <a:schemeClr val="bg1"/>
                </a:solidFill>
                <a:latin typeface="Gill Sans MT" panose="020B0502020104020203" pitchFamily="34" charset="0"/>
              </a:rPr>
              <a:t> </a:t>
            </a:r>
            <a:r>
              <a:rPr lang="en-US" sz="2200" dirty="0">
                <a:solidFill>
                  <a:schemeClr val="bg1"/>
                </a:solidFill>
                <a:latin typeface="Gill Sans MT" panose="020B0502020104020203" pitchFamily="34" charset="0"/>
              </a:rPr>
              <a:t>your </a:t>
            </a:r>
            <a:r>
              <a:rPr lang="en-US" sz="2200" b="1" dirty="0">
                <a:solidFill>
                  <a:schemeClr val="bg1"/>
                </a:solidFill>
                <a:latin typeface="Gill Sans MT" panose="020B0502020104020203" pitchFamily="34" charset="0"/>
              </a:rPr>
              <a:t>Go Bag</a:t>
            </a:r>
            <a:r>
              <a:rPr lang="en-US" sz="2200" dirty="0">
                <a:solidFill>
                  <a:schemeClr val="bg1"/>
                </a:solidFill>
                <a:latin typeface="Gill Sans MT" panose="020B0502020104020203" pitchFamily="34" charset="0"/>
              </a:rPr>
              <a:t> by adding a blanket, warm </a:t>
            </a:r>
            <a:r>
              <a:rPr lang="en-US" sz="2200" dirty="0" smtClean="0">
                <a:solidFill>
                  <a:schemeClr val="bg1"/>
                </a:solidFill>
                <a:latin typeface="Gill Sans MT" panose="020B0502020104020203" pitchFamily="34" charset="0"/>
              </a:rPr>
              <a:t>socks, </a:t>
            </a:r>
            <a:r>
              <a:rPr lang="en-US" sz="2200" dirty="0">
                <a:solidFill>
                  <a:schemeClr val="bg1"/>
                </a:solidFill>
                <a:latin typeface="Gill Sans MT" panose="020B0502020104020203" pitchFamily="34" charset="0"/>
              </a:rPr>
              <a:t>and gloves. </a:t>
            </a:r>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000" y="3308731"/>
            <a:ext cx="1638880" cy="2913565"/>
          </a:xfrm>
          <a:prstGeom prst="rect">
            <a:avLst/>
          </a:prstGeom>
        </p:spPr>
      </p:pic>
    </p:spTree>
    <p:extLst>
      <p:ext uri="{BB962C8B-B14F-4D97-AF65-F5344CB8AC3E}">
        <p14:creationId xmlns:p14="http://schemas.microsoft.com/office/powerpoint/2010/main" val="478339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Weather Emergency Declaration</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297428" y="1549022"/>
            <a:ext cx="4179111" cy="4991627"/>
          </a:xfrm>
        </p:spPr>
        <p:txBody>
          <a:bodyPr/>
          <a:lstStyle/>
          <a:p>
            <a:pPr>
              <a:lnSpc>
                <a:spcPct val="114000"/>
              </a:lnSpc>
              <a:buFont typeface="Arial" panose="020B0604020202020204" pitchFamily="34" charset="0"/>
              <a:buChar char="•"/>
            </a:pPr>
            <a:r>
              <a:rPr lang="en-US" altLang="en-US" sz="1800" dirty="0">
                <a:solidFill>
                  <a:srgbClr val="00588F"/>
                </a:solidFill>
                <a:latin typeface="Gill Sans MT" panose="020B0502020104020203" pitchFamily="34" charset="0"/>
              </a:rPr>
              <a:t>The Mayor’s Office has </a:t>
            </a:r>
            <a:r>
              <a:rPr lang="en-US" altLang="en-US" sz="1800" dirty="0" smtClean="0">
                <a:solidFill>
                  <a:srgbClr val="00588F"/>
                </a:solidFill>
                <a:latin typeface="Gill Sans MT" panose="020B0502020104020203" pitchFamily="34" charset="0"/>
              </a:rPr>
              <a:t>issued </a:t>
            </a:r>
            <a:r>
              <a:rPr lang="en-US" altLang="en-US" sz="1800" dirty="0">
                <a:solidFill>
                  <a:srgbClr val="00588F"/>
                </a:solidFill>
                <a:latin typeface="Gill Sans MT" panose="020B0502020104020203" pitchFamily="34" charset="0"/>
              </a:rPr>
              <a:t>a </a:t>
            </a:r>
            <a:r>
              <a:rPr lang="en-US" altLang="en-US" sz="1800" u="sng" dirty="0" smtClean="0">
                <a:solidFill>
                  <a:srgbClr val="00588F"/>
                </a:solidFill>
                <a:latin typeface="Gill Sans MT" panose="020B0502020104020203" pitchFamily="34" charset="0"/>
              </a:rPr>
              <a:t>Winter Weather Emergency Declaration</a:t>
            </a:r>
            <a:r>
              <a:rPr lang="en-US" altLang="en-US" sz="1800" dirty="0" smtClean="0">
                <a:solidFill>
                  <a:srgbClr val="00588F"/>
                </a:solidFill>
                <a:latin typeface="Gill Sans MT" panose="020B0502020104020203" pitchFamily="34" charset="0"/>
              </a:rPr>
              <a:t> from 10 PM Wednesday </a:t>
            </a:r>
            <a:r>
              <a:rPr lang="en-US" altLang="en-US" sz="1800" dirty="0">
                <a:solidFill>
                  <a:srgbClr val="00588F"/>
                </a:solidFill>
                <a:latin typeface="Gill Sans MT" panose="020B0502020104020203" pitchFamily="34" charset="0"/>
              </a:rPr>
              <a:t>until midnight Thursday.</a:t>
            </a:r>
            <a:endParaRPr lang="en-US" altLang="en-US" sz="1800" dirty="0" smtClean="0">
              <a:solidFill>
                <a:srgbClr val="00588F"/>
              </a:solidFill>
              <a:latin typeface="Gill Sans MT" panose="020B0502020104020203" pitchFamily="34" charset="0"/>
            </a:endParaRPr>
          </a:p>
          <a:p>
            <a:pPr>
              <a:lnSpc>
                <a:spcPct val="114000"/>
              </a:lnSpc>
              <a:buFont typeface="Arial" panose="020B0604020202020204" pitchFamily="34" charset="0"/>
              <a:buChar char="•"/>
            </a:pPr>
            <a:r>
              <a:rPr lang="en-US" altLang="en-US" sz="1800" dirty="0">
                <a:solidFill>
                  <a:srgbClr val="00588F"/>
                </a:solidFill>
                <a:latin typeface="Gill Sans MT" panose="020B0502020104020203" pitchFamily="34" charset="0"/>
              </a:rPr>
              <a:t>The Mayor </a:t>
            </a:r>
            <a:r>
              <a:rPr lang="en-US" altLang="en-US" sz="1800" dirty="0" smtClean="0">
                <a:solidFill>
                  <a:srgbClr val="00588F"/>
                </a:solidFill>
                <a:latin typeface="Gill Sans MT" panose="020B0502020104020203" pitchFamily="34" charset="0"/>
              </a:rPr>
              <a:t>urges </a:t>
            </a:r>
            <a:r>
              <a:rPr lang="en-US" altLang="en-US" sz="1800" dirty="0">
                <a:solidFill>
                  <a:srgbClr val="00588F"/>
                </a:solidFill>
                <a:latin typeface="Gill Sans MT" panose="020B0502020104020203" pitchFamily="34" charset="0"/>
              </a:rPr>
              <a:t>residents to avoid all driving except in </a:t>
            </a:r>
            <a:r>
              <a:rPr lang="en-US" altLang="en-US" sz="1800" dirty="0" smtClean="0">
                <a:solidFill>
                  <a:srgbClr val="00588F"/>
                </a:solidFill>
                <a:latin typeface="Gill Sans MT" panose="020B0502020104020203" pitchFamily="34" charset="0"/>
              </a:rPr>
              <a:t>emergencies.</a:t>
            </a:r>
          </a:p>
          <a:p>
            <a:pPr>
              <a:lnSpc>
                <a:spcPct val="114000"/>
              </a:lnSpc>
              <a:buFont typeface="Arial" panose="020B0604020202020204" pitchFamily="34" charset="0"/>
              <a:buChar char="•"/>
            </a:pPr>
            <a:r>
              <a:rPr lang="en-US" altLang="en-US" sz="1800" dirty="0">
                <a:solidFill>
                  <a:schemeClr val="tx2"/>
                </a:solidFill>
                <a:latin typeface="Gill Sans MT" panose="020B0502020104020203" pitchFamily="34" charset="0"/>
              </a:rPr>
              <a:t>The City officially announces school closures for Thursday</a:t>
            </a:r>
            <a:r>
              <a:rPr lang="en-US" altLang="en-US" sz="1800" dirty="0" smtClean="0">
                <a:solidFill>
                  <a:schemeClr val="tx2"/>
                </a:solidFill>
                <a:latin typeface="Gill Sans MT" panose="020B0502020104020203" pitchFamily="34" charset="0"/>
              </a:rPr>
              <a:t>.</a:t>
            </a:r>
            <a:endParaRPr lang="en-US" altLang="en-US" sz="1800" dirty="0" smtClean="0">
              <a:solidFill>
                <a:srgbClr val="00588F"/>
              </a:solidFill>
              <a:latin typeface="Gill Sans MT" panose="020B0502020104020203" pitchFamily="34" charset="0"/>
            </a:endParaRPr>
          </a:p>
          <a:p>
            <a:pPr>
              <a:lnSpc>
                <a:spcPct val="114000"/>
              </a:lnSpc>
              <a:buFont typeface="Arial" panose="020B0604020202020204" pitchFamily="34" charset="0"/>
              <a:buChar char="•"/>
            </a:pPr>
            <a:r>
              <a:rPr lang="en-US" altLang="en-US" sz="1800" dirty="0" smtClean="0">
                <a:solidFill>
                  <a:schemeClr val="tx2"/>
                </a:solidFill>
                <a:latin typeface="Gill Sans MT" panose="020B0502020104020203" pitchFamily="34" charset="0"/>
              </a:rPr>
              <a:t>NYCEM </a:t>
            </a:r>
            <a:r>
              <a:rPr lang="en-US" altLang="en-US" sz="1800" dirty="0">
                <a:solidFill>
                  <a:schemeClr val="tx2"/>
                </a:solidFill>
                <a:latin typeface="Gill Sans MT" panose="020B0502020104020203" pitchFamily="34" charset="0"/>
              </a:rPr>
              <a:t>Emergency Operations Center is activated</a:t>
            </a:r>
            <a:r>
              <a:rPr lang="en-US" altLang="en-US" sz="1800" dirty="0" smtClean="0">
                <a:solidFill>
                  <a:schemeClr val="tx2"/>
                </a:solidFill>
                <a:latin typeface="Gill Sans MT" panose="020B0502020104020203" pitchFamily="34" charset="0"/>
              </a:rPr>
              <a:t>.</a:t>
            </a:r>
          </a:p>
          <a:p>
            <a:pPr>
              <a:lnSpc>
                <a:spcPct val="114000"/>
              </a:lnSpc>
              <a:buFont typeface="Arial" panose="020B0604020202020204" pitchFamily="34" charset="0"/>
              <a:buChar char="•"/>
            </a:pPr>
            <a:r>
              <a:rPr lang="en-US" altLang="en-US" sz="1800" dirty="0" smtClean="0">
                <a:solidFill>
                  <a:schemeClr val="tx2"/>
                </a:solidFill>
                <a:latin typeface="Gill Sans MT" panose="020B0502020104020203" pitchFamily="34" charset="0"/>
              </a:rPr>
              <a:t>MTA </a:t>
            </a:r>
            <a:r>
              <a:rPr lang="en-US" altLang="en-US" sz="1800" dirty="0">
                <a:solidFill>
                  <a:schemeClr val="tx2"/>
                </a:solidFill>
                <a:latin typeface="Gill Sans MT" panose="020B0502020104020203" pitchFamily="34" charset="0"/>
              </a:rPr>
              <a:t>will be </a:t>
            </a:r>
            <a:r>
              <a:rPr lang="en-US" altLang="en-US" sz="1800" dirty="0" smtClean="0">
                <a:solidFill>
                  <a:schemeClr val="tx2"/>
                </a:solidFill>
                <a:latin typeface="Gill Sans MT" panose="020B0502020104020203" pitchFamily="34" charset="0"/>
              </a:rPr>
              <a:t>discontinuing bus and above-ground </a:t>
            </a:r>
            <a:r>
              <a:rPr lang="en-US" altLang="en-US" sz="1800" dirty="0">
                <a:solidFill>
                  <a:schemeClr val="tx2"/>
                </a:solidFill>
                <a:latin typeface="Gill Sans MT" panose="020B0502020104020203" pitchFamily="34" charset="0"/>
              </a:rPr>
              <a:t>train </a:t>
            </a:r>
            <a:r>
              <a:rPr lang="en-US" altLang="en-US" sz="1800" dirty="0" smtClean="0">
                <a:solidFill>
                  <a:schemeClr val="tx2"/>
                </a:solidFill>
                <a:latin typeface="Gill Sans MT" panose="020B0502020104020203" pitchFamily="34" charset="0"/>
              </a:rPr>
              <a:t>services </a:t>
            </a:r>
            <a:r>
              <a:rPr lang="en-US" altLang="en-US" sz="1800" dirty="0">
                <a:solidFill>
                  <a:schemeClr val="tx2"/>
                </a:solidFill>
                <a:latin typeface="Gill Sans MT" panose="020B0502020104020203" pitchFamily="34" charset="0"/>
              </a:rPr>
              <a:t>as of 2:00 AM</a:t>
            </a:r>
            <a:r>
              <a:rPr lang="en-US" altLang="en-US" sz="1800" dirty="0" smtClean="0">
                <a:solidFill>
                  <a:schemeClr val="tx2"/>
                </a:solidFill>
                <a:latin typeface="Gill Sans MT" panose="020B0502020104020203" pitchFamily="34" charset="0"/>
              </a:rPr>
              <a:t>.</a:t>
            </a:r>
          </a:p>
          <a:p>
            <a:pPr>
              <a:lnSpc>
                <a:spcPct val="114000"/>
              </a:lnSpc>
              <a:buFont typeface="Arial" panose="020B0604020202020204" pitchFamily="34" charset="0"/>
              <a:buChar char="•"/>
            </a:pPr>
            <a:r>
              <a:rPr lang="en-US" altLang="en-US" sz="1800" dirty="0" smtClean="0">
                <a:solidFill>
                  <a:schemeClr val="tx2"/>
                </a:solidFill>
                <a:latin typeface="Gill Sans MT" panose="020B0502020104020203" pitchFamily="34" charset="0"/>
              </a:rPr>
              <a:t>CEAS Level A has been activated.</a:t>
            </a:r>
            <a:endParaRPr lang="en-US" altLang="en-US" sz="1800" dirty="0">
              <a:solidFill>
                <a:schemeClr val="tx2"/>
              </a:solidFill>
              <a:latin typeface="Gill Sans MT" panose="020B0502020104020203" pitchFamily="34" charset="0"/>
            </a:endParaRPr>
          </a:p>
          <a:p>
            <a:pPr>
              <a:lnSpc>
                <a:spcPct val="114000"/>
              </a:lnSpc>
              <a:buFont typeface="Arial" panose="020B0604020202020204" pitchFamily="34" charset="0"/>
              <a:buChar char="•"/>
            </a:pPr>
            <a:endParaRPr lang="en-US" altLang="en-US" sz="1900" dirty="0" smtClean="0">
              <a:solidFill>
                <a:schemeClr val="tx2"/>
              </a:solidFill>
              <a:latin typeface="Gill Sans MT" panose="020B0502020104020203" pitchFamily="34" charset="0"/>
            </a:endParaRPr>
          </a:p>
          <a:p>
            <a:pPr marL="0" indent="0">
              <a:lnSpc>
                <a:spcPct val="114000"/>
              </a:lnSpc>
              <a:buNone/>
            </a:pPr>
            <a:endParaRPr lang="en-US" altLang="en-US" sz="1900" u="sng" dirty="0" smtClean="0">
              <a:solidFill>
                <a:srgbClr val="00588F"/>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Wednesday, December 12, 6:00 PM</a:t>
            </a:r>
            <a:endParaRPr lang="en-US" dirty="0">
              <a:latin typeface="Gill Sans MT" panose="020B0502020104020203" pitchFamily="34" charset="0"/>
            </a:endParaRPr>
          </a:p>
        </p:txBody>
      </p:sp>
      <p:sp>
        <p:nvSpPr>
          <p:cNvPr id="7" name="TextBox 6"/>
          <p:cNvSpPr txBox="1"/>
          <p:nvPr/>
        </p:nvSpPr>
        <p:spPr>
          <a:xfrm>
            <a:off x="3441032" y="6190247"/>
            <a:ext cx="914400" cy="914400"/>
          </a:xfrm>
          <a:prstGeom prst="rect">
            <a:avLst/>
          </a:prstGeom>
        </p:spPr>
        <p:txBody>
          <a:bodyPr wrap="none" lIns="0" tIns="0" rtlCol="0">
            <a:noAutofit/>
          </a:bodyPr>
          <a:lstStyle/>
          <a:p>
            <a:endParaRPr lang="en-US" dirty="0" smtClean="0"/>
          </a:p>
        </p:txBody>
      </p:sp>
      <p:sp>
        <p:nvSpPr>
          <p:cNvPr id="8" name="TextBox 7"/>
          <p:cNvSpPr txBox="1"/>
          <p:nvPr/>
        </p:nvSpPr>
        <p:spPr>
          <a:xfrm>
            <a:off x="1040732" y="4740442"/>
            <a:ext cx="7573879" cy="1395663"/>
          </a:xfrm>
          <a:prstGeom prst="rect">
            <a:avLst/>
          </a:prstGeom>
        </p:spPr>
        <p:txBody>
          <a:bodyPr wrap="square" lIns="0" tIns="0" rtlCol="0">
            <a:noAutofit/>
          </a:bodyPr>
          <a:lstStyle/>
          <a:p>
            <a:endParaRPr lang="en-US" dirty="0" smtClean="0"/>
          </a:p>
        </p:txBody>
      </p:sp>
      <p:sp>
        <p:nvSpPr>
          <p:cNvPr id="9" name="TextBox 8"/>
          <p:cNvSpPr txBox="1"/>
          <p:nvPr/>
        </p:nvSpPr>
        <p:spPr>
          <a:xfrm>
            <a:off x="511342" y="4740442"/>
            <a:ext cx="7802479" cy="1281363"/>
          </a:xfrm>
          <a:prstGeom prst="rect">
            <a:avLst/>
          </a:prstGeom>
        </p:spPr>
        <p:txBody>
          <a:bodyPr wrap="square" lIns="0" tIns="0" rtlCol="0">
            <a:noAutofit/>
          </a:bodyPr>
          <a:lstStyle/>
          <a:p>
            <a:endParaRPr lang="en-US" dirty="0" smtClean="0"/>
          </a:p>
        </p:txBody>
      </p:sp>
      <p:pic>
        <p:nvPicPr>
          <p:cNvPr id="5" name="Picture 4"/>
          <p:cNvPicPr>
            <a:picLocks noChangeAspect="1"/>
          </p:cNvPicPr>
          <p:nvPr/>
        </p:nvPicPr>
        <p:blipFill>
          <a:blip r:embed="rId2"/>
          <a:stretch>
            <a:fillRect/>
          </a:stretch>
        </p:blipFill>
        <p:spPr>
          <a:xfrm>
            <a:off x="4777329" y="1647781"/>
            <a:ext cx="4076585" cy="2520136"/>
          </a:xfrm>
          <a:prstGeom prst="rect">
            <a:avLst/>
          </a:prstGeom>
        </p:spPr>
      </p:pic>
      <p:sp>
        <p:nvSpPr>
          <p:cNvPr id="11" name="TextBox 10"/>
          <p:cNvSpPr txBox="1"/>
          <p:nvPr/>
        </p:nvSpPr>
        <p:spPr>
          <a:xfrm>
            <a:off x="4754598" y="4626142"/>
            <a:ext cx="3575619" cy="1395663"/>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r>
              <a:rPr lang="en-US" altLang="en-US" sz="1400" u="sng" dirty="0" smtClean="0">
                <a:solidFill>
                  <a:srgbClr val="00588F"/>
                </a:solidFill>
                <a:latin typeface="Gill Sans MT" panose="020B0502020104020203" pitchFamily="34" charset="0"/>
              </a:rPr>
              <a:t>:</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smtClean="0">
                <a:solidFill>
                  <a:srgbClr val="00588F"/>
                </a:solidFill>
                <a:latin typeface="Gill Sans MT" panose="020B0502020104020203" pitchFamily="34" charset="0"/>
              </a:rPr>
              <a:t>How does the organization stay informed with the most up-to-date alerts?</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smtClean="0">
                <a:solidFill>
                  <a:srgbClr val="00588F"/>
                </a:solidFill>
                <a:latin typeface="Gill Sans MT" panose="020B0502020104020203" pitchFamily="34" charset="0"/>
              </a:rPr>
              <a:t>What impact will this have on your employees?</a:t>
            </a:r>
          </a:p>
        </p:txBody>
      </p:sp>
    </p:spTree>
    <p:extLst>
      <p:ext uri="{BB962C8B-B14F-4D97-AF65-F5344CB8AC3E}">
        <p14:creationId xmlns:p14="http://schemas.microsoft.com/office/powerpoint/2010/main" val="1485650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0918" y="1512304"/>
            <a:ext cx="8716414" cy="46866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pPr>
            <a:r>
              <a:rPr lang="en-US" altLang="en-US" sz="2400" dirty="0" smtClean="0">
                <a:solidFill>
                  <a:schemeClr val="bg1"/>
                </a:solidFill>
                <a:latin typeface="Gill Sans MT" panose="020B0502020104020203" pitchFamily="34" charset="0"/>
              </a:rPr>
              <a:t>The city is currently experiencing heavy </a:t>
            </a:r>
            <a:r>
              <a:rPr lang="en-US" altLang="en-US" sz="2400" dirty="0">
                <a:solidFill>
                  <a:schemeClr val="bg1"/>
                </a:solidFill>
                <a:latin typeface="Gill Sans MT" panose="020B0502020104020203" pitchFamily="34" charset="0"/>
              </a:rPr>
              <a:t>snow with blizzard </a:t>
            </a:r>
            <a:r>
              <a:rPr lang="en-US" altLang="en-US" sz="2400" dirty="0" smtClean="0">
                <a:solidFill>
                  <a:schemeClr val="bg1"/>
                </a:solidFill>
                <a:latin typeface="Gill Sans MT" panose="020B0502020104020203" pitchFamily="34" charset="0"/>
              </a:rPr>
              <a:t>conditions.</a:t>
            </a:r>
            <a:endParaRPr lang="en-US" altLang="en-US" sz="2400" dirty="0">
              <a:solidFill>
                <a:schemeClr val="bg1"/>
              </a:solidFill>
              <a:latin typeface="Gill Sans MT" panose="020B0502020104020203" pitchFamily="34" charset="0"/>
            </a:endParaRPr>
          </a:p>
          <a:p>
            <a:pPr>
              <a:lnSpc>
                <a:spcPct val="114000"/>
              </a:lnSpc>
            </a:pPr>
            <a:r>
              <a:rPr lang="en-US" altLang="en-US" sz="2400" dirty="0">
                <a:solidFill>
                  <a:schemeClr val="bg1"/>
                </a:solidFill>
                <a:latin typeface="Gill Sans MT" panose="020B0502020104020203" pitchFamily="34" charset="0"/>
              </a:rPr>
              <a:t>Snow began overnight, with 6 inches having fallen by 7 </a:t>
            </a:r>
            <a:r>
              <a:rPr lang="en-US" altLang="en-US" sz="2400" dirty="0" smtClean="0">
                <a:solidFill>
                  <a:schemeClr val="bg1"/>
                </a:solidFill>
                <a:latin typeface="Gill Sans MT" panose="020B0502020104020203" pitchFamily="34" charset="0"/>
              </a:rPr>
              <a:t>AM. Currently 9 inches of snow have been reported in </a:t>
            </a:r>
            <a:r>
              <a:rPr lang="en-US" altLang="en-US" sz="2400" dirty="0">
                <a:solidFill>
                  <a:schemeClr val="bg1"/>
                </a:solidFill>
                <a:latin typeface="Gill Sans MT" panose="020B0502020104020203" pitchFamily="34" charset="0"/>
              </a:rPr>
              <a:t>Central </a:t>
            </a:r>
            <a:r>
              <a:rPr lang="en-US" altLang="en-US" sz="2400" dirty="0" smtClean="0">
                <a:solidFill>
                  <a:schemeClr val="bg1"/>
                </a:solidFill>
                <a:latin typeface="Gill Sans MT" panose="020B0502020104020203" pitchFamily="34" charset="0"/>
              </a:rPr>
              <a:t>Park.</a:t>
            </a:r>
            <a:endParaRPr lang="en-US" altLang="en-US" sz="2400" dirty="0">
              <a:solidFill>
                <a:schemeClr val="bg1"/>
              </a:solidFill>
              <a:latin typeface="Gill Sans MT" panose="020B0502020104020203" pitchFamily="34" charset="0"/>
            </a:endParaRPr>
          </a:p>
          <a:p>
            <a:pPr>
              <a:lnSpc>
                <a:spcPct val="114000"/>
              </a:lnSpc>
            </a:pPr>
            <a:r>
              <a:rPr lang="en-US" altLang="en-US" sz="2400" dirty="0" smtClean="0">
                <a:solidFill>
                  <a:schemeClr val="bg1"/>
                </a:solidFill>
                <a:latin typeface="Gill Sans MT" panose="020B0502020104020203" pitchFamily="34" charset="0"/>
              </a:rPr>
              <a:t>There is a high </a:t>
            </a:r>
            <a:r>
              <a:rPr lang="en-US" altLang="en-US" sz="2400" dirty="0">
                <a:solidFill>
                  <a:schemeClr val="bg1"/>
                </a:solidFill>
                <a:latin typeface="Gill Sans MT" panose="020B0502020104020203" pitchFamily="34" charset="0"/>
              </a:rPr>
              <a:t>confidence of </a:t>
            </a:r>
            <a:r>
              <a:rPr lang="en-US" altLang="en-US" sz="2400" dirty="0" smtClean="0">
                <a:solidFill>
                  <a:schemeClr val="bg1"/>
                </a:solidFill>
                <a:latin typeface="Gill Sans MT" panose="020B0502020104020203" pitchFamily="34" charset="0"/>
              </a:rPr>
              <a:t>expected snowfall up </a:t>
            </a:r>
            <a:r>
              <a:rPr lang="en-US" altLang="en-US" sz="2400" dirty="0">
                <a:solidFill>
                  <a:schemeClr val="bg1"/>
                </a:solidFill>
                <a:latin typeface="Gill Sans MT" panose="020B0502020104020203" pitchFamily="34" charset="0"/>
              </a:rPr>
              <a:t>to </a:t>
            </a:r>
            <a:r>
              <a:rPr lang="en-US" altLang="en-US" sz="2400" dirty="0" smtClean="0">
                <a:solidFill>
                  <a:schemeClr val="bg1"/>
                </a:solidFill>
                <a:latin typeface="Gill Sans MT" panose="020B0502020104020203" pitchFamily="34" charset="0"/>
              </a:rPr>
              <a:t>1.5 feet. There </a:t>
            </a:r>
            <a:r>
              <a:rPr lang="en-US" altLang="en-US" sz="2400" dirty="0">
                <a:solidFill>
                  <a:schemeClr val="bg1"/>
                </a:solidFill>
                <a:latin typeface="Gill Sans MT" panose="020B0502020104020203" pitchFamily="34" charset="0"/>
              </a:rPr>
              <a:t>is currently a snowfall rate of 1 to 2 inches per </a:t>
            </a:r>
            <a:r>
              <a:rPr lang="en-US" altLang="en-US" sz="2400" dirty="0" smtClean="0">
                <a:solidFill>
                  <a:schemeClr val="bg1"/>
                </a:solidFill>
                <a:latin typeface="Gill Sans MT" panose="020B0502020104020203" pitchFamily="34" charset="0"/>
              </a:rPr>
              <a:t>hour, and snow is expected </a:t>
            </a:r>
            <a:r>
              <a:rPr lang="en-US" altLang="en-US" sz="2400" dirty="0">
                <a:solidFill>
                  <a:schemeClr val="bg1"/>
                </a:solidFill>
                <a:latin typeface="Gill Sans MT" panose="020B0502020104020203" pitchFamily="34" charset="0"/>
              </a:rPr>
              <a:t>to continue until </a:t>
            </a:r>
            <a:r>
              <a:rPr lang="en-US" altLang="en-US" sz="2400" dirty="0" smtClean="0">
                <a:solidFill>
                  <a:schemeClr val="bg1"/>
                </a:solidFill>
                <a:latin typeface="Gill Sans MT" panose="020B0502020104020203" pitchFamily="34" charset="0"/>
              </a:rPr>
              <a:t>8:00 </a:t>
            </a:r>
            <a:r>
              <a:rPr lang="en-US" altLang="en-US" sz="2400" dirty="0">
                <a:solidFill>
                  <a:schemeClr val="bg1"/>
                </a:solidFill>
                <a:latin typeface="Gill Sans MT" panose="020B0502020104020203" pitchFamily="34" charset="0"/>
              </a:rPr>
              <a:t>PM tonight.  </a:t>
            </a:r>
          </a:p>
          <a:p>
            <a:pPr>
              <a:lnSpc>
                <a:spcPct val="114000"/>
              </a:lnSpc>
            </a:pPr>
            <a:r>
              <a:rPr lang="en-US" altLang="en-US" sz="2400" dirty="0">
                <a:solidFill>
                  <a:schemeClr val="bg1"/>
                </a:solidFill>
                <a:latin typeface="Gill Sans MT" panose="020B0502020104020203" pitchFamily="34" charset="0"/>
              </a:rPr>
              <a:t>Significant travel impacts are already being seen around the </a:t>
            </a:r>
            <a:r>
              <a:rPr lang="en-US" altLang="en-US" sz="2400" dirty="0" smtClean="0">
                <a:solidFill>
                  <a:schemeClr val="bg1"/>
                </a:solidFill>
                <a:latin typeface="Gill Sans MT" panose="020B0502020104020203" pitchFamily="34" charset="0"/>
              </a:rPr>
              <a:t>city.</a:t>
            </a:r>
          </a:p>
          <a:p>
            <a:pPr>
              <a:lnSpc>
                <a:spcPct val="114000"/>
              </a:lnSpc>
            </a:pPr>
            <a:r>
              <a:rPr lang="en-US" altLang="en-US" sz="2400" dirty="0" smtClean="0">
                <a:solidFill>
                  <a:schemeClr val="bg1"/>
                </a:solidFill>
                <a:latin typeface="Gill Sans MT" panose="020B0502020104020203" pitchFamily="34" charset="0"/>
              </a:rPr>
              <a:t>Bus terminals and airports have cancelled</a:t>
            </a:r>
            <a:r>
              <a:rPr lang="en-US" altLang="en-US" sz="2400" dirty="0">
                <a:solidFill>
                  <a:schemeClr val="bg1"/>
                </a:solidFill>
                <a:latin typeface="Gill Sans MT" panose="020B0502020104020203" pitchFamily="34" charset="0"/>
              </a:rPr>
              <a:t> arrivals</a:t>
            </a:r>
            <a:r>
              <a:rPr lang="en-US" altLang="en-US" sz="2400" dirty="0" smtClean="0">
                <a:solidFill>
                  <a:schemeClr val="bg1"/>
                </a:solidFill>
                <a:latin typeface="Gill Sans MT" panose="020B0502020104020203" pitchFamily="34" charset="0"/>
              </a:rPr>
              <a:t> and </a:t>
            </a:r>
            <a:r>
              <a:rPr lang="en-US" altLang="en-US" sz="2400" dirty="0">
                <a:solidFill>
                  <a:schemeClr val="bg1"/>
                </a:solidFill>
                <a:latin typeface="Gill Sans MT" panose="020B0502020104020203" pitchFamily="34" charset="0"/>
              </a:rPr>
              <a:t>departures </a:t>
            </a:r>
            <a:r>
              <a:rPr lang="en-US" altLang="en-US" sz="2400" dirty="0" smtClean="0">
                <a:solidFill>
                  <a:schemeClr val="bg1"/>
                </a:solidFill>
                <a:latin typeface="Gill Sans MT" panose="020B0502020104020203" pitchFamily="34" charset="0"/>
              </a:rPr>
              <a:t>until further notice.</a:t>
            </a:r>
            <a:endParaRPr lang="en-US" altLang="en-US" sz="2400" dirty="0">
              <a:solidFill>
                <a:schemeClr val="bg1"/>
              </a:solidFill>
              <a:latin typeface="Gill Sans MT" panose="020B0502020104020203" pitchFamily="34" charset="0"/>
            </a:endParaRPr>
          </a:p>
          <a:p>
            <a:pPr marL="0" indent="0">
              <a:lnSpc>
                <a:spcPct val="114000"/>
              </a:lnSpc>
              <a:buNone/>
            </a:pPr>
            <a:endParaRPr lang="en-US" altLang="en-US" sz="2400" dirty="0">
              <a:solidFill>
                <a:schemeClr val="bg1"/>
              </a:solidFill>
              <a:latin typeface="Gill Sans MT" panose="020B0502020104020203" pitchFamily="34" charset="0"/>
            </a:endParaRPr>
          </a:p>
        </p:txBody>
      </p:sp>
      <p:sp>
        <p:nvSpPr>
          <p:cNvPr id="5" name="Text Placeholder 3"/>
          <p:cNvSpPr>
            <a:spLocks noGrp="1"/>
          </p:cNvSpPr>
          <p:nvPr>
            <p:ph type="body" sz="quarter" idx="4294967295"/>
          </p:nvPr>
        </p:nvSpPr>
        <p:spPr>
          <a:xfrm>
            <a:off x="192505" y="813244"/>
            <a:ext cx="8229600" cy="582264"/>
          </a:xfrm>
          <a:prstGeom prst="rect">
            <a:avLst/>
          </a:prstGeom>
        </p:spPr>
        <p:txBody>
          <a:bodyPr/>
          <a:lstStyle/>
          <a:p>
            <a:pPr marL="0" indent="0">
              <a:buNone/>
            </a:pPr>
            <a:r>
              <a:rPr lang="en-US" sz="2400" dirty="0" smtClean="0">
                <a:solidFill>
                  <a:schemeClr val="bg1"/>
                </a:solidFill>
                <a:latin typeface="Gill Sans MT" panose="020B0502020104020203" pitchFamily="34" charset="0"/>
              </a:rPr>
              <a:t>Thursday, December 13, 9:00 AM</a:t>
            </a:r>
            <a:endParaRPr lang="en-US" sz="2400" dirty="0">
              <a:solidFill>
                <a:schemeClr val="bg1"/>
              </a:solidFill>
              <a:latin typeface="Gill Sans MT" panose="020B0502020104020203" pitchFamily="34" charset="0"/>
            </a:endParaRPr>
          </a:p>
        </p:txBody>
      </p:sp>
      <p:sp>
        <p:nvSpPr>
          <p:cNvPr id="6" name="Text Placeholder 8"/>
          <p:cNvSpPr>
            <a:spLocks noGrp="1"/>
          </p:cNvSpPr>
          <p:nvPr>
            <p:ph type="body" idx="14"/>
          </p:nvPr>
        </p:nvSpPr>
        <p:spPr>
          <a:xfrm>
            <a:off x="275139" y="157466"/>
            <a:ext cx="8433844" cy="709920"/>
          </a:xfrm>
        </p:spPr>
        <p:txBody>
          <a:bodyPr/>
          <a:lstStyle/>
          <a:p>
            <a:r>
              <a:rPr lang="en-US" sz="3200" dirty="0" smtClean="0">
                <a:latin typeface="Gill Sans MT" panose="020B0502020104020203" pitchFamily="34" charset="0"/>
              </a:rPr>
              <a:t>Nor’easter BEARS DOWN</a:t>
            </a:r>
            <a:endParaRPr lang="en-US" sz="3200" dirty="0">
              <a:latin typeface="Gill Sans MT" panose="020B0502020104020203" pitchFamily="34" charset="0"/>
            </a:endParaRPr>
          </a:p>
        </p:txBody>
      </p:sp>
    </p:spTree>
    <p:extLst>
      <p:ext uri="{BB962C8B-B14F-4D97-AF65-F5344CB8AC3E}">
        <p14:creationId xmlns:p14="http://schemas.microsoft.com/office/powerpoint/2010/main" val="3939836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YC EM NEW Blue">
      <a:dk1>
        <a:sysClr val="windowText" lastClr="000000"/>
      </a:dk1>
      <a:lt1>
        <a:srgbClr val="FFFFFE"/>
      </a:lt1>
      <a:dk2>
        <a:srgbClr val="00588F"/>
      </a:dk2>
      <a:lt2>
        <a:srgbClr val="00588F"/>
      </a:lt2>
      <a:accent1>
        <a:srgbClr val="FFFFFE"/>
      </a:accent1>
      <a:accent2>
        <a:srgbClr val="FFFFFE"/>
      </a:accent2>
      <a:accent3>
        <a:srgbClr val="FFFFFE"/>
      </a:accent3>
      <a:accent4>
        <a:srgbClr val="FFFEFE"/>
      </a:accent4>
      <a:accent5>
        <a:srgbClr val="FFFFFE"/>
      </a:accent5>
      <a:accent6>
        <a:srgbClr val="FFFFFE"/>
      </a:accent6>
      <a:hlink>
        <a:srgbClr val="FFFFFE"/>
      </a:hlink>
      <a:folHlink>
        <a:srgbClr val="FFFF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0" tIns="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7468</TotalTime>
  <Words>1102</Words>
  <Application>Microsoft Office PowerPoint</Application>
  <PresentationFormat>On-screen Show (4:3)</PresentationFormat>
  <Paragraphs>89</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Gill Sans MT</vt:lpstr>
      <vt:lpstr>Interstate-Black</vt:lpstr>
      <vt:lpstr>Interstate-Bold</vt:lpstr>
      <vt:lpstr>Interstate-Regular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C&amp;G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C&amp;G  Partners</dc:creator>
  <cp:lastModifiedBy>Stewart, Janelle</cp:lastModifiedBy>
  <cp:revision>706</cp:revision>
  <dcterms:created xsi:type="dcterms:W3CDTF">2014-12-29T23:55:35Z</dcterms:created>
  <dcterms:modified xsi:type="dcterms:W3CDTF">2019-11-15T22:39:59Z</dcterms:modified>
</cp:coreProperties>
</file>